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5" r:id="rId1"/>
  </p:sldMasterIdLst>
  <p:notesMasterIdLst>
    <p:notesMasterId r:id="rId34"/>
  </p:notesMasterIdLst>
  <p:handoutMasterIdLst>
    <p:handoutMasterId r:id="rId35"/>
  </p:handoutMasterIdLst>
  <p:sldIdLst>
    <p:sldId id="256" r:id="rId2"/>
    <p:sldId id="351" r:id="rId3"/>
    <p:sldId id="503" r:id="rId4"/>
    <p:sldId id="505" r:id="rId5"/>
    <p:sldId id="504" r:id="rId6"/>
    <p:sldId id="506" r:id="rId7"/>
    <p:sldId id="507" r:id="rId8"/>
    <p:sldId id="511" r:id="rId9"/>
    <p:sldId id="508" r:id="rId10"/>
    <p:sldId id="509" r:id="rId11"/>
    <p:sldId id="548" r:id="rId12"/>
    <p:sldId id="502" r:id="rId13"/>
    <p:sldId id="549" r:id="rId14"/>
    <p:sldId id="510" r:id="rId15"/>
    <p:sldId id="550" r:id="rId16"/>
    <p:sldId id="552" r:id="rId17"/>
    <p:sldId id="551" r:id="rId18"/>
    <p:sldId id="542" r:id="rId19"/>
    <p:sldId id="545" r:id="rId20"/>
    <p:sldId id="547" r:id="rId21"/>
    <p:sldId id="489" r:id="rId22"/>
    <p:sldId id="495" r:id="rId23"/>
    <p:sldId id="498" r:id="rId24"/>
    <p:sldId id="490" r:id="rId25"/>
    <p:sldId id="357" r:id="rId26"/>
    <p:sldId id="355" r:id="rId27"/>
    <p:sldId id="312" r:id="rId28"/>
    <p:sldId id="395" r:id="rId29"/>
    <p:sldId id="541" r:id="rId30"/>
    <p:sldId id="396" r:id="rId31"/>
    <p:sldId id="397" r:id="rId32"/>
    <p:sldId id="398" r:id="rId33"/>
  </p:sldIdLst>
  <p:sldSz cx="9144000" cy="5143500" type="screen16x9"/>
  <p:notesSz cx="6858000" cy="9144000"/>
  <p:embeddedFontLst>
    <p:embeddedFont>
      <p:font typeface="Cambria Math" panose="02040503050406030204" pitchFamily="18" charset="0"/>
      <p:regular r:id="rId36"/>
    </p:embeddedFont>
    <p:embeddedFont>
      <p:font typeface="IBM Plex Sans" panose="020B0503050203000203" pitchFamily="34" charset="0"/>
      <p:regular r:id="rId37"/>
      <p:bold r:id="rId38"/>
      <p:italic r:id="rId39"/>
      <p:boldItalic r:id="rId40"/>
    </p:embeddedFont>
    <p:embeddedFont>
      <p:font typeface="Montserrat" panose="00000500000000000000" pitchFamily="2" charset="-52"/>
      <p:regular r:id="rId41"/>
      <p:bold r:id="rId42"/>
      <p:italic r:id="rId43"/>
      <p:boldItalic r:id="rId44"/>
    </p:embeddedFont>
  </p:embeddedFontLst>
  <p:defaultTextStyle>
    <a:defPPr>
      <a:defRPr lang="ru-RU"/>
    </a:defPPr>
    <a:lvl1pPr marL="0" algn="l" defTabSz="458937" rtl="0" eaLnBrk="1" latinLnBrk="0" hangingPunct="1">
      <a:defRPr sz="903" kern="1200">
        <a:solidFill>
          <a:schemeClr val="tx1"/>
        </a:solidFill>
        <a:latin typeface="+mn-lt"/>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p:defaultTextStyle>
  <p:extLst>
    <p:ext uri="{521415D9-36F7-43E2-AB2F-B90AF26B5E84}">
      <p14:sectionLst xmlns:p14="http://schemas.microsoft.com/office/powerpoint/2010/main">
        <p14:section name="гайдлайн" id="{B2BB47B2-863E-F44D-AFF5-4632F340027D}">
          <p14:sldIdLst>
            <p14:sldId id="256"/>
            <p14:sldId id="351"/>
            <p14:sldId id="503"/>
            <p14:sldId id="505"/>
            <p14:sldId id="504"/>
            <p14:sldId id="506"/>
            <p14:sldId id="507"/>
            <p14:sldId id="511"/>
            <p14:sldId id="508"/>
            <p14:sldId id="509"/>
            <p14:sldId id="548"/>
            <p14:sldId id="502"/>
            <p14:sldId id="549"/>
            <p14:sldId id="510"/>
            <p14:sldId id="550"/>
            <p14:sldId id="552"/>
            <p14:sldId id="551"/>
            <p14:sldId id="542"/>
            <p14:sldId id="545"/>
            <p14:sldId id="547"/>
            <p14:sldId id="489"/>
            <p14:sldId id="495"/>
            <p14:sldId id="498"/>
            <p14:sldId id="490"/>
            <p14:sldId id="357"/>
            <p14:sldId id="355"/>
            <p14:sldId id="312"/>
            <p14:sldId id="395"/>
            <p14:sldId id="541"/>
            <p14:sldId id="396"/>
            <p14:sldId id="397"/>
            <p14:sldId id="3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EAF3E4"/>
    <a:srgbClr val="C7DEED"/>
    <a:srgbClr val="40BA21"/>
    <a:srgbClr val="0069AB"/>
    <a:srgbClr val="FF0000"/>
    <a:srgbClr val="002846"/>
    <a:srgbClr val="808080"/>
    <a:srgbClr val="117162"/>
    <a:srgbClr val="39B0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88" autoAdjust="0"/>
    <p:restoredTop sz="95735"/>
  </p:normalViewPr>
  <p:slideViewPr>
    <p:cSldViewPr snapToGrid="0" showGuides="1">
      <p:cViewPr>
        <p:scale>
          <a:sx n="150" d="100"/>
          <a:sy n="150" d="100"/>
        </p:scale>
        <p:origin x="252" y="-5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3" d="100"/>
          <a:sy n="83" d="100"/>
        </p:scale>
        <p:origin x="3928"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918FDEC1-B689-1C9B-DAC4-0B82544311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F93C16CD-C2C6-1400-156F-67A3E708AE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2EC3E7-28B1-4448-A4AC-B19847B70205}" type="datetimeFigureOut">
              <a:rPr lang="ru-RU" smtClean="0"/>
              <a:t>16.11.2024</a:t>
            </a:fld>
            <a:endParaRPr lang="ru-RU"/>
          </a:p>
        </p:txBody>
      </p:sp>
      <p:sp>
        <p:nvSpPr>
          <p:cNvPr id="4" name="Нижний колонтитул 3">
            <a:extLst>
              <a:ext uri="{FF2B5EF4-FFF2-40B4-BE49-F238E27FC236}">
                <a16:creationId xmlns:a16="http://schemas.microsoft.com/office/drawing/2014/main" id="{5A096C7F-F9D5-0A1B-598A-4D33F706573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676D126A-50EA-5FCC-E76D-7F89A658B4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55D307-42C4-694A-9A9D-0EBCF0C52557}" type="slidenum">
              <a:rPr lang="ru-RU" smtClean="0"/>
              <a:t>‹#›</a:t>
            </a:fld>
            <a:endParaRPr lang="ru-RU"/>
          </a:p>
        </p:txBody>
      </p:sp>
    </p:spTree>
    <p:extLst>
      <p:ext uri="{BB962C8B-B14F-4D97-AF65-F5344CB8AC3E}">
        <p14:creationId xmlns:p14="http://schemas.microsoft.com/office/powerpoint/2010/main" val="198666890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7T07:35:21.883"/>
    </inkml:context>
    <inkml:brush xml:id="br0">
      <inkml:brushProperty name="width" value="0.05" units="cm"/>
      <inkml:brushProperty name="height" value="0.05" units="cm"/>
      <inkml:brushProperty name="color" value="#004F8B"/>
    </inkml:brush>
  </inkml:definitions>
  <inkml:trace contextRef="#ctx0" brushRef="#br0">1 108 5090,'0'0'1510,"0"0"-80,0 0 99,0 0 85,0 0-152,0 0-453,0 0-158,0 0-75,0 0-144,0 0-111,0 0-231,0-43 220,-1 41-545,1 0 1,0-1-1,0 1 1,0 0-1,1-1 1,-1 1-1,1 0 1,-1-1-1,1 1 1,0 0-1,-1 0 1,1 0-1,1-1 1,-1 1-1,0 0 1,0 0-1,1 0 1,-1 1-1,1-1 1,-1 0-1,1 1 1,0-1-1,0 1 0,0-1 1,0 1-1,0 0 1,1-1 34,4 0-12,0 0 1,0 0-1,0 1 1,1-1-1,-1 2 1,0-1-1,1 1 0,2 1 12,-7-2-9,0 1 0,-1 0 0,1 0 0,-1 0 0,1 1 0,0-1 0,-1 1 0,1-1 0,-1 1 0,1 0 0,-1 0 0,1 0 0,-1 0 0,0 0 0,1 1 0,-1-1 0,0 1 0,0-1 0,0 1 0,0 0-1,0 0 1,-1 0 0,1 0 0,0 0 0,-1 0 0,0 0 0,1 0 0,-1 1 0,0-1 0,0 1 0,0-1 0,-1 1 0,1-1 0,-1 1 0,1-1 0,-1 1 0,0 0 0,0-1 0,0 1 0,0-1 0,0 1 9,0 16-44,1-15 48,-1-1 0,0 1 0,0 0 0,0 0 0,0-1 0,0 1 0,-1 0 0,0-1 0,0 1 0,0 0 1,0-1-1,0 1 0,-1-1 0,0 0 0,0 1 0,-1 1-4,-1-1-19,0 0 1,0 0-1,-1 0 1,1-1-1,-1 0 1,0 0-1,0 0 1,-2 1 18,3-3-26,0 1 1,0 0-1,1 0 1,-1 0-1,1 1 1,-1-1-1,1 1 1,0 0-1,0 0 1,0 0-1,0 0 1,1 0-1,-1 0 1,1 1-1,0 0 26,0 3-17,0-1 0,1 1 1,0 1-1,0-1 0,0 0 0,1 0 1,0 0-1,1 4 17,0 15-66,33-25 685,-34-1-1238,2 0 1631,-3 0-8398,-1-4-1103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7T07:35:21.884"/>
    </inkml:context>
    <inkml:brush xml:id="br0">
      <inkml:brushProperty name="width" value="0.05" units="cm"/>
      <inkml:brushProperty name="height" value="0.05" units="cm"/>
      <inkml:brushProperty name="color" value="#004F8B"/>
    </inkml:brush>
  </inkml:definitions>
  <inkml:trace contextRef="#ctx0" brushRef="#br0">7 17 3986,'0'0'1048,"0"0"316,0 0-73,0 0-120,0 0-178,0 0-94,0 0-123,0 0-144,0 0-66,0 0-83,0 0-67,0 0-3,0 0 6,0 0 19,0 0 37,0 0 32,0 0 42,0 0-53,0 0-61,0 0 8,0 0 3,0 0-17,0 0-37,0 0-63,0 0-55,0 0-100,0 0-97,0 0 6,0 0-16,0 0-11,0 0 16,0 0 2,0 0 52,0 0 74,0 0-40,0 0 24,0 0-40,0 0-53,0 0-14,0 0-18,0 0-30,0 0 11,0 0-8,0 0-8,0 0 13,0 0-15,0 0-3,0 0 7,0 0-18,0 0-29,0 0 48,0 0-3,0 0 16,0 0 37,0 0-16,0 0 17,0 0 4,0 0-34,0 0 3,0 0-27,0 0-19,0 0-87,0 0-289,-2-7-3527,-3-2-3265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7T07:35:21.890"/>
    </inkml:context>
    <inkml:brush xml:id="br0">
      <inkml:brushProperty name="width" value="0.05" units="cm"/>
      <inkml:brushProperty name="height" value="0.05" units="cm"/>
      <inkml:brushProperty name="color" value="#004F8B"/>
    </inkml:brush>
  </inkml:definitions>
  <inkml:trace contextRef="#ctx0" brushRef="#br0">1 108 5090,'0'0'1510,"0"0"-80,0 0 99,0 0 85,0 0-152,0 0-453,0 0-158,0 0-75,0 0-144,0 0-111,0 0-231,0-43 220,-1 41-545,1 0 1,0-1-1,0 1 1,0 0-1,1-1 1,-1 1-1,1 0 1,-1-1-1,1 1 1,0 0-1,-1 0 1,1 0-1,1-1 1,-1 1-1,0 0 1,0 0-1,1 0 1,-1 1-1,1-1 1,-1 0-1,1 1 1,0-1-1,0 1 0,0-1 1,0 1-1,0 0 1,1-1 34,4 0-12,0 0 1,0 0-1,0 1 1,1-1-1,-1 2 1,0-1-1,1 1 0,2 1 12,-7-2-9,0 1 0,-1 0 0,1 0 0,-1 0 0,1 1 0,0-1 0,-1 1 0,1-1 0,-1 1 0,1 0 0,-1 0 0,1 0 0,-1 0 0,0 0 0,1 1 0,-1-1 0,0 1 0,0-1 0,0 1 0,0 0-1,0 0 1,-1 0 0,1 0 0,0 0 0,-1 0 0,0 0 0,1 0 0,-1 1 0,0-1 0,0 1 0,0-1 0,-1 1 0,1-1 0,-1 1 0,1-1 0,-1 1 0,0 0 0,0-1 0,0 1 0,0-1 0,0 1 9,0 16-44,1-15 48,-1-1 0,0 1 0,0 0 0,0 0 0,0-1 0,0 1 0,-1 0 0,0-1 0,0 1 0,0 0 1,0-1-1,0 1 0,-1-1 0,0 0 0,0 1 0,-1 1-4,-1-1-19,0 0 1,0 0-1,-1 0 1,1-1-1,-1 0 1,0 0-1,0 0 1,-2 1 18,3-3-26,0 1 1,0 0-1,1 0 1,-1 0-1,1 1 1,-1-1-1,1 1 1,0 0-1,0 0 1,0 0-1,0 0 1,1 0-1,-1 0 1,1 1-1,0 0 26,0 3-17,0-1 0,1 1 1,0 1-1,0-1 0,0 0 0,1 0 1,0 0-1,1 4 17,0 15-66,33-25 685,-34-1-1238,2 0 1631,-3 0-8398,-1-4-1103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7T07:35:21.891"/>
    </inkml:context>
    <inkml:brush xml:id="br0">
      <inkml:brushProperty name="width" value="0.05" units="cm"/>
      <inkml:brushProperty name="height" value="0.05" units="cm"/>
      <inkml:brushProperty name="color" value="#004F8B"/>
    </inkml:brush>
  </inkml:definitions>
  <inkml:trace contextRef="#ctx0" brushRef="#br0">7 17 3986,'0'0'1048,"0"0"316,0 0-73,0 0-120,0 0-178,0 0-94,0 0-123,0 0-144,0 0-66,0 0-83,0 0-67,0 0-3,0 0 6,0 0 19,0 0 37,0 0 32,0 0 42,0 0-53,0 0-61,0 0 8,0 0 3,0 0-17,0 0-37,0 0-63,0 0-55,0 0-100,0 0-97,0 0 6,0 0-16,0 0-11,0 0 16,0 0 2,0 0 52,0 0 74,0 0-40,0 0 24,0 0-40,0 0-53,0 0-14,0 0-18,0 0-30,0 0 11,0 0-8,0 0-8,0 0 13,0 0-15,0 0-3,0 0 7,0 0-18,0 0-29,0 0 48,0 0-3,0 0 16,0 0 37,0 0-16,0 0 17,0 0 4,0 0-34,0 0 3,0 0-27,0 0-19,0 0-87,0 0-289,-2-7-3527,-3-2-3265</inkml:trace>
</inkml:ink>
</file>

<file path=ppt/ink/ink5.xml><?xml version="1.0" encoding="utf-8"?>
<inkml:ink xmlns:inkml="http://www.w3.org/2003/InkML">
  <inkml:definitions>
    <inkml:context xml:id="ctx0">
      <inkml:inkSource xml:id="inkSrc0">
        <inkml:traceFormat>
          <inkml:channel name="X" type="integer" max="3600" units="cm"/>
          <inkml:channel name="Y" type="integer" max="1084" units="cm"/>
          <inkml:channel name="T" type="integer" max="2.14748E9" units="dev"/>
        </inkml:traceFormat>
        <inkml:channelProperties>
          <inkml:channelProperty channel="X" name="resolution" value="68.3112" units="1/cm"/>
          <inkml:channelProperty channel="Y" name="resolution" value="36.62162" units="1/cm"/>
          <inkml:channelProperty channel="T" name="resolution" value="1" units="1/dev"/>
        </inkml:channelProperties>
      </inkml:inkSource>
      <inkml:timestamp xml:id="ts0" timeString="2024-11-11T21:30:57.460"/>
    </inkml:context>
    <inkml:brush xml:id="br0">
      <inkml:brushProperty name="width" value="0.05292" units="cm"/>
      <inkml:brushProperty name="height" value="0.05292" units="cm"/>
      <inkml:brushProperty name="color" value="#FF0000"/>
    </inkml:brush>
  </inkml:definitions>
  <inkml:trace contextRef="#ctx0" brushRef="#br0">9208 4268 0,'13'0'516,"-13"-10"-454,0 0-15,0 0-31,0 0-1,0 0 17,0 0-17,0 0 32,0 0-31,0-1-1,0 2 32,0-1-31,0-1 15,0 2-15,0-2-1,0 1 1,0 0 15,0 0-31,0 0 32,0 0-17,0 0-15,0 0 16,0 0-1,0-1 1,0 2-16,0-2 31,0 1-15,0 1 0,0-2 15,0 2-16,0-2 17,0 1-17,0 0 1,0 0 31,0 0-32,0 0 48,0 0-16,0-1-16,0 2 0,0-2-15,0 1 0,0 0-1,0 0 16,0 1-15,0-2 31,0 1-16,0 0-15,0 0 62,0 0-31,0 0 515,14 10-546,-1 0 31,1 0-32,-1 0 1,0 0 0,15 0 15,-15 0 0,1 0 16,-1 0-47,0 0 47,1 10-31,-1-10 15,1 0-16,0 0 1,-14 10 15,13-10-15,0 0-16,1 0 16,-1 10-1,1-10 1,0 0 15,-1 0-15,14 0-1,-14 0 1,1 0 15,-1 0-15,1 0-1,0 0 1,-1 0 15,0 0 1,1 0-17,-1 0 32,1 0-16,0 0 32,-1 0-63,0 0 47,0 0 15,1 0 1,0 0-32,-1 0 31,1-10-30,-14 20 327,0 0-234,0 0-109,0 1-1,0-2 1,0 1 0,0 0-1,0 0 1,0 1-1,0-2 1,0 2 0,0-1-1,0 0-15,0 0 16,0 0 15,0 0-15,0 0-1,0 1 1,0 9 0,0-11-1,0 1 1,0 1-16,0-2 16,0 2-1,0-1 1,0 0-16,0 0 15,0 0 1,0 0 0,0 0-16,0 10 15,0-9-15,0-2 16,0 2-16,0-1 16,0-1-16,0 2 15,0-1-15,0 0 16,0 0-1,0 0 1,0 0 0,0 0-16,0 0 15,0 0 1,0 1-16,0-2 47,0 2-47,14-11 219,-14-11-204</inkml:trace>
  <inkml:trace contextRef="#ctx0" brushRef="#br0" timeOffset="1">9733 4268 0,'0'-10'125,"14"10"-110,0 10 1,-1 1-1,1-2 1,-14 2 15,14-1-31,39 30 110,-39-40-63</inkml:trace>
  <inkml:trace contextRef="#ctx0" brushRef="#br0" timeOffset="2">9882 4228 0,'0'-10'78,"-13"10"-63,13 10 1,-14 0 0,1 0-1,13 0 16,-14 0-31,1 1 32,0-2-32,-1 12 31,0-12-31,14 2 16,-13-11-16,13 10 15,-14-10 16,14 10-15,0 0 0,-14-10-1,14 10 110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6CE853-8699-3E4E-95B0-61812FAB6E33}" type="datetimeFigureOut">
              <a:rPr lang="ru-RU" smtClean="0"/>
              <a:t>16.11.2024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5EFBE8-426C-D449-8032-4DF65CBF07B2}" type="slidenum">
              <a:rPr lang="ru-RU" smtClean="0"/>
              <a:t>‹#›</a:t>
            </a:fld>
            <a:endParaRPr lang="ru-RU"/>
          </a:p>
        </p:txBody>
      </p:sp>
    </p:spTree>
    <p:extLst>
      <p:ext uri="{BB962C8B-B14F-4D97-AF65-F5344CB8AC3E}">
        <p14:creationId xmlns:p14="http://schemas.microsoft.com/office/powerpoint/2010/main" val="3639913192"/>
      </p:ext>
    </p:extLst>
  </p:cSld>
  <p:clrMap bg1="lt1" tx1="dk1" bg2="lt2" tx2="dk2" accent1="accent1" accent2="accent2" accent3="accent3" accent4="accent4" accent5="accent5" accent6="accent6" hlink="hlink" folHlink="folHlink"/>
  <p:notesStyle>
    <a:lvl1pPr marL="0" algn="l" defTabSz="685653" rtl="0" eaLnBrk="1" latinLnBrk="0" hangingPunct="1">
      <a:defRPr sz="900" kern="1200">
        <a:solidFill>
          <a:schemeClr val="tx1"/>
        </a:solidFill>
        <a:latin typeface="+mn-lt"/>
        <a:ea typeface="+mn-ea"/>
        <a:cs typeface="+mn-cs"/>
      </a:defRPr>
    </a:lvl1pPr>
    <a:lvl2pPr marL="342826" algn="l" defTabSz="685653" rtl="0" eaLnBrk="1" latinLnBrk="0" hangingPunct="1">
      <a:defRPr sz="900" kern="1200">
        <a:solidFill>
          <a:schemeClr val="tx1"/>
        </a:solidFill>
        <a:latin typeface="+mn-lt"/>
        <a:ea typeface="+mn-ea"/>
        <a:cs typeface="+mn-cs"/>
      </a:defRPr>
    </a:lvl2pPr>
    <a:lvl3pPr marL="685653" algn="l" defTabSz="685653" rtl="0" eaLnBrk="1" latinLnBrk="0" hangingPunct="1">
      <a:defRPr sz="900" kern="1200">
        <a:solidFill>
          <a:schemeClr val="tx1"/>
        </a:solidFill>
        <a:latin typeface="+mn-lt"/>
        <a:ea typeface="+mn-ea"/>
        <a:cs typeface="+mn-cs"/>
      </a:defRPr>
    </a:lvl3pPr>
    <a:lvl4pPr marL="1028478" algn="l" defTabSz="685653" rtl="0" eaLnBrk="1" latinLnBrk="0" hangingPunct="1">
      <a:defRPr sz="900" kern="1200">
        <a:solidFill>
          <a:schemeClr val="tx1"/>
        </a:solidFill>
        <a:latin typeface="+mn-lt"/>
        <a:ea typeface="+mn-ea"/>
        <a:cs typeface="+mn-cs"/>
      </a:defRPr>
    </a:lvl4pPr>
    <a:lvl5pPr marL="1371305" algn="l" defTabSz="685653" rtl="0" eaLnBrk="1" latinLnBrk="0" hangingPunct="1">
      <a:defRPr sz="900" kern="1200">
        <a:solidFill>
          <a:schemeClr val="tx1"/>
        </a:solidFill>
        <a:latin typeface="+mn-lt"/>
        <a:ea typeface="+mn-ea"/>
        <a:cs typeface="+mn-cs"/>
      </a:defRPr>
    </a:lvl5pPr>
    <a:lvl6pPr marL="1714131" algn="l" defTabSz="685653" rtl="0" eaLnBrk="1" latinLnBrk="0" hangingPunct="1">
      <a:defRPr sz="900" kern="1200">
        <a:solidFill>
          <a:schemeClr val="tx1"/>
        </a:solidFill>
        <a:latin typeface="+mn-lt"/>
        <a:ea typeface="+mn-ea"/>
        <a:cs typeface="+mn-cs"/>
      </a:defRPr>
    </a:lvl6pPr>
    <a:lvl7pPr marL="2056957" algn="l" defTabSz="685653" rtl="0" eaLnBrk="1" latinLnBrk="0" hangingPunct="1">
      <a:defRPr sz="900" kern="1200">
        <a:solidFill>
          <a:schemeClr val="tx1"/>
        </a:solidFill>
        <a:latin typeface="+mn-lt"/>
        <a:ea typeface="+mn-ea"/>
        <a:cs typeface="+mn-cs"/>
      </a:defRPr>
    </a:lvl7pPr>
    <a:lvl8pPr marL="2399784" algn="l" defTabSz="685653" rtl="0" eaLnBrk="1" latinLnBrk="0" hangingPunct="1">
      <a:defRPr sz="900" kern="1200">
        <a:solidFill>
          <a:schemeClr val="tx1"/>
        </a:solidFill>
        <a:latin typeface="+mn-lt"/>
        <a:ea typeface="+mn-ea"/>
        <a:cs typeface="+mn-cs"/>
      </a:defRPr>
    </a:lvl8pPr>
    <a:lvl9pPr marL="2742609" algn="l" defTabSz="68565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145EFBE8-426C-D449-8032-4DF65CBF07B2}" type="slidenum">
              <a:rPr lang="ru-RU" smtClean="0"/>
              <a:t>1</a:t>
            </a:fld>
            <a:endParaRPr lang="ru-RU"/>
          </a:p>
        </p:txBody>
      </p:sp>
    </p:spTree>
    <p:extLst>
      <p:ext uri="{BB962C8B-B14F-4D97-AF65-F5344CB8AC3E}">
        <p14:creationId xmlns:p14="http://schemas.microsoft.com/office/powerpoint/2010/main" val="3838248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е слайды_01">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A421E069-1B03-6077-1C2B-84186EE6A577}"/>
              </a:ext>
            </a:extLst>
          </p:cNvPr>
          <p:cNvSpPr/>
          <p:nvPr userDrawn="1"/>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dirty="0"/>
          </a:p>
        </p:txBody>
      </p:sp>
      <p:sp>
        <p:nvSpPr>
          <p:cNvPr id="2" name="Заголовок 1">
            <a:extLst>
              <a:ext uri="{FF2B5EF4-FFF2-40B4-BE49-F238E27FC236}">
                <a16:creationId xmlns:a16="http://schemas.microsoft.com/office/drawing/2014/main" id="{D857D9A4-F612-72E2-C404-179B90B45A43}"/>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tx1"/>
                </a:solidFill>
              </a:defRPr>
            </a:lvl1pPr>
          </a:lstStyle>
          <a:p>
            <a:r>
              <a:rPr lang="ru-RU" dirty="0"/>
              <a:t>Заголовок </a:t>
            </a:r>
            <a:br>
              <a:rPr lang="ru-RU" dirty="0"/>
            </a:br>
            <a:r>
              <a:rPr lang="ru-RU" dirty="0"/>
              <a:t>презентации</a:t>
            </a:r>
          </a:p>
        </p:txBody>
      </p:sp>
      <p:sp>
        <p:nvSpPr>
          <p:cNvPr id="3" name="Подзаголовок 2">
            <a:extLst>
              <a:ext uri="{FF2B5EF4-FFF2-40B4-BE49-F238E27FC236}">
                <a16:creationId xmlns:a16="http://schemas.microsoft.com/office/drawing/2014/main" id="{E324B747-235F-AD0B-30F7-EA83A62E8BB3}"/>
              </a:ext>
            </a:extLst>
          </p:cNvPr>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tx1"/>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t>Образец подзаголовка</a:t>
            </a:r>
          </a:p>
        </p:txBody>
      </p:sp>
      <p:pic>
        <p:nvPicPr>
          <p:cNvPr id="15" name="Рисунок 14">
            <a:extLst>
              <a:ext uri="{FF2B5EF4-FFF2-40B4-BE49-F238E27FC236}">
                <a16:creationId xmlns:a16="http://schemas.microsoft.com/office/drawing/2014/main" id="{4ED0F9AE-A454-5E77-BC79-D1C4A6F5ED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7948" y="66146"/>
            <a:ext cx="3640069" cy="5011207"/>
          </a:xfrm>
          <a:prstGeom prst="rect">
            <a:avLst/>
          </a:prstGeom>
        </p:spPr>
      </p:pic>
      <p:pic>
        <p:nvPicPr>
          <p:cNvPr id="4" name="Рисунок 3">
            <a:extLst>
              <a:ext uri="{FF2B5EF4-FFF2-40B4-BE49-F238E27FC236}">
                <a16:creationId xmlns:a16="http://schemas.microsoft.com/office/drawing/2014/main" id="{0D0F17D6-C66C-67B8-72B6-AC1B158AE6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73232"/>
          <a:stretch/>
        </p:blipFill>
        <p:spPr>
          <a:xfrm>
            <a:off x="588529" y="620713"/>
            <a:ext cx="429879" cy="402329"/>
          </a:xfrm>
          <a:prstGeom prst="rect">
            <a:avLst/>
          </a:prstGeom>
        </p:spPr>
      </p:pic>
    </p:spTree>
    <p:extLst>
      <p:ext uri="{BB962C8B-B14F-4D97-AF65-F5344CB8AC3E}">
        <p14:creationId xmlns:p14="http://schemas.microsoft.com/office/powerpoint/2010/main" val="162745648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Финальные слайды_01">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E96796D-D35D-9441-3C75-98B8384DEEBE}"/>
              </a:ext>
            </a:extLst>
          </p:cNvPr>
          <p:cNvSpPr/>
          <p:nvPr userDrawn="1"/>
        </p:nvSpPr>
        <p:spPr>
          <a:xfrm>
            <a:off x="0" y="0"/>
            <a:ext cx="9144000" cy="5143500"/>
          </a:xfrm>
          <a:prstGeom prst="rect">
            <a:avLst/>
          </a:prstGeom>
          <a:solidFill>
            <a:srgbClr val="39B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9" name="Заголовок 1">
            <a:extLst>
              <a:ext uri="{FF2B5EF4-FFF2-40B4-BE49-F238E27FC236}">
                <a16:creationId xmlns:a16="http://schemas.microsoft.com/office/drawing/2014/main" id="{C33EEC47-AF66-9782-A887-4E08D6748967}"/>
              </a:ext>
            </a:extLst>
          </p:cNvPr>
          <p:cNvSpPr>
            <a:spLocks noGrp="1"/>
          </p:cNvSpPr>
          <p:nvPr>
            <p:ph type="ctrTitle" hasCustomPrompt="1"/>
          </p:nvPr>
        </p:nvSpPr>
        <p:spPr>
          <a:xfrm>
            <a:off x="546220" y="2065514"/>
            <a:ext cx="4535487" cy="1016538"/>
          </a:xfrm>
          <a:prstGeom prst="rect">
            <a:avLst/>
          </a:prstGeom>
        </p:spPr>
        <p:txBody>
          <a:bodyPr anchor="t">
            <a:normAutofit/>
          </a:bodyPr>
          <a:lstStyle>
            <a:lvl1pPr algn="l">
              <a:defRPr sz="3112">
                <a:solidFill>
                  <a:schemeClr val="bg2"/>
                </a:solidFill>
              </a:defRPr>
            </a:lvl1pPr>
          </a:lstStyle>
          <a:p>
            <a:r>
              <a:rPr lang="ru-RU" dirty="0"/>
              <a:t>Остались вопросы напишите нам</a:t>
            </a:r>
          </a:p>
        </p:txBody>
      </p:sp>
      <p:sp>
        <p:nvSpPr>
          <p:cNvPr id="11" name="Подзаголовок 2">
            <a:extLst>
              <a:ext uri="{FF2B5EF4-FFF2-40B4-BE49-F238E27FC236}">
                <a16:creationId xmlns:a16="http://schemas.microsoft.com/office/drawing/2014/main" id="{15819803-A589-AA10-C482-1473B33D3E6B}"/>
              </a:ext>
            </a:extLst>
          </p:cNvPr>
          <p:cNvSpPr>
            <a:spLocks noGrp="1"/>
          </p:cNvSpPr>
          <p:nvPr>
            <p:ph type="subTitle" idx="1" hasCustomPrompt="1"/>
          </p:nvPr>
        </p:nvSpPr>
        <p:spPr>
          <a:xfrm>
            <a:off x="546220" y="3342000"/>
            <a:ext cx="3979069" cy="1241822"/>
          </a:xfrm>
          <a:prstGeom prst="rect">
            <a:avLst/>
          </a:prstGeom>
        </p:spPr>
        <p:txBody>
          <a:bodyPr/>
          <a:lstStyle>
            <a:lvl1pPr marL="0" indent="0" algn="l">
              <a:buNone/>
              <a:defRPr sz="1500">
                <a:solidFill>
                  <a:schemeClr val="bg2"/>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en" dirty="0"/>
              <a:t>E-mail</a:t>
            </a:r>
          </a:p>
        </p:txBody>
      </p:sp>
      <p:pic>
        <p:nvPicPr>
          <p:cNvPr id="4" name="Рисунок 3">
            <a:extLst>
              <a:ext uri="{FF2B5EF4-FFF2-40B4-BE49-F238E27FC236}">
                <a16:creationId xmlns:a16="http://schemas.microsoft.com/office/drawing/2014/main" id="{202E5344-2933-D980-A924-9FA2006EDD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9438" y="66146"/>
            <a:ext cx="3640069" cy="5011207"/>
          </a:xfrm>
          <a:prstGeom prst="rect">
            <a:avLst/>
          </a:prstGeom>
        </p:spPr>
      </p:pic>
      <p:pic>
        <p:nvPicPr>
          <p:cNvPr id="2" name="Рисунок 1">
            <a:extLst>
              <a:ext uri="{FF2B5EF4-FFF2-40B4-BE49-F238E27FC236}">
                <a16:creationId xmlns:a16="http://schemas.microsoft.com/office/drawing/2014/main" id="{310B593E-B750-6A05-278A-0B9D9EF6BC6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148620000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Финальные слайды_02">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E96796D-D35D-9441-3C75-98B8384DEEBE}"/>
              </a:ext>
            </a:extLst>
          </p:cNvPr>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9" name="Заголовок 1">
            <a:extLst>
              <a:ext uri="{FF2B5EF4-FFF2-40B4-BE49-F238E27FC236}">
                <a16:creationId xmlns:a16="http://schemas.microsoft.com/office/drawing/2014/main" id="{C33EEC47-AF66-9782-A887-4E08D6748967}"/>
              </a:ext>
            </a:extLst>
          </p:cNvPr>
          <p:cNvSpPr>
            <a:spLocks noGrp="1"/>
          </p:cNvSpPr>
          <p:nvPr>
            <p:ph type="ctrTitle" hasCustomPrompt="1"/>
          </p:nvPr>
        </p:nvSpPr>
        <p:spPr>
          <a:xfrm>
            <a:off x="546220" y="2065514"/>
            <a:ext cx="4535487" cy="1016538"/>
          </a:xfrm>
          <a:prstGeom prst="rect">
            <a:avLst/>
          </a:prstGeom>
        </p:spPr>
        <p:txBody>
          <a:bodyPr anchor="b">
            <a:normAutofit/>
          </a:bodyPr>
          <a:lstStyle>
            <a:lvl1pPr algn="l">
              <a:defRPr sz="3112">
                <a:solidFill>
                  <a:schemeClr val="tx1"/>
                </a:solidFill>
              </a:defRPr>
            </a:lvl1pPr>
          </a:lstStyle>
          <a:p>
            <a:r>
              <a:rPr lang="ru-RU" dirty="0"/>
              <a:t>Остались вопросы напишите нам</a:t>
            </a:r>
          </a:p>
        </p:txBody>
      </p:sp>
      <p:sp>
        <p:nvSpPr>
          <p:cNvPr id="11" name="Подзаголовок 2">
            <a:extLst>
              <a:ext uri="{FF2B5EF4-FFF2-40B4-BE49-F238E27FC236}">
                <a16:creationId xmlns:a16="http://schemas.microsoft.com/office/drawing/2014/main" id="{15819803-A589-AA10-C482-1473B33D3E6B}"/>
              </a:ext>
            </a:extLst>
          </p:cNvPr>
          <p:cNvSpPr>
            <a:spLocks noGrp="1"/>
          </p:cNvSpPr>
          <p:nvPr>
            <p:ph type="subTitle" idx="1" hasCustomPrompt="1"/>
          </p:nvPr>
        </p:nvSpPr>
        <p:spPr>
          <a:xfrm>
            <a:off x="546220" y="3342000"/>
            <a:ext cx="3979069" cy="1241822"/>
          </a:xfrm>
          <a:prstGeom prst="rect">
            <a:avLst/>
          </a:prstGeom>
        </p:spPr>
        <p:txBody>
          <a:bodyPr/>
          <a:lstStyle>
            <a:lvl1pPr marL="0" indent="0" algn="l">
              <a:buNone/>
              <a:defRPr sz="1500">
                <a:solidFill>
                  <a:schemeClr val="tx1"/>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en" dirty="0"/>
              <a:t>E-mail</a:t>
            </a:r>
          </a:p>
        </p:txBody>
      </p:sp>
      <p:pic>
        <p:nvPicPr>
          <p:cNvPr id="4" name="Рисунок 3">
            <a:extLst>
              <a:ext uri="{FF2B5EF4-FFF2-40B4-BE49-F238E27FC236}">
                <a16:creationId xmlns:a16="http://schemas.microsoft.com/office/drawing/2014/main" id="{202E5344-2933-D980-A924-9FA2006EDD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9438" y="66146"/>
            <a:ext cx="3640069" cy="5011207"/>
          </a:xfrm>
          <a:prstGeom prst="rect">
            <a:avLst/>
          </a:prstGeom>
        </p:spPr>
      </p:pic>
      <p:pic>
        <p:nvPicPr>
          <p:cNvPr id="2" name="Рисунок 1">
            <a:extLst>
              <a:ext uri="{FF2B5EF4-FFF2-40B4-BE49-F238E27FC236}">
                <a16:creationId xmlns:a16="http://schemas.microsoft.com/office/drawing/2014/main" id="{8C507E9B-BE05-D324-3AB9-B355E538617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144658582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Основные слайды_01">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C046FA-3E7A-3F57-7BB7-DBC304277E80}"/>
              </a:ext>
            </a:extLst>
          </p:cNvPr>
          <p:cNvSpPr>
            <a:spLocks noGrp="1"/>
          </p:cNvSpPr>
          <p:nvPr>
            <p:ph type="title" hasCustomPrompt="1"/>
          </p:nvPr>
        </p:nvSpPr>
        <p:spPr>
          <a:xfrm>
            <a:off x="527727" y="543489"/>
            <a:ext cx="7886700" cy="344859"/>
          </a:xfrm>
          <a:prstGeom prst="rect">
            <a:avLst/>
          </a:prstGeom>
        </p:spPr>
        <p:txBody>
          <a:bodyPr/>
          <a:lstStyle/>
          <a:p>
            <a:r>
              <a:rPr lang="ru-RU" dirty="0"/>
              <a:t>Важные цифры</a:t>
            </a:r>
          </a:p>
        </p:txBody>
      </p:sp>
      <p:sp>
        <p:nvSpPr>
          <p:cNvPr id="3" name="Нижний колонтитул 4">
            <a:extLst>
              <a:ext uri="{FF2B5EF4-FFF2-40B4-BE49-F238E27FC236}">
                <a16:creationId xmlns:a16="http://schemas.microsoft.com/office/drawing/2014/main" id="{438C494B-D3C3-3205-0096-9833E47B9193}"/>
              </a:ext>
            </a:extLst>
          </p:cNvPr>
          <p:cNvSpPr>
            <a:spLocks noGrp="1"/>
          </p:cNvSpPr>
          <p:nvPr>
            <p:ph type="ftr" sz="quarter" idx="3"/>
          </p:nvPr>
        </p:nvSpPr>
        <p:spPr>
          <a:xfrm>
            <a:off x="553586" y="4631972"/>
            <a:ext cx="3086100" cy="273844"/>
          </a:xfrm>
          <a:prstGeom prst="rect">
            <a:avLst/>
          </a:prstGeom>
        </p:spPr>
        <p:txBody>
          <a:bodyPr vert="horz" lIns="91440" tIns="45720" rIns="91440" bIns="45720" rtlCol="0" anchor="ctr"/>
          <a:lstStyle>
            <a:lvl1pPr algn="l">
              <a:defRPr sz="728" b="0">
                <a:solidFill>
                  <a:srgbClr val="808080"/>
                </a:solidFill>
                <a:latin typeface="IBM Plex Sans" panose="020B0503050203000203" pitchFamily="34" charset="0"/>
              </a:defRPr>
            </a:lvl1pPr>
          </a:lstStyle>
          <a:p>
            <a:r>
              <a:rPr lang="ru-RU" dirty="0"/>
              <a:t>Мелкая подпись к графику, диаграмме или картинке </a:t>
            </a:r>
          </a:p>
        </p:txBody>
      </p:sp>
      <p:sp>
        <p:nvSpPr>
          <p:cNvPr id="4" name="Номер слайда 5">
            <a:extLst>
              <a:ext uri="{FF2B5EF4-FFF2-40B4-BE49-F238E27FC236}">
                <a16:creationId xmlns:a16="http://schemas.microsoft.com/office/drawing/2014/main" id="{46C5D936-DD26-82EA-69ED-4E7324A29E2E}"/>
              </a:ext>
            </a:extLst>
          </p:cNvPr>
          <p:cNvSpPr>
            <a:spLocks noGrp="1"/>
          </p:cNvSpPr>
          <p:nvPr>
            <p:ph type="sldNum" sz="quarter" idx="4"/>
          </p:nvPr>
        </p:nvSpPr>
        <p:spPr>
          <a:xfrm>
            <a:off x="6533014" y="4631972"/>
            <a:ext cx="2057400" cy="273844"/>
          </a:xfrm>
          <a:prstGeom prst="rect">
            <a:avLst/>
          </a:prstGeom>
        </p:spPr>
        <p:txBody>
          <a:bodyPr vert="horz" lIns="91440" tIns="45720" rIns="91440" bIns="45720" rtlCol="0" anchor="ctr"/>
          <a:lstStyle>
            <a:lvl1pPr algn="r">
              <a:defRPr sz="728" b="0" i="0">
                <a:solidFill>
                  <a:schemeClr val="tx1"/>
                </a:solidFill>
                <a:latin typeface="IBM Plex Sans" panose="020B0503050203000203" pitchFamily="34" charset="0"/>
              </a:defRPr>
            </a:lvl1pPr>
          </a:lstStyle>
          <a:p>
            <a:fld id="{7F51F9F8-EAF5-D645-AF75-0522F1FAF6E8}" type="slidenum">
              <a:rPr lang="ru-RU" smtClean="0"/>
              <a:pPr/>
              <a:t>‹#›</a:t>
            </a:fld>
            <a:endParaRPr lang="ru-RU" dirty="0"/>
          </a:p>
        </p:txBody>
      </p:sp>
    </p:spTree>
    <p:extLst>
      <p:ext uri="{BB962C8B-B14F-4D97-AF65-F5344CB8AC3E}">
        <p14:creationId xmlns:p14="http://schemas.microsoft.com/office/powerpoint/2010/main" val="2118215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Основные слайды_01">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96F9B6D9-3E1D-F511-C7FB-6503482EBF00}"/>
              </a:ext>
            </a:extLst>
          </p:cNvPr>
          <p:cNvSpPr/>
          <p:nvPr userDrawn="1"/>
        </p:nvSpPr>
        <p:spPr>
          <a:xfrm>
            <a:off x="0" y="168315"/>
            <a:ext cx="9144000" cy="49751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Tree>
    <p:extLst>
      <p:ext uri="{BB962C8B-B14F-4D97-AF65-F5344CB8AC3E}">
        <p14:creationId xmlns:p14="http://schemas.microsoft.com/office/powerpoint/2010/main" val="4156455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Титульные слайды_02">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DBCCA734-9773-E387-6029-602727CD54E4}"/>
              </a:ext>
            </a:extLst>
          </p:cNvPr>
          <p:cNvSpPr/>
          <p:nvPr userDrawn="1"/>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2" name="Заголовок 1">
            <a:extLst>
              <a:ext uri="{FF2B5EF4-FFF2-40B4-BE49-F238E27FC236}">
                <a16:creationId xmlns:a16="http://schemas.microsoft.com/office/drawing/2014/main" id="{D857D9A4-F612-72E2-C404-179B90B45A43}"/>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bg2"/>
                </a:solidFill>
              </a:defRPr>
            </a:lvl1pPr>
          </a:lstStyle>
          <a:p>
            <a:r>
              <a:rPr lang="ru-RU" dirty="0"/>
              <a:t>Заголовок </a:t>
            </a:r>
            <a:br>
              <a:rPr lang="ru-RU" dirty="0"/>
            </a:br>
            <a:r>
              <a:rPr lang="ru-RU" dirty="0"/>
              <a:t>презентации</a:t>
            </a:r>
          </a:p>
        </p:txBody>
      </p:sp>
      <p:sp>
        <p:nvSpPr>
          <p:cNvPr id="3" name="Подзаголовок 2">
            <a:extLst>
              <a:ext uri="{FF2B5EF4-FFF2-40B4-BE49-F238E27FC236}">
                <a16:creationId xmlns:a16="http://schemas.microsoft.com/office/drawing/2014/main" id="{E324B747-235F-AD0B-30F7-EA83A62E8BB3}"/>
              </a:ext>
            </a:extLst>
          </p:cNvPr>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bg2"/>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t>Образец подзаголовка</a:t>
            </a:r>
          </a:p>
        </p:txBody>
      </p:sp>
      <p:pic>
        <p:nvPicPr>
          <p:cNvPr id="15" name="Рисунок 14">
            <a:extLst>
              <a:ext uri="{FF2B5EF4-FFF2-40B4-BE49-F238E27FC236}">
                <a16:creationId xmlns:a16="http://schemas.microsoft.com/office/drawing/2014/main" id="{4ED0F9AE-A454-5E77-BC79-D1C4A6F5ED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7948" y="66146"/>
            <a:ext cx="3640069" cy="5011207"/>
          </a:xfrm>
          <a:prstGeom prst="rect">
            <a:avLst/>
          </a:prstGeom>
        </p:spPr>
      </p:pic>
      <p:pic>
        <p:nvPicPr>
          <p:cNvPr id="5" name="Рисунок 4">
            <a:extLst>
              <a:ext uri="{FF2B5EF4-FFF2-40B4-BE49-F238E27FC236}">
                <a16:creationId xmlns:a16="http://schemas.microsoft.com/office/drawing/2014/main" id="{6F94D08B-CE6B-1D2E-496D-B53E3929557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241774277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итульные слайды_03">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DBCCA734-9773-E387-6029-602727CD54E4}"/>
              </a:ext>
            </a:extLst>
          </p:cNvPr>
          <p:cNvSpPr/>
          <p:nvPr userDrawn="1"/>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2" name="Заголовок 1">
            <a:extLst>
              <a:ext uri="{FF2B5EF4-FFF2-40B4-BE49-F238E27FC236}">
                <a16:creationId xmlns:a16="http://schemas.microsoft.com/office/drawing/2014/main" id="{D857D9A4-F612-72E2-C404-179B90B45A43}"/>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bg2"/>
                </a:solidFill>
              </a:defRPr>
            </a:lvl1pPr>
          </a:lstStyle>
          <a:p>
            <a:r>
              <a:rPr lang="ru-RU" dirty="0"/>
              <a:t>Заголовок </a:t>
            </a:r>
            <a:br>
              <a:rPr lang="ru-RU" dirty="0"/>
            </a:br>
            <a:r>
              <a:rPr lang="ru-RU" dirty="0"/>
              <a:t>презентации</a:t>
            </a:r>
          </a:p>
        </p:txBody>
      </p:sp>
      <p:pic>
        <p:nvPicPr>
          <p:cNvPr id="6" name="Рисунок 5">
            <a:extLst>
              <a:ext uri="{FF2B5EF4-FFF2-40B4-BE49-F238E27FC236}">
                <a16:creationId xmlns:a16="http://schemas.microsoft.com/office/drawing/2014/main" id="{07F22E9B-28A7-0FFF-F751-403ED02460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40653" y="-18362"/>
            <a:ext cx="10806695" cy="5161862"/>
          </a:xfrm>
          <a:prstGeom prst="rect">
            <a:avLst/>
          </a:prstGeom>
        </p:spPr>
      </p:pic>
      <p:pic>
        <p:nvPicPr>
          <p:cNvPr id="3" name="Рисунок 2">
            <a:extLst>
              <a:ext uri="{FF2B5EF4-FFF2-40B4-BE49-F238E27FC236}">
                <a16:creationId xmlns:a16="http://schemas.microsoft.com/office/drawing/2014/main" id="{D24629CF-60CB-C195-E998-A3F13042DA1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132758303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Титульные слайды_04">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DBCCA734-9773-E387-6029-602727CD54E4}"/>
              </a:ext>
            </a:extLst>
          </p:cNvPr>
          <p:cNvSpPr/>
          <p:nvPr userDrawn="1"/>
        </p:nvSpPr>
        <p:spPr>
          <a:xfrm>
            <a:off x="-611"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dirty="0"/>
          </a:p>
        </p:txBody>
      </p:sp>
      <p:sp>
        <p:nvSpPr>
          <p:cNvPr id="2" name="Заголовок 1">
            <a:extLst>
              <a:ext uri="{FF2B5EF4-FFF2-40B4-BE49-F238E27FC236}">
                <a16:creationId xmlns:a16="http://schemas.microsoft.com/office/drawing/2014/main" id="{D857D9A4-F612-72E2-C404-179B90B45A43}"/>
              </a:ext>
            </a:extLst>
          </p:cNvPr>
          <p:cNvSpPr>
            <a:spLocks noGrp="1"/>
          </p:cNvSpPr>
          <p:nvPr>
            <p:ph type="ctrTitle" hasCustomPrompt="1"/>
          </p:nvPr>
        </p:nvSpPr>
        <p:spPr>
          <a:xfrm>
            <a:off x="565198" y="1721407"/>
            <a:ext cx="8013604" cy="1016538"/>
          </a:xfrm>
          <a:prstGeom prst="rect">
            <a:avLst/>
          </a:prstGeom>
        </p:spPr>
        <p:txBody>
          <a:bodyPr anchor="t">
            <a:noAutofit/>
          </a:bodyPr>
          <a:lstStyle>
            <a:lvl1pPr algn="ctr">
              <a:defRPr sz="3313">
                <a:solidFill>
                  <a:schemeClr val="bg2"/>
                </a:solidFill>
              </a:defRPr>
            </a:lvl1pPr>
          </a:lstStyle>
          <a:p>
            <a:r>
              <a:rPr lang="ru-RU" dirty="0"/>
              <a:t>Заголовок </a:t>
            </a:r>
            <a:br>
              <a:rPr lang="ru-RU" dirty="0"/>
            </a:br>
            <a:r>
              <a:rPr lang="ru-RU" dirty="0"/>
              <a:t>презентации</a:t>
            </a:r>
          </a:p>
        </p:txBody>
      </p:sp>
      <p:sp>
        <p:nvSpPr>
          <p:cNvPr id="3" name="Подзаголовок 2">
            <a:extLst>
              <a:ext uri="{FF2B5EF4-FFF2-40B4-BE49-F238E27FC236}">
                <a16:creationId xmlns:a16="http://schemas.microsoft.com/office/drawing/2014/main" id="{E324B747-235F-AD0B-30F7-EA83A62E8BB3}"/>
              </a:ext>
            </a:extLst>
          </p:cNvPr>
          <p:cNvSpPr>
            <a:spLocks noGrp="1"/>
          </p:cNvSpPr>
          <p:nvPr>
            <p:ph type="subTitle" idx="1" hasCustomPrompt="1"/>
          </p:nvPr>
        </p:nvSpPr>
        <p:spPr>
          <a:xfrm>
            <a:off x="5979658" y="620025"/>
            <a:ext cx="2622475" cy="642340"/>
          </a:xfrm>
          <a:prstGeom prst="rect">
            <a:avLst/>
          </a:prstGeom>
        </p:spPr>
        <p:txBody>
          <a:bodyPr/>
          <a:lstStyle>
            <a:lvl1pPr marL="0" indent="0" algn="l">
              <a:buNone/>
              <a:defRPr sz="1406">
                <a:solidFill>
                  <a:schemeClr val="bg2"/>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effectLst/>
              </a:rPr>
              <a:t>Пояснительный комментарий в две или три строки </a:t>
            </a:r>
            <a:endParaRPr lang="ru-RU" dirty="0"/>
          </a:p>
        </p:txBody>
      </p:sp>
      <p:grpSp>
        <p:nvGrpSpPr>
          <p:cNvPr id="6" name="Рисунок 4">
            <a:extLst>
              <a:ext uri="{FF2B5EF4-FFF2-40B4-BE49-F238E27FC236}">
                <a16:creationId xmlns:a16="http://schemas.microsoft.com/office/drawing/2014/main" id="{ACBA0C0C-5D68-2B12-F914-DB718CCB278E}"/>
              </a:ext>
            </a:extLst>
          </p:cNvPr>
          <p:cNvGrpSpPr/>
          <p:nvPr/>
        </p:nvGrpSpPr>
        <p:grpSpPr>
          <a:xfrm rot="5400000" flipH="1">
            <a:off x="2488202" y="380603"/>
            <a:ext cx="4168208" cy="9143390"/>
            <a:chOff x="7448943" y="3476157"/>
            <a:chExt cx="8302966" cy="18215347"/>
          </a:xfrm>
          <a:noFill/>
        </p:grpSpPr>
        <p:sp>
          <p:nvSpPr>
            <p:cNvPr id="13" name="Полилиния 12">
              <a:extLst>
                <a:ext uri="{FF2B5EF4-FFF2-40B4-BE49-F238E27FC236}">
                  <a16:creationId xmlns:a16="http://schemas.microsoft.com/office/drawing/2014/main" id="{54ECE412-5819-5EB6-4DF7-3B385BF6ACD6}"/>
                </a:ext>
              </a:extLst>
            </p:cNvPr>
            <p:cNvSpPr/>
            <p:nvPr/>
          </p:nvSpPr>
          <p:spPr>
            <a:xfrm>
              <a:off x="10770408" y="3476157"/>
              <a:ext cx="1660733" cy="1655482"/>
            </a:xfrm>
            <a:custGeom>
              <a:avLst/>
              <a:gdLst>
                <a:gd name="connsiteX0" fmla="*/ 500067 w 1660733"/>
                <a:gd name="connsiteY0" fmla="*/ 1655482 h 1655482"/>
                <a:gd name="connsiteX1" fmla="*/ 1159968 w 1660733"/>
                <a:gd name="connsiteY1" fmla="*/ 1655482 h 1655482"/>
                <a:gd name="connsiteX2" fmla="*/ 1660733 w 1660733"/>
                <a:gd name="connsiteY2" fmla="*/ 1156787 h 1655482"/>
                <a:gd name="connsiteX3" fmla="*/ 1660733 w 1660733"/>
                <a:gd name="connsiteY3" fmla="*/ 498696 h 1655482"/>
                <a:gd name="connsiteX4" fmla="*/ 1159968 w 1660733"/>
                <a:gd name="connsiteY4" fmla="*/ 0 h 1655482"/>
                <a:gd name="connsiteX5" fmla="*/ 500067 w 1660733"/>
                <a:gd name="connsiteY5" fmla="*/ 0 h 1655482"/>
                <a:gd name="connsiteX6" fmla="*/ 0 w 1660733"/>
                <a:gd name="connsiteY6" fmla="*/ 498696 h 1655482"/>
                <a:gd name="connsiteX7" fmla="*/ 0 w 1660733"/>
                <a:gd name="connsiteY7" fmla="*/ 1156787 h 1655482"/>
                <a:gd name="connsiteX8" fmla="*/ 500067 w 1660733"/>
                <a:gd name="connsiteY8" fmla="*/ 1655482 h 16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733" h="1655482">
                  <a:moveTo>
                    <a:pt x="500067" y="1655482"/>
                  </a:moveTo>
                  <a:lnTo>
                    <a:pt x="1159968" y="1655482"/>
                  </a:lnTo>
                  <a:cubicBezTo>
                    <a:pt x="1436234" y="1655482"/>
                    <a:pt x="1660733" y="1432295"/>
                    <a:pt x="1660733" y="1156787"/>
                  </a:cubicBezTo>
                  <a:lnTo>
                    <a:pt x="1660733" y="498696"/>
                  </a:lnTo>
                  <a:cubicBezTo>
                    <a:pt x="1660733" y="223188"/>
                    <a:pt x="1436409" y="0"/>
                    <a:pt x="1159968" y="0"/>
                  </a:cubicBezTo>
                  <a:lnTo>
                    <a:pt x="500067" y="0"/>
                  </a:lnTo>
                  <a:cubicBezTo>
                    <a:pt x="223802" y="0"/>
                    <a:pt x="0" y="223188"/>
                    <a:pt x="0" y="498696"/>
                  </a:cubicBezTo>
                  <a:lnTo>
                    <a:pt x="0" y="1156787"/>
                  </a:lnTo>
                  <a:cubicBezTo>
                    <a:pt x="0" y="1432295"/>
                    <a:pt x="223802" y="1655482"/>
                    <a:pt x="500067" y="1655482"/>
                  </a:cubicBezTo>
                  <a:close/>
                </a:path>
              </a:pathLst>
            </a:custGeom>
            <a:noFill/>
            <a:ln w="12700" cap="flat">
              <a:solidFill>
                <a:schemeClr val="bg2"/>
              </a:solidFill>
              <a:prstDash val="solid"/>
              <a:miter/>
            </a:ln>
          </p:spPr>
          <p:txBody>
            <a:bodyPr rtlCol="0" anchor="ctr"/>
            <a:lstStyle/>
            <a:p>
              <a:endParaRPr lang="ru-RU" sz="453"/>
            </a:p>
          </p:txBody>
        </p:sp>
        <p:sp>
          <p:nvSpPr>
            <p:cNvPr id="14" name="Полилиния 13">
              <a:extLst>
                <a:ext uri="{FF2B5EF4-FFF2-40B4-BE49-F238E27FC236}">
                  <a16:creationId xmlns:a16="http://schemas.microsoft.com/office/drawing/2014/main" id="{6B9B2A29-0775-9DD5-1154-AE2EB768D50E}"/>
                </a:ext>
              </a:extLst>
            </p:cNvPr>
            <p:cNvSpPr/>
            <p:nvPr/>
          </p:nvSpPr>
          <p:spPr>
            <a:xfrm>
              <a:off x="7448943" y="11755828"/>
              <a:ext cx="4982198" cy="4967837"/>
            </a:xfrm>
            <a:custGeom>
              <a:avLst/>
              <a:gdLst>
                <a:gd name="connsiteX0" fmla="*/ 3821533 w 4982198"/>
                <a:gd name="connsiteY0" fmla="*/ 3311660 h 4967837"/>
                <a:gd name="connsiteX1" fmla="*/ 4481433 w 4982198"/>
                <a:gd name="connsiteY1" fmla="*/ 3311660 h 4967837"/>
                <a:gd name="connsiteX2" fmla="*/ 4982199 w 4982198"/>
                <a:gd name="connsiteY2" fmla="*/ 2812964 h 4967837"/>
                <a:gd name="connsiteX3" fmla="*/ 4982199 w 4982198"/>
                <a:gd name="connsiteY3" fmla="*/ 498696 h 4967837"/>
                <a:gd name="connsiteX4" fmla="*/ 4481433 w 4982198"/>
                <a:gd name="connsiteY4" fmla="*/ 0 h 4967837"/>
                <a:gd name="connsiteX5" fmla="*/ 2160800 w 4982198"/>
                <a:gd name="connsiteY5" fmla="*/ 0 h 4967837"/>
                <a:gd name="connsiteX6" fmla="*/ 1660733 w 4982198"/>
                <a:gd name="connsiteY6" fmla="*/ 498696 h 4967837"/>
                <a:gd name="connsiteX7" fmla="*/ 1660733 w 4982198"/>
                <a:gd name="connsiteY7" fmla="*/ 1157482 h 4967837"/>
                <a:gd name="connsiteX8" fmla="*/ 1160666 w 4982198"/>
                <a:gd name="connsiteY8" fmla="*/ 1656178 h 4967837"/>
                <a:gd name="connsiteX9" fmla="*/ 500067 w 4982198"/>
                <a:gd name="connsiteY9" fmla="*/ 1656178 h 4967837"/>
                <a:gd name="connsiteX10" fmla="*/ 0 w 4982198"/>
                <a:gd name="connsiteY10" fmla="*/ 2154874 h 4967837"/>
                <a:gd name="connsiteX11" fmla="*/ 0 w 4982198"/>
                <a:gd name="connsiteY11" fmla="*/ 2812964 h 4967837"/>
                <a:gd name="connsiteX12" fmla="*/ 500067 w 4982198"/>
                <a:gd name="connsiteY12" fmla="*/ 3311660 h 4967837"/>
                <a:gd name="connsiteX13" fmla="*/ 1160666 w 4982198"/>
                <a:gd name="connsiteY13" fmla="*/ 3311660 h 4967837"/>
                <a:gd name="connsiteX14" fmla="*/ 1660733 w 4982198"/>
                <a:gd name="connsiteY14" fmla="*/ 3810356 h 4967837"/>
                <a:gd name="connsiteX15" fmla="*/ 1660733 w 4982198"/>
                <a:gd name="connsiteY15" fmla="*/ 4469142 h 4967837"/>
                <a:gd name="connsiteX16" fmla="*/ 2160800 w 4982198"/>
                <a:gd name="connsiteY16" fmla="*/ 4967838 h 4967837"/>
                <a:gd name="connsiteX17" fmla="*/ 2821398 w 4982198"/>
                <a:gd name="connsiteY17" fmla="*/ 4967838 h 4967837"/>
                <a:gd name="connsiteX18" fmla="*/ 3321465 w 4982198"/>
                <a:gd name="connsiteY18" fmla="*/ 4469142 h 4967837"/>
                <a:gd name="connsiteX19" fmla="*/ 3321465 w 4982198"/>
                <a:gd name="connsiteY19" fmla="*/ 3810356 h 4967837"/>
                <a:gd name="connsiteX20" fmla="*/ 2821398 w 4982198"/>
                <a:gd name="connsiteY20" fmla="*/ 3311660 h 4967837"/>
                <a:gd name="connsiteX21" fmla="*/ 2160800 w 4982198"/>
                <a:gd name="connsiteY21" fmla="*/ 3311660 h 4967837"/>
                <a:gd name="connsiteX22" fmla="*/ 1660733 w 4982198"/>
                <a:gd name="connsiteY22" fmla="*/ 2812964 h 4967837"/>
                <a:gd name="connsiteX23" fmla="*/ 1660733 w 4982198"/>
                <a:gd name="connsiteY23" fmla="*/ 2154874 h 4967837"/>
                <a:gd name="connsiteX24" fmla="*/ 2160800 w 4982198"/>
                <a:gd name="connsiteY24" fmla="*/ 1656178 h 4967837"/>
                <a:gd name="connsiteX25" fmla="*/ 2821398 w 4982198"/>
                <a:gd name="connsiteY25" fmla="*/ 1656178 h 4967837"/>
                <a:gd name="connsiteX26" fmla="*/ 3321465 w 4982198"/>
                <a:gd name="connsiteY26" fmla="*/ 2154874 h 4967837"/>
                <a:gd name="connsiteX27" fmla="*/ 3321465 w 4982198"/>
                <a:gd name="connsiteY27" fmla="*/ 2812964 h 4967837"/>
                <a:gd name="connsiteX28" fmla="*/ 3821533 w 4982198"/>
                <a:gd name="connsiteY28" fmla="*/ 3311660 h 49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2198" h="4967837">
                  <a:moveTo>
                    <a:pt x="3821533" y="3311660"/>
                  </a:moveTo>
                  <a:lnTo>
                    <a:pt x="4481433" y="3311660"/>
                  </a:lnTo>
                  <a:cubicBezTo>
                    <a:pt x="4757700" y="3311660"/>
                    <a:pt x="4982199" y="3088473"/>
                    <a:pt x="4982199" y="2812964"/>
                  </a:cubicBezTo>
                  <a:lnTo>
                    <a:pt x="4982199" y="498696"/>
                  </a:lnTo>
                  <a:cubicBezTo>
                    <a:pt x="4982199" y="223188"/>
                    <a:pt x="4757874" y="0"/>
                    <a:pt x="4481433" y="0"/>
                  </a:cubicBezTo>
                  <a:lnTo>
                    <a:pt x="2160800" y="0"/>
                  </a:lnTo>
                  <a:cubicBezTo>
                    <a:pt x="1884535" y="0"/>
                    <a:pt x="1660733" y="223188"/>
                    <a:pt x="1660733" y="498696"/>
                  </a:cubicBezTo>
                  <a:lnTo>
                    <a:pt x="1660733" y="1157482"/>
                  </a:lnTo>
                  <a:cubicBezTo>
                    <a:pt x="1660733" y="1432991"/>
                    <a:pt x="1436931" y="1656178"/>
                    <a:pt x="1160666" y="1656178"/>
                  </a:cubicBezTo>
                  <a:lnTo>
                    <a:pt x="500067" y="1656178"/>
                  </a:lnTo>
                  <a:cubicBezTo>
                    <a:pt x="224325" y="1656178"/>
                    <a:pt x="0" y="1879366"/>
                    <a:pt x="0" y="2154874"/>
                  </a:cubicBezTo>
                  <a:lnTo>
                    <a:pt x="0" y="2812964"/>
                  </a:lnTo>
                  <a:cubicBezTo>
                    <a:pt x="0" y="3088473"/>
                    <a:pt x="224325" y="3311660"/>
                    <a:pt x="500067" y="3311660"/>
                  </a:cubicBezTo>
                  <a:lnTo>
                    <a:pt x="1160666" y="3311660"/>
                  </a:lnTo>
                  <a:cubicBezTo>
                    <a:pt x="1436931" y="3311660"/>
                    <a:pt x="1660733" y="3535369"/>
                    <a:pt x="1660733" y="3810356"/>
                  </a:cubicBezTo>
                  <a:lnTo>
                    <a:pt x="1660733" y="4469142"/>
                  </a:lnTo>
                  <a:cubicBezTo>
                    <a:pt x="1660733" y="4744650"/>
                    <a:pt x="1884535" y="4967838"/>
                    <a:pt x="2160800" y="4967838"/>
                  </a:cubicBezTo>
                  <a:lnTo>
                    <a:pt x="2821398" y="4967838"/>
                  </a:lnTo>
                  <a:cubicBezTo>
                    <a:pt x="3097664" y="4967838"/>
                    <a:pt x="3321465" y="4744650"/>
                    <a:pt x="3321465" y="4469142"/>
                  </a:cubicBezTo>
                  <a:lnTo>
                    <a:pt x="3321465" y="3810356"/>
                  </a:lnTo>
                  <a:cubicBezTo>
                    <a:pt x="3321465" y="3535369"/>
                    <a:pt x="3097664" y="3311660"/>
                    <a:pt x="2821398" y="3311660"/>
                  </a:cubicBezTo>
                  <a:lnTo>
                    <a:pt x="2160800" y="3311660"/>
                  </a:lnTo>
                  <a:cubicBezTo>
                    <a:pt x="1884535" y="3311660"/>
                    <a:pt x="1660733" y="3088473"/>
                    <a:pt x="1660733" y="2812964"/>
                  </a:cubicBezTo>
                  <a:lnTo>
                    <a:pt x="1660733" y="2154874"/>
                  </a:lnTo>
                  <a:cubicBezTo>
                    <a:pt x="1660733" y="1879366"/>
                    <a:pt x="1884535" y="1656178"/>
                    <a:pt x="2160800" y="1656178"/>
                  </a:cubicBezTo>
                  <a:lnTo>
                    <a:pt x="2821398" y="1656178"/>
                  </a:lnTo>
                  <a:cubicBezTo>
                    <a:pt x="3097664" y="1656178"/>
                    <a:pt x="3321465" y="1879366"/>
                    <a:pt x="3321465" y="2154874"/>
                  </a:cubicBezTo>
                  <a:lnTo>
                    <a:pt x="3321465" y="2812964"/>
                  </a:lnTo>
                  <a:cubicBezTo>
                    <a:pt x="3321465" y="3088473"/>
                    <a:pt x="3545267" y="3311660"/>
                    <a:pt x="3821533" y="3311660"/>
                  </a:cubicBezTo>
                  <a:close/>
                </a:path>
              </a:pathLst>
            </a:custGeom>
            <a:noFill/>
            <a:ln w="12700" cap="flat">
              <a:solidFill>
                <a:schemeClr val="bg2"/>
              </a:solidFill>
              <a:prstDash val="solid"/>
              <a:miter/>
            </a:ln>
          </p:spPr>
          <p:txBody>
            <a:bodyPr rtlCol="0" anchor="ctr"/>
            <a:lstStyle/>
            <a:p>
              <a:endParaRPr lang="ru-RU" sz="453"/>
            </a:p>
          </p:txBody>
        </p:sp>
        <p:sp>
          <p:nvSpPr>
            <p:cNvPr id="15" name="Полилиния 14">
              <a:extLst>
                <a:ext uri="{FF2B5EF4-FFF2-40B4-BE49-F238E27FC236}">
                  <a16:creationId xmlns:a16="http://schemas.microsoft.com/office/drawing/2014/main" id="{EAC91D62-27A3-C5D7-6235-5A9E0D1CB3C8}"/>
                </a:ext>
              </a:extLst>
            </p:cNvPr>
            <p:cNvSpPr/>
            <p:nvPr/>
          </p:nvSpPr>
          <p:spPr>
            <a:xfrm>
              <a:off x="12431141" y="20035326"/>
              <a:ext cx="1660035" cy="1656178"/>
            </a:xfrm>
            <a:custGeom>
              <a:avLst/>
              <a:gdLst>
                <a:gd name="connsiteX0" fmla="*/ 1159968 w 1660035"/>
                <a:gd name="connsiteY0" fmla="*/ 0 h 1656178"/>
                <a:gd name="connsiteX1" fmla="*/ 500067 w 1660035"/>
                <a:gd name="connsiteY1" fmla="*/ 0 h 1656178"/>
                <a:gd name="connsiteX2" fmla="*/ 0 w 1660035"/>
                <a:gd name="connsiteY2" fmla="*/ 499391 h 1656178"/>
                <a:gd name="connsiteX3" fmla="*/ 0 w 1660035"/>
                <a:gd name="connsiteY3" fmla="*/ 1157481 h 1656178"/>
                <a:gd name="connsiteX4" fmla="*/ 500067 w 1660035"/>
                <a:gd name="connsiteY4" fmla="*/ 1656178 h 1656178"/>
                <a:gd name="connsiteX5" fmla="*/ 1159968 w 1660035"/>
                <a:gd name="connsiteY5" fmla="*/ 1656178 h 1656178"/>
                <a:gd name="connsiteX6" fmla="*/ 1660035 w 1660035"/>
                <a:gd name="connsiteY6" fmla="*/ 1157481 h 1656178"/>
                <a:gd name="connsiteX7" fmla="*/ 1660035 w 1660035"/>
                <a:gd name="connsiteY7" fmla="*/ 499391 h 1656178"/>
                <a:gd name="connsiteX8" fmla="*/ 1159968 w 1660035"/>
                <a:gd name="connsiteY8" fmla="*/ 0 h 165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035" h="1656178">
                  <a:moveTo>
                    <a:pt x="1159968" y="0"/>
                  </a:moveTo>
                  <a:lnTo>
                    <a:pt x="500067" y="0"/>
                  </a:lnTo>
                  <a:cubicBezTo>
                    <a:pt x="223801" y="0"/>
                    <a:pt x="0" y="223709"/>
                    <a:pt x="0" y="499391"/>
                  </a:cubicBezTo>
                  <a:lnTo>
                    <a:pt x="0" y="1157481"/>
                  </a:lnTo>
                  <a:cubicBezTo>
                    <a:pt x="0" y="1432989"/>
                    <a:pt x="223801" y="1656178"/>
                    <a:pt x="500067" y="1656178"/>
                  </a:cubicBezTo>
                  <a:lnTo>
                    <a:pt x="1159968" y="1656178"/>
                  </a:lnTo>
                  <a:cubicBezTo>
                    <a:pt x="1436233" y="1656178"/>
                    <a:pt x="1660035" y="1432989"/>
                    <a:pt x="1660035" y="1157481"/>
                  </a:cubicBezTo>
                  <a:lnTo>
                    <a:pt x="1660035" y="499391"/>
                  </a:lnTo>
                  <a:cubicBezTo>
                    <a:pt x="1660035" y="223883"/>
                    <a:pt x="1436233" y="0"/>
                    <a:pt x="1159968" y="0"/>
                  </a:cubicBezTo>
                  <a:close/>
                </a:path>
              </a:pathLst>
            </a:custGeom>
            <a:noFill/>
            <a:ln w="12700" cap="flat">
              <a:solidFill>
                <a:schemeClr val="bg2"/>
              </a:solidFill>
              <a:prstDash val="solid"/>
              <a:miter/>
            </a:ln>
          </p:spPr>
          <p:txBody>
            <a:bodyPr rtlCol="0" anchor="ctr"/>
            <a:lstStyle/>
            <a:p>
              <a:endParaRPr lang="ru-RU" sz="453"/>
            </a:p>
          </p:txBody>
        </p:sp>
        <p:sp>
          <p:nvSpPr>
            <p:cNvPr id="17" name="Полилиния 16">
              <a:extLst>
                <a:ext uri="{FF2B5EF4-FFF2-40B4-BE49-F238E27FC236}">
                  <a16:creationId xmlns:a16="http://schemas.microsoft.com/office/drawing/2014/main" id="{D4E22BEA-5047-D761-3A86-F549B59D78F1}"/>
                </a:ext>
              </a:extLst>
            </p:cNvPr>
            <p:cNvSpPr/>
            <p:nvPr/>
          </p:nvSpPr>
          <p:spPr>
            <a:xfrm>
              <a:off x="10770408" y="8443994"/>
              <a:ext cx="4981500" cy="3311660"/>
            </a:xfrm>
            <a:custGeom>
              <a:avLst/>
              <a:gdLst>
                <a:gd name="connsiteX0" fmla="*/ 4481433 w 4981500"/>
                <a:gd name="connsiteY0" fmla="*/ 0 h 3311660"/>
                <a:gd name="connsiteX1" fmla="*/ 3820836 w 4981500"/>
                <a:gd name="connsiteY1" fmla="*/ 0 h 3311660"/>
                <a:gd name="connsiteX2" fmla="*/ 3320769 w 4981500"/>
                <a:gd name="connsiteY2" fmla="*/ 498696 h 3311660"/>
                <a:gd name="connsiteX3" fmla="*/ 3320769 w 4981500"/>
                <a:gd name="connsiteY3" fmla="*/ 1156787 h 3311660"/>
                <a:gd name="connsiteX4" fmla="*/ 2820701 w 4981500"/>
                <a:gd name="connsiteY4" fmla="*/ 1655483 h 3311660"/>
                <a:gd name="connsiteX5" fmla="*/ 2160801 w 4981500"/>
                <a:gd name="connsiteY5" fmla="*/ 1655483 h 3311660"/>
                <a:gd name="connsiteX6" fmla="*/ 1660733 w 4981500"/>
                <a:gd name="connsiteY6" fmla="*/ 1156787 h 3311660"/>
                <a:gd name="connsiteX7" fmla="*/ 1660733 w 4981500"/>
                <a:gd name="connsiteY7" fmla="*/ 498696 h 3311660"/>
                <a:gd name="connsiteX8" fmla="*/ 1159968 w 4981500"/>
                <a:gd name="connsiteY8" fmla="*/ 0 h 3311660"/>
                <a:gd name="connsiteX9" fmla="*/ 500067 w 4981500"/>
                <a:gd name="connsiteY9" fmla="*/ 0 h 3311660"/>
                <a:gd name="connsiteX10" fmla="*/ 0 w 4981500"/>
                <a:gd name="connsiteY10" fmla="*/ 498696 h 3311660"/>
                <a:gd name="connsiteX11" fmla="*/ 0 w 4981500"/>
                <a:gd name="connsiteY11" fmla="*/ 1156787 h 3311660"/>
                <a:gd name="connsiteX12" fmla="*/ 500067 w 4981500"/>
                <a:gd name="connsiteY12" fmla="*/ 1655483 h 3311660"/>
                <a:gd name="connsiteX13" fmla="*/ 1159968 w 4981500"/>
                <a:gd name="connsiteY13" fmla="*/ 1655483 h 3311660"/>
                <a:gd name="connsiteX14" fmla="*/ 1660733 w 4981500"/>
                <a:gd name="connsiteY14" fmla="*/ 2154179 h 3311660"/>
                <a:gd name="connsiteX15" fmla="*/ 1660733 w 4981500"/>
                <a:gd name="connsiteY15" fmla="*/ 2812965 h 3311660"/>
                <a:gd name="connsiteX16" fmla="*/ 2160801 w 4981500"/>
                <a:gd name="connsiteY16" fmla="*/ 3311660 h 3311660"/>
                <a:gd name="connsiteX17" fmla="*/ 2820701 w 4981500"/>
                <a:gd name="connsiteY17" fmla="*/ 3311660 h 3311660"/>
                <a:gd name="connsiteX18" fmla="*/ 3320769 w 4981500"/>
                <a:gd name="connsiteY18" fmla="*/ 2812965 h 3311660"/>
                <a:gd name="connsiteX19" fmla="*/ 3320769 w 4981500"/>
                <a:gd name="connsiteY19" fmla="*/ 2154179 h 3311660"/>
                <a:gd name="connsiteX20" fmla="*/ 3820836 w 4981500"/>
                <a:gd name="connsiteY20" fmla="*/ 1655483 h 3311660"/>
                <a:gd name="connsiteX21" fmla="*/ 4481433 w 4981500"/>
                <a:gd name="connsiteY21" fmla="*/ 1655483 h 3311660"/>
                <a:gd name="connsiteX22" fmla="*/ 4981501 w 4981500"/>
                <a:gd name="connsiteY22" fmla="*/ 1156787 h 3311660"/>
                <a:gd name="connsiteX23" fmla="*/ 4981501 w 4981500"/>
                <a:gd name="connsiteY23" fmla="*/ 498696 h 3311660"/>
                <a:gd name="connsiteX24" fmla="*/ 4481433 w 4981500"/>
                <a:gd name="connsiteY24" fmla="*/ 0 h 331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81500" h="3311660">
                  <a:moveTo>
                    <a:pt x="4481433" y="0"/>
                  </a:moveTo>
                  <a:lnTo>
                    <a:pt x="3820836" y="0"/>
                  </a:lnTo>
                  <a:cubicBezTo>
                    <a:pt x="3544569" y="0"/>
                    <a:pt x="3320769" y="223188"/>
                    <a:pt x="3320769" y="498696"/>
                  </a:cubicBezTo>
                  <a:lnTo>
                    <a:pt x="3320769" y="1156787"/>
                  </a:lnTo>
                  <a:cubicBezTo>
                    <a:pt x="3320769" y="1432295"/>
                    <a:pt x="3096967" y="1655483"/>
                    <a:pt x="2820701" y="1655483"/>
                  </a:cubicBezTo>
                  <a:lnTo>
                    <a:pt x="2160801" y="1655483"/>
                  </a:lnTo>
                  <a:cubicBezTo>
                    <a:pt x="1884534" y="1655483"/>
                    <a:pt x="1660733" y="1432295"/>
                    <a:pt x="1660733" y="1156787"/>
                  </a:cubicBezTo>
                  <a:lnTo>
                    <a:pt x="1660733" y="498696"/>
                  </a:lnTo>
                  <a:cubicBezTo>
                    <a:pt x="1660733" y="223188"/>
                    <a:pt x="1436409" y="0"/>
                    <a:pt x="1159968" y="0"/>
                  </a:cubicBezTo>
                  <a:lnTo>
                    <a:pt x="500067" y="0"/>
                  </a:lnTo>
                  <a:cubicBezTo>
                    <a:pt x="223802" y="0"/>
                    <a:pt x="0" y="223188"/>
                    <a:pt x="0" y="498696"/>
                  </a:cubicBezTo>
                  <a:lnTo>
                    <a:pt x="0" y="1156787"/>
                  </a:lnTo>
                  <a:cubicBezTo>
                    <a:pt x="0" y="1432295"/>
                    <a:pt x="223802" y="1655483"/>
                    <a:pt x="500067" y="1655483"/>
                  </a:cubicBezTo>
                  <a:lnTo>
                    <a:pt x="1159968" y="1655483"/>
                  </a:lnTo>
                  <a:cubicBezTo>
                    <a:pt x="1436234" y="1655483"/>
                    <a:pt x="1660733" y="1878670"/>
                    <a:pt x="1660733" y="2154179"/>
                  </a:cubicBezTo>
                  <a:lnTo>
                    <a:pt x="1660733" y="2812965"/>
                  </a:lnTo>
                  <a:cubicBezTo>
                    <a:pt x="1660733" y="3088473"/>
                    <a:pt x="1884534" y="3311660"/>
                    <a:pt x="2160801" y="3311660"/>
                  </a:cubicBezTo>
                  <a:lnTo>
                    <a:pt x="2820701" y="3311660"/>
                  </a:lnTo>
                  <a:cubicBezTo>
                    <a:pt x="3096967" y="3311660"/>
                    <a:pt x="3320769" y="3088473"/>
                    <a:pt x="3320769" y="2812965"/>
                  </a:cubicBezTo>
                  <a:lnTo>
                    <a:pt x="3320769" y="2154179"/>
                  </a:lnTo>
                  <a:cubicBezTo>
                    <a:pt x="3320769" y="1878670"/>
                    <a:pt x="3544569" y="1655483"/>
                    <a:pt x="3820836" y="1655483"/>
                  </a:cubicBezTo>
                  <a:lnTo>
                    <a:pt x="4481433" y="1655483"/>
                  </a:lnTo>
                  <a:cubicBezTo>
                    <a:pt x="4757700" y="1655483"/>
                    <a:pt x="4981501" y="1432295"/>
                    <a:pt x="4981501" y="1156787"/>
                  </a:cubicBezTo>
                  <a:lnTo>
                    <a:pt x="4981501" y="498696"/>
                  </a:lnTo>
                  <a:cubicBezTo>
                    <a:pt x="4981501" y="223188"/>
                    <a:pt x="4757700" y="0"/>
                    <a:pt x="4481433" y="0"/>
                  </a:cubicBezTo>
                  <a:close/>
                </a:path>
              </a:pathLst>
            </a:custGeom>
            <a:noFill/>
            <a:ln w="12700" cap="flat">
              <a:solidFill>
                <a:schemeClr val="bg2"/>
              </a:solidFill>
              <a:prstDash val="solid"/>
              <a:miter/>
            </a:ln>
          </p:spPr>
          <p:txBody>
            <a:bodyPr rtlCol="0" anchor="ctr"/>
            <a:lstStyle/>
            <a:p>
              <a:endParaRPr lang="ru-RU" sz="453"/>
            </a:p>
          </p:txBody>
        </p:sp>
        <p:sp>
          <p:nvSpPr>
            <p:cNvPr id="18" name="Полилиния 17">
              <a:extLst>
                <a:ext uri="{FF2B5EF4-FFF2-40B4-BE49-F238E27FC236}">
                  <a16:creationId xmlns:a16="http://schemas.microsoft.com/office/drawing/2014/main" id="{3ADE9A68-54C5-C935-ED80-DDFA7429BAB1}"/>
                </a:ext>
              </a:extLst>
            </p:cNvPr>
            <p:cNvSpPr/>
            <p:nvPr/>
          </p:nvSpPr>
          <p:spPr>
            <a:xfrm>
              <a:off x="14091177" y="11755654"/>
              <a:ext cx="1660732" cy="3311660"/>
            </a:xfrm>
            <a:custGeom>
              <a:avLst/>
              <a:gdLst>
                <a:gd name="connsiteX0" fmla="*/ 1160665 w 1660732"/>
                <a:gd name="connsiteY0" fmla="*/ 0 h 3311660"/>
                <a:gd name="connsiteX1" fmla="*/ 500067 w 1660732"/>
                <a:gd name="connsiteY1" fmla="*/ 0 h 3311660"/>
                <a:gd name="connsiteX2" fmla="*/ 0 w 1660732"/>
                <a:gd name="connsiteY2" fmla="*/ 498696 h 3311660"/>
                <a:gd name="connsiteX3" fmla="*/ 0 w 1660732"/>
                <a:gd name="connsiteY3" fmla="*/ 2812965 h 3311660"/>
                <a:gd name="connsiteX4" fmla="*/ 500067 w 1660732"/>
                <a:gd name="connsiteY4" fmla="*/ 3311660 h 3311660"/>
                <a:gd name="connsiteX5" fmla="*/ 1160665 w 1660732"/>
                <a:gd name="connsiteY5" fmla="*/ 3311660 h 3311660"/>
                <a:gd name="connsiteX6" fmla="*/ 1660732 w 1660732"/>
                <a:gd name="connsiteY6" fmla="*/ 2812965 h 3311660"/>
                <a:gd name="connsiteX7" fmla="*/ 1660732 w 1660732"/>
                <a:gd name="connsiteY7" fmla="*/ 498696 h 3311660"/>
                <a:gd name="connsiteX8" fmla="*/ 1160665 w 1660732"/>
                <a:gd name="connsiteY8" fmla="*/ 0 h 331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732" h="3311660">
                  <a:moveTo>
                    <a:pt x="1160665" y="0"/>
                  </a:moveTo>
                  <a:lnTo>
                    <a:pt x="500067" y="0"/>
                  </a:lnTo>
                  <a:cubicBezTo>
                    <a:pt x="223801" y="0"/>
                    <a:pt x="0" y="223188"/>
                    <a:pt x="0" y="498696"/>
                  </a:cubicBezTo>
                  <a:lnTo>
                    <a:pt x="0" y="2812965"/>
                  </a:lnTo>
                  <a:cubicBezTo>
                    <a:pt x="0" y="3088472"/>
                    <a:pt x="223801" y="3311660"/>
                    <a:pt x="500067" y="3311660"/>
                  </a:cubicBezTo>
                  <a:lnTo>
                    <a:pt x="1160665" y="3311660"/>
                  </a:lnTo>
                  <a:cubicBezTo>
                    <a:pt x="1436931" y="3311660"/>
                    <a:pt x="1660732" y="3088472"/>
                    <a:pt x="1660732" y="2812965"/>
                  </a:cubicBezTo>
                  <a:lnTo>
                    <a:pt x="1660732" y="498696"/>
                  </a:lnTo>
                  <a:cubicBezTo>
                    <a:pt x="1660732" y="223188"/>
                    <a:pt x="1436931" y="0"/>
                    <a:pt x="1160665" y="0"/>
                  </a:cubicBezTo>
                  <a:close/>
                </a:path>
              </a:pathLst>
            </a:custGeom>
            <a:noFill/>
            <a:ln w="12700" cap="flat">
              <a:solidFill>
                <a:schemeClr val="bg2"/>
              </a:solidFill>
              <a:prstDash val="solid"/>
              <a:miter/>
            </a:ln>
          </p:spPr>
          <p:txBody>
            <a:bodyPr rtlCol="0" anchor="ctr"/>
            <a:lstStyle/>
            <a:p>
              <a:endParaRPr lang="ru-RU" sz="453" dirty="0"/>
            </a:p>
          </p:txBody>
        </p:sp>
        <p:sp>
          <p:nvSpPr>
            <p:cNvPr id="19" name="Полилиния 18">
              <a:extLst>
                <a:ext uri="{FF2B5EF4-FFF2-40B4-BE49-F238E27FC236}">
                  <a16:creationId xmlns:a16="http://schemas.microsoft.com/office/drawing/2014/main" id="{F9256E5F-ECAA-4A67-424D-78B7DFFDF46D}"/>
                </a:ext>
              </a:extLst>
            </p:cNvPr>
            <p:cNvSpPr/>
            <p:nvPr/>
          </p:nvSpPr>
          <p:spPr>
            <a:xfrm>
              <a:off x="9109676" y="15067314"/>
              <a:ext cx="6642233" cy="4967837"/>
            </a:xfrm>
            <a:custGeom>
              <a:avLst/>
              <a:gdLst>
                <a:gd name="connsiteX0" fmla="*/ 6142166 w 6642233"/>
                <a:gd name="connsiteY0" fmla="*/ 3312355 h 4967837"/>
                <a:gd name="connsiteX1" fmla="*/ 5481569 w 6642233"/>
                <a:gd name="connsiteY1" fmla="*/ 3312355 h 4967837"/>
                <a:gd name="connsiteX2" fmla="*/ 4981501 w 6642233"/>
                <a:gd name="connsiteY2" fmla="*/ 2813659 h 4967837"/>
                <a:gd name="connsiteX3" fmla="*/ 4981501 w 6642233"/>
                <a:gd name="connsiteY3" fmla="*/ 498696 h 4967837"/>
                <a:gd name="connsiteX4" fmla="*/ 4481434 w 6642233"/>
                <a:gd name="connsiteY4" fmla="*/ 0 h 4967837"/>
                <a:gd name="connsiteX5" fmla="*/ 3821533 w 6642233"/>
                <a:gd name="connsiteY5" fmla="*/ 0 h 4967837"/>
                <a:gd name="connsiteX6" fmla="*/ 3321466 w 6642233"/>
                <a:gd name="connsiteY6" fmla="*/ 498696 h 4967837"/>
                <a:gd name="connsiteX7" fmla="*/ 3321466 w 6642233"/>
                <a:gd name="connsiteY7" fmla="*/ 1656177 h 4967837"/>
                <a:gd name="connsiteX8" fmla="*/ 2160800 w 6642233"/>
                <a:gd name="connsiteY8" fmla="*/ 1656177 h 4967837"/>
                <a:gd name="connsiteX9" fmla="*/ 1660733 w 6642233"/>
                <a:gd name="connsiteY9" fmla="*/ 2154873 h 4967837"/>
                <a:gd name="connsiteX10" fmla="*/ 1660733 w 6642233"/>
                <a:gd name="connsiteY10" fmla="*/ 2813659 h 4967837"/>
                <a:gd name="connsiteX11" fmla="*/ 1160666 w 6642233"/>
                <a:gd name="connsiteY11" fmla="*/ 3312355 h 4967837"/>
                <a:gd name="connsiteX12" fmla="*/ 500067 w 6642233"/>
                <a:gd name="connsiteY12" fmla="*/ 3312355 h 4967837"/>
                <a:gd name="connsiteX13" fmla="*/ 0 w 6642233"/>
                <a:gd name="connsiteY13" fmla="*/ 3811051 h 4967837"/>
                <a:gd name="connsiteX14" fmla="*/ 0 w 6642233"/>
                <a:gd name="connsiteY14" fmla="*/ 4469142 h 4967837"/>
                <a:gd name="connsiteX15" fmla="*/ 500067 w 6642233"/>
                <a:gd name="connsiteY15" fmla="*/ 4967838 h 4967837"/>
                <a:gd name="connsiteX16" fmla="*/ 1160666 w 6642233"/>
                <a:gd name="connsiteY16" fmla="*/ 4967838 h 4967837"/>
                <a:gd name="connsiteX17" fmla="*/ 1660733 w 6642233"/>
                <a:gd name="connsiteY17" fmla="*/ 4469142 h 4967837"/>
                <a:gd name="connsiteX18" fmla="*/ 1660733 w 6642233"/>
                <a:gd name="connsiteY18" fmla="*/ 3811051 h 4967837"/>
                <a:gd name="connsiteX19" fmla="*/ 2160800 w 6642233"/>
                <a:gd name="connsiteY19" fmla="*/ 3312355 h 4967837"/>
                <a:gd name="connsiteX20" fmla="*/ 4481434 w 6642233"/>
                <a:gd name="connsiteY20" fmla="*/ 3312355 h 4967837"/>
                <a:gd name="connsiteX21" fmla="*/ 4981501 w 6642233"/>
                <a:gd name="connsiteY21" fmla="*/ 3811051 h 4967837"/>
                <a:gd name="connsiteX22" fmla="*/ 4981501 w 6642233"/>
                <a:gd name="connsiteY22" fmla="*/ 4469142 h 4967837"/>
                <a:gd name="connsiteX23" fmla="*/ 5481569 w 6642233"/>
                <a:gd name="connsiteY23" fmla="*/ 4967838 h 4967837"/>
                <a:gd name="connsiteX24" fmla="*/ 6142166 w 6642233"/>
                <a:gd name="connsiteY24" fmla="*/ 4967838 h 4967837"/>
                <a:gd name="connsiteX25" fmla="*/ 6642233 w 6642233"/>
                <a:gd name="connsiteY25" fmla="*/ 4469142 h 4967837"/>
                <a:gd name="connsiteX26" fmla="*/ 6642233 w 6642233"/>
                <a:gd name="connsiteY26" fmla="*/ 3811051 h 4967837"/>
                <a:gd name="connsiteX27" fmla="*/ 6142166 w 6642233"/>
                <a:gd name="connsiteY27" fmla="*/ 3312355 h 49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642233" h="4967837">
                  <a:moveTo>
                    <a:pt x="6142166" y="3312355"/>
                  </a:moveTo>
                  <a:lnTo>
                    <a:pt x="5481569" y="3312355"/>
                  </a:lnTo>
                  <a:cubicBezTo>
                    <a:pt x="5205302" y="3312355"/>
                    <a:pt x="4981501" y="3089167"/>
                    <a:pt x="4981501" y="2813659"/>
                  </a:cubicBezTo>
                  <a:lnTo>
                    <a:pt x="4981501" y="498696"/>
                  </a:lnTo>
                  <a:cubicBezTo>
                    <a:pt x="4981501" y="223709"/>
                    <a:pt x="4757699" y="0"/>
                    <a:pt x="4481434" y="0"/>
                  </a:cubicBezTo>
                  <a:lnTo>
                    <a:pt x="3821533" y="0"/>
                  </a:lnTo>
                  <a:cubicBezTo>
                    <a:pt x="3545267" y="0"/>
                    <a:pt x="3321466" y="223709"/>
                    <a:pt x="3321466" y="498696"/>
                  </a:cubicBezTo>
                  <a:lnTo>
                    <a:pt x="3321466" y="1656177"/>
                  </a:lnTo>
                  <a:lnTo>
                    <a:pt x="2160800" y="1656177"/>
                  </a:lnTo>
                  <a:cubicBezTo>
                    <a:pt x="1884535" y="1656177"/>
                    <a:pt x="1660733" y="1879365"/>
                    <a:pt x="1660733" y="2154873"/>
                  </a:cubicBezTo>
                  <a:lnTo>
                    <a:pt x="1660733" y="2813659"/>
                  </a:lnTo>
                  <a:cubicBezTo>
                    <a:pt x="1660733" y="3089167"/>
                    <a:pt x="1436931" y="3312355"/>
                    <a:pt x="1160666" y="3312355"/>
                  </a:cubicBezTo>
                  <a:lnTo>
                    <a:pt x="500067" y="3312355"/>
                  </a:lnTo>
                  <a:cubicBezTo>
                    <a:pt x="223802" y="3312355"/>
                    <a:pt x="0" y="3535542"/>
                    <a:pt x="0" y="3811051"/>
                  </a:cubicBezTo>
                  <a:lnTo>
                    <a:pt x="0" y="4469142"/>
                  </a:lnTo>
                  <a:cubicBezTo>
                    <a:pt x="0" y="4744649"/>
                    <a:pt x="223802" y="4967838"/>
                    <a:pt x="500067" y="4967838"/>
                  </a:cubicBezTo>
                  <a:lnTo>
                    <a:pt x="1160666" y="4967838"/>
                  </a:lnTo>
                  <a:cubicBezTo>
                    <a:pt x="1436931" y="4967838"/>
                    <a:pt x="1660733" y="4744649"/>
                    <a:pt x="1660733" y="4469142"/>
                  </a:cubicBezTo>
                  <a:lnTo>
                    <a:pt x="1660733" y="3811051"/>
                  </a:lnTo>
                  <a:cubicBezTo>
                    <a:pt x="1660733" y="3535542"/>
                    <a:pt x="1884535" y="3312355"/>
                    <a:pt x="2160800" y="3312355"/>
                  </a:cubicBezTo>
                  <a:lnTo>
                    <a:pt x="4481434" y="3312355"/>
                  </a:lnTo>
                  <a:cubicBezTo>
                    <a:pt x="4757699" y="3312355"/>
                    <a:pt x="4981501" y="3535542"/>
                    <a:pt x="4981501" y="3811051"/>
                  </a:cubicBezTo>
                  <a:lnTo>
                    <a:pt x="4981501" y="4469142"/>
                  </a:lnTo>
                  <a:cubicBezTo>
                    <a:pt x="4981501" y="4744649"/>
                    <a:pt x="5205302" y="4967838"/>
                    <a:pt x="5481569" y="4967838"/>
                  </a:cubicBezTo>
                  <a:lnTo>
                    <a:pt x="6142166" y="4967838"/>
                  </a:lnTo>
                  <a:cubicBezTo>
                    <a:pt x="6418433" y="4967838"/>
                    <a:pt x="6642233" y="4744649"/>
                    <a:pt x="6642233" y="4469142"/>
                  </a:cubicBezTo>
                  <a:lnTo>
                    <a:pt x="6642233" y="3811051"/>
                  </a:lnTo>
                  <a:cubicBezTo>
                    <a:pt x="6642233" y="3535542"/>
                    <a:pt x="6418433" y="3312355"/>
                    <a:pt x="6142166" y="3312355"/>
                  </a:cubicBezTo>
                  <a:close/>
                </a:path>
              </a:pathLst>
            </a:custGeom>
            <a:noFill/>
            <a:ln w="12700" cap="flat">
              <a:solidFill>
                <a:schemeClr val="bg2"/>
              </a:solidFill>
              <a:prstDash val="solid"/>
              <a:miter/>
            </a:ln>
          </p:spPr>
          <p:txBody>
            <a:bodyPr rtlCol="0" anchor="ctr"/>
            <a:lstStyle/>
            <a:p>
              <a:endParaRPr lang="ru-RU" sz="453"/>
            </a:p>
          </p:txBody>
        </p:sp>
        <p:sp>
          <p:nvSpPr>
            <p:cNvPr id="20" name="Полилиния 19">
              <a:extLst>
                <a:ext uri="{FF2B5EF4-FFF2-40B4-BE49-F238E27FC236}">
                  <a16:creationId xmlns:a16="http://schemas.microsoft.com/office/drawing/2014/main" id="{9B913F51-C2A4-5BC7-482F-5A8050C2CAC8}"/>
                </a:ext>
              </a:extLst>
            </p:cNvPr>
            <p:cNvSpPr/>
            <p:nvPr userDrawn="1"/>
          </p:nvSpPr>
          <p:spPr>
            <a:xfrm>
              <a:off x="12426968" y="5153684"/>
              <a:ext cx="1660732" cy="3311660"/>
            </a:xfrm>
            <a:custGeom>
              <a:avLst/>
              <a:gdLst>
                <a:gd name="connsiteX0" fmla="*/ 1160665 w 1660732"/>
                <a:gd name="connsiteY0" fmla="*/ 0 h 3311660"/>
                <a:gd name="connsiteX1" fmla="*/ 500067 w 1660732"/>
                <a:gd name="connsiteY1" fmla="*/ 0 h 3311660"/>
                <a:gd name="connsiteX2" fmla="*/ 0 w 1660732"/>
                <a:gd name="connsiteY2" fmla="*/ 498696 h 3311660"/>
                <a:gd name="connsiteX3" fmla="*/ 0 w 1660732"/>
                <a:gd name="connsiteY3" fmla="*/ 2812965 h 3311660"/>
                <a:gd name="connsiteX4" fmla="*/ 500067 w 1660732"/>
                <a:gd name="connsiteY4" fmla="*/ 3311660 h 3311660"/>
                <a:gd name="connsiteX5" fmla="*/ 1160665 w 1660732"/>
                <a:gd name="connsiteY5" fmla="*/ 3311660 h 3311660"/>
                <a:gd name="connsiteX6" fmla="*/ 1660732 w 1660732"/>
                <a:gd name="connsiteY6" fmla="*/ 2812965 h 3311660"/>
                <a:gd name="connsiteX7" fmla="*/ 1660732 w 1660732"/>
                <a:gd name="connsiteY7" fmla="*/ 498696 h 3311660"/>
                <a:gd name="connsiteX8" fmla="*/ 1160665 w 1660732"/>
                <a:gd name="connsiteY8" fmla="*/ 0 h 331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732" h="3311660">
                  <a:moveTo>
                    <a:pt x="1160665" y="0"/>
                  </a:moveTo>
                  <a:lnTo>
                    <a:pt x="500067" y="0"/>
                  </a:lnTo>
                  <a:cubicBezTo>
                    <a:pt x="223801" y="0"/>
                    <a:pt x="0" y="223188"/>
                    <a:pt x="0" y="498696"/>
                  </a:cubicBezTo>
                  <a:lnTo>
                    <a:pt x="0" y="2812965"/>
                  </a:lnTo>
                  <a:cubicBezTo>
                    <a:pt x="0" y="3088472"/>
                    <a:pt x="223801" y="3311660"/>
                    <a:pt x="500067" y="3311660"/>
                  </a:cubicBezTo>
                  <a:lnTo>
                    <a:pt x="1160665" y="3311660"/>
                  </a:lnTo>
                  <a:cubicBezTo>
                    <a:pt x="1436931" y="3311660"/>
                    <a:pt x="1660732" y="3088472"/>
                    <a:pt x="1660732" y="2812965"/>
                  </a:cubicBezTo>
                  <a:lnTo>
                    <a:pt x="1660732" y="498696"/>
                  </a:lnTo>
                  <a:cubicBezTo>
                    <a:pt x="1660732" y="223188"/>
                    <a:pt x="1436931" y="0"/>
                    <a:pt x="1160665" y="0"/>
                  </a:cubicBezTo>
                  <a:close/>
                </a:path>
              </a:pathLst>
            </a:custGeom>
            <a:noFill/>
            <a:ln w="12700" cap="flat">
              <a:solidFill>
                <a:schemeClr val="bg2"/>
              </a:solidFill>
              <a:prstDash val="solid"/>
              <a:miter/>
            </a:ln>
          </p:spPr>
          <p:txBody>
            <a:bodyPr rtlCol="0" anchor="ctr"/>
            <a:lstStyle/>
            <a:p>
              <a:endParaRPr lang="ru-RU" sz="453" dirty="0"/>
            </a:p>
          </p:txBody>
        </p:sp>
      </p:grpSp>
      <p:sp>
        <p:nvSpPr>
          <p:cNvPr id="21" name="TextBox 20">
            <a:extLst>
              <a:ext uri="{FF2B5EF4-FFF2-40B4-BE49-F238E27FC236}">
                <a16:creationId xmlns:a16="http://schemas.microsoft.com/office/drawing/2014/main" id="{C144E013-3005-8B8F-2829-BCF9AB18E6B7}"/>
              </a:ext>
            </a:extLst>
          </p:cNvPr>
          <p:cNvSpPr txBox="1"/>
          <p:nvPr userDrawn="1"/>
        </p:nvSpPr>
        <p:spPr>
          <a:xfrm>
            <a:off x="3433267" y="-220340"/>
            <a:ext cx="184731" cy="162032"/>
          </a:xfrm>
          <a:prstGeom prst="rect">
            <a:avLst/>
          </a:prstGeom>
          <a:noFill/>
        </p:spPr>
        <p:txBody>
          <a:bodyPr wrap="none" rtlCol="0">
            <a:spAutoFit/>
          </a:bodyPr>
          <a:lstStyle/>
          <a:p>
            <a:endParaRPr lang="ru-RU" sz="453" dirty="0"/>
          </a:p>
        </p:txBody>
      </p:sp>
      <p:pic>
        <p:nvPicPr>
          <p:cNvPr id="5" name="Рисунок 4">
            <a:extLst>
              <a:ext uri="{FF2B5EF4-FFF2-40B4-BE49-F238E27FC236}">
                <a16:creationId xmlns:a16="http://schemas.microsoft.com/office/drawing/2014/main" id="{A7A31B2F-ADAD-8D29-1AFD-BD7788284F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255771830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Титульные слайды_05">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A421E069-1B03-6077-1C2B-84186EE6A577}"/>
              </a:ext>
            </a:extLst>
          </p:cNvPr>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2" name="Заголовок 1">
            <a:extLst>
              <a:ext uri="{FF2B5EF4-FFF2-40B4-BE49-F238E27FC236}">
                <a16:creationId xmlns:a16="http://schemas.microsoft.com/office/drawing/2014/main" id="{D857D9A4-F612-72E2-C404-179B90B45A43}"/>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tx1"/>
                </a:solidFill>
              </a:defRPr>
            </a:lvl1pPr>
          </a:lstStyle>
          <a:p>
            <a:r>
              <a:rPr lang="ru-RU" dirty="0"/>
              <a:t>Заголовок </a:t>
            </a:r>
            <a:br>
              <a:rPr lang="ru-RU" dirty="0"/>
            </a:br>
            <a:r>
              <a:rPr lang="ru-RU" dirty="0"/>
              <a:t>презентации</a:t>
            </a:r>
          </a:p>
        </p:txBody>
      </p:sp>
      <p:sp>
        <p:nvSpPr>
          <p:cNvPr id="3" name="Подзаголовок 2">
            <a:extLst>
              <a:ext uri="{FF2B5EF4-FFF2-40B4-BE49-F238E27FC236}">
                <a16:creationId xmlns:a16="http://schemas.microsoft.com/office/drawing/2014/main" id="{E324B747-235F-AD0B-30F7-EA83A62E8BB3}"/>
              </a:ext>
            </a:extLst>
          </p:cNvPr>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tx1"/>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t>Образец подзаголовка</a:t>
            </a:r>
          </a:p>
        </p:txBody>
      </p:sp>
      <p:pic>
        <p:nvPicPr>
          <p:cNvPr id="15" name="Рисунок 14">
            <a:extLst>
              <a:ext uri="{FF2B5EF4-FFF2-40B4-BE49-F238E27FC236}">
                <a16:creationId xmlns:a16="http://schemas.microsoft.com/office/drawing/2014/main" id="{4ED0F9AE-A454-5E77-BC79-D1C4A6F5ED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7948" y="66146"/>
            <a:ext cx="3640069" cy="5011207"/>
          </a:xfrm>
          <a:prstGeom prst="rect">
            <a:avLst/>
          </a:prstGeom>
        </p:spPr>
      </p:pic>
      <p:pic>
        <p:nvPicPr>
          <p:cNvPr id="4" name="Рисунок 3">
            <a:extLst>
              <a:ext uri="{FF2B5EF4-FFF2-40B4-BE49-F238E27FC236}">
                <a16:creationId xmlns:a16="http://schemas.microsoft.com/office/drawing/2014/main" id="{C18558BE-F46C-6A09-C1C0-A974DBDD85BE}"/>
              </a:ext>
            </a:extLst>
          </p:cNvPr>
          <p:cNvPicPr>
            <a:picLocks noChangeAspect="1"/>
          </p:cNvPicPr>
          <p:nvPr userDrawn="1"/>
        </p:nvPicPr>
        <p:blipFill>
          <a:blip r:embed="rId4"/>
          <a:stretch>
            <a:fillRect/>
          </a:stretch>
        </p:blipFill>
        <p:spPr>
          <a:xfrm>
            <a:off x="4686538" y="0"/>
            <a:ext cx="4457462" cy="5143500"/>
          </a:xfrm>
          <a:prstGeom prst="rect">
            <a:avLst/>
          </a:prstGeom>
        </p:spPr>
      </p:pic>
      <p:pic>
        <p:nvPicPr>
          <p:cNvPr id="5" name="Рисунок 4">
            <a:extLst>
              <a:ext uri="{FF2B5EF4-FFF2-40B4-BE49-F238E27FC236}">
                <a16:creationId xmlns:a16="http://schemas.microsoft.com/office/drawing/2014/main" id="{626A50AD-39E9-4B36-D067-FD6AB76E40D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36756411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итульные слайды_06">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A421E069-1B03-6077-1C2B-84186EE6A577}"/>
              </a:ext>
            </a:extLst>
          </p:cNvPr>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pic>
        <p:nvPicPr>
          <p:cNvPr id="5" name="Рисунок 4">
            <a:extLst>
              <a:ext uri="{FF2B5EF4-FFF2-40B4-BE49-F238E27FC236}">
                <a16:creationId xmlns:a16="http://schemas.microsoft.com/office/drawing/2014/main" id="{5E66B02C-96CC-7065-42D1-CE033D28F3AD}"/>
              </a:ext>
            </a:extLst>
          </p:cNvPr>
          <p:cNvPicPr>
            <a:picLocks noChangeAspect="1"/>
          </p:cNvPicPr>
          <p:nvPr userDrawn="1"/>
        </p:nvPicPr>
        <p:blipFill rotWithShape="1">
          <a:blip r:embed="rId2"/>
          <a:srcRect r="30559"/>
          <a:stretch/>
        </p:blipFill>
        <p:spPr>
          <a:xfrm>
            <a:off x="6048217" y="0"/>
            <a:ext cx="3095296" cy="5143774"/>
          </a:xfrm>
          <a:prstGeom prst="rect">
            <a:avLst/>
          </a:prstGeom>
        </p:spPr>
      </p:pic>
      <p:sp>
        <p:nvSpPr>
          <p:cNvPr id="6" name="Заголовок 1">
            <a:extLst>
              <a:ext uri="{FF2B5EF4-FFF2-40B4-BE49-F238E27FC236}">
                <a16:creationId xmlns:a16="http://schemas.microsoft.com/office/drawing/2014/main" id="{8E0BDACB-6AB2-CFBA-7AA7-7AB6B0B554BD}"/>
              </a:ext>
            </a:extLst>
          </p:cNvPr>
          <p:cNvSpPr>
            <a:spLocks noGrp="1"/>
          </p:cNvSpPr>
          <p:nvPr>
            <p:ph type="ctrTitle" hasCustomPrompt="1"/>
          </p:nvPr>
        </p:nvSpPr>
        <p:spPr>
          <a:xfrm>
            <a:off x="546220" y="2065514"/>
            <a:ext cx="4025780" cy="1016538"/>
          </a:xfrm>
          <a:prstGeom prst="rect">
            <a:avLst/>
          </a:prstGeom>
        </p:spPr>
        <p:txBody>
          <a:bodyPr anchor="t">
            <a:noAutofit/>
          </a:bodyPr>
          <a:lstStyle>
            <a:lvl1pPr algn="l">
              <a:defRPr sz="2711">
                <a:solidFill>
                  <a:schemeClr val="tx1"/>
                </a:solidFill>
              </a:defRPr>
            </a:lvl1pPr>
          </a:lstStyle>
          <a:p>
            <a:r>
              <a:rPr lang="ru-RU" dirty="0">
                <a:effectLst/>
              </a:rPr>
              <a:t>Очень – очень длинный заголовок презентации </a:t>
            </a:r>
            <a:endParaRPr lang="ru-RU" dirty="0"/>
          </a:p>
        </p:txBody>
      </p:sp>
      <p:pic>
        <p:nvPicPr>
          <p:cNvPr id="2" name="Рисунок 1">
            <a:extLst>
              <a:ext uri="{FF2B5EF4-FFF2-40B4-BE49-F238E27FC236}">
                <a16:creationId xmlns:a16="http://schemas.microsoft.com/office/drawing/2014/main" id="{4578C3E5-8A97-CF57-6684-B0818586B5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121004806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Титульный слайд">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A421E069-1B03-6077-1C2B-84186EE6A577}"/>
              </a:ext>
            </a:extLst>
          </p:cNvPr>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dirty="0"/>
          </a:p>
        </p:txBody>
      </p:sp>
      <p:grpSp>
        <p:nvGrpSpPr>
          <p:cNvPr id="6" name="Рисунок 1">
            <a:extLst>
              <a:ext uri="{FF2B5EF4-FFF2-40B4-BE49-F238E27FC236}">
                <a16:creationId xmlns:a16="http://schemas.microsoft.com/office/drawing/2014/main" id="{4B336B8E-DC4A-503C-8782-D8C2D11EFFB7}"/>
              </a:ext>
            </a:extLst>
          </p:cNvPr>
          <p:cNvGrpSpPr/>
          <p:nvPr/>
        </p:nvGrpSpPr>
        <p:grpSpPr>
          <a:xfrm>
            <a:off x="5201920" y="0"/>
            <a:ext cx="3942842" cy="5156136"/>
            <a:chOff x="10363200" y="-1"/>
            <a:chExt cx="7854880" cy="10270896"/>
          </a:xfrm>
          <a:solidFill>
            <a:srgbClr val="39B0F8"/>
          </a:solidFill>
        </p:grpSpPr>
        <p:sp>
          <p:nvSpPr>
            <p:cNvPr id="7" name="Полилиния 6">
              <a:extLst>
                <a:ext uri="{FF2B5EF4-FFF2-40B4-BE49-F238E27FC236}">
                  <a16:creationId xmlns:a16="http://schemas.microsoft.com/office/drawing/2014/main" id="{C5A2ED03-CFAD-6B8F-4AD4-5B30019DFA21}"/>
                </a:ext>
              </a:extLst>
            </p:cNvPr>
            <p:cNvSpPr/>
            <p:nvPr/>
          </p:nvSpPr>
          <p:spPr>
            <a:xfrm>
              <a:off x="10871771" y="3406437"/>
              <a:ext cx="1688852" cy="1702839"/>
            </a:xfrm>
            <a:custGeom>
              <a:avLst/>
              <a:gdLst>
                <a:gd name="connsiteX0" fmla="*/ 508572 w 1688852"/>
                <a:gd name="connsiteY0" fmla="*/ 0 h 1702839"/>
                <a:gd name="connsiteX1" fmla="*/ 0 w 1688852"/>
                <a:gd name="connsiteY1" fmla="*/ 512777 h 1702839"/>
                <a:gd name="connsiteX2" fmla="*/ 0 w 1688852"/>
                <a:gd name="connsiteY2" fmla="*/ 1190063 h 1702839"/>
                <a:gd name="connsiteX3" fmla="*/ 508572 w 1688852"/>
                <a:gd name="connsiteY3" fmla="*/ 1702840 h 1702839"/>
                <a:gd name="connsiteX4" fmla="*/ 1180281 w 1688852"/>
                <a:gd name="connsiteY4" fmla="*/ 1702840 h 1702839"/>
                <a:gd name="connsiteX5" fmla="*/ 1688852 w 1688852"/>
                <a:gd name="connsiteY5" fmla="*/ 1190063 h 1702839"/>
                <a:gd name="connsiteX6" fmla="*/ 1688852 w 1688852"/>
                <a:gd name="connsiteY6" fmla="*/ 512777 h 1702839"/>
                <a:gd name="connsiteX7" fmla="*/ 1180281 w 1688852"/>
                <a:gd name="connsiteY7" fmla="*/ 0 h 1702839"/>
                <a:gd name="connsiteX8" fmla="*/ 508572 w 1688852"/>
                <a:gd name="connsiteY8" fmla="*/ 0 h 17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852" h="1702839">
                  <a:moveTo>
                    <a:pt x="508572" y="0"/>
                  </a:moveTo>
                  <a:cubicBezTo>
                    <a:pt x="228203" y="0"/>
                    <a:pt x="0" y="229460"/>
                    <a:pt x="0" y="512777"/>
                  </a:cubicBezTo>
                  <a:lnTo>
                    <a:pt x="0" y="1190063"/>
                  </a:lnTo>
                  <a:cubicBezTo>
                    <a:pt x="0" y="1473380"/>
                    <a:pt x="228203" y="1702840"/>
                    <a:pt x="508572" y="1702840"/>
                  </a:cubicBezTo>
                  <a:lnTo>
                    <a:pt x="1180281" y="1702840"/>
                  </a:lnTo>
                  <a:cubicBezTo>
                    <a:pt x="1461219" y="1702840"/>
                    <a:pt x="1688852" y="1473380"/>
                    <a:pt x="1688852" y="1190063"/>
                  </a:cubicBezTo>
                  <a:lnTo>
                    <a:pt x="1688852" y="512777"/>
                  </a:lnTo>
                  <a:cubicBezTo>
                    <a:pt x="1688852" y="229460"/>
                    <a:pt x="1461219" y="0"/>
                    <a:pt x="1180281" y="0"/>
                  </a:cubicBezTo>
                  <a:lnTo>
                    <a:pt x="508572" y="0"/>
                  </a:lnTo>
                  <a:close/>
                </a:path>
              </a:pathLst>
            </a:custGeom>
            <a:solidFill>
              <a:srgbClr val="39B0F8"/>
            </a:solidFill>
            <a:ln w="9479" cap="flat">
              <a:noFill/>
              <a:prstDash val="solid"/>
              <a:miter/>
            </a:ln>
          </p:spPr>
          <p:txBody>
            <a:bodyPr rtlCol="0" anchor="ctr"/>
            <a:lstStyle/>
            <a:p>
              <a:endParaRPr lang="ru-RU" sz="453"/>
            </a:p>
          </p:txBody>
        </p:sp>
        <p:sp>
          <p:nvSpPr>
            <p:cNvPr id="9" name="Полилиния 8">
              <a:extLst>
                <a:ext uri="{FF2B5EF4-FFF2-40B4-BE49-F238E27FC236}">
                  <a16:creationId xmlns:a16="http://schemas.microsoft.com/office/drawing/2014/main" id="{2170CE86-8C07-F5D8-B236-6BD533F93217}"/>
                </a:ext>
              </a:extLst>
            </p:cNvPr>
            <p:cNvSpPr/>
            <p:nvPr/>
          </p:nvSpPr>
          <p:spPr>
            <a:xfrm>
              <a:off x="10961971" y="6978333"/>
              <a:ext cx="1777439" cy="1617503"/>
            </a:xfrm>
            <a:custGeom>
              <a:avLst/>
              <a:gdLst>
                <a:gd name="connsiteX0" fmla="*/ 1777440 w 1777439"/>
                <a:gd name="connsiteY0" fmla="*/ 487082 h 1617503"/>
                <a:gd name="connsiteX1" fmla="*/ 1242027 w 1777439"/>
                <a:gd name="connsiteY1" fmla="*/ 0 h 1617503"/>
                <a:gd name="connsiteX2" fmla="*/ 535413 w 1777439"/>
                <a:gd name="connsiteY2" fmla="*/ 0 h 1617503"/>
                <a:gd name="connsiteX3" fmla="*/ 0 w 1777439"/>
                <a:gd name="connsiteY3" fmla="*/ 487082 h 1617503"/>
                <a:gd name="connsiteX4" fmla="*/ 0 w 1777439"/>
                <a:gd name="connsiteY4" fmla="*/ 1130423 h 1617503"/>
                <a:gd name="connsiteX5" fmla="*/ 535413 w 1777439"/>
                <a:gd name="connsiteY5" fmla="*/ 1617504 h 1617503"/>
                <a:gd name="connsiteX6" fmla="*/ 1242027 w 1777439"/>
                <a:gd name="connsiteY6" fmla="*/ 1617504 h 1617503"/>
                <a:gd name="connsiteX7" fmla="*/ 1777440 w 1777439"/>
                <a:gd name="connsiteY7" fmla="*/ 1130423 h 1617503"/>
                <a:gd name="connsiteX8" fmla="*/ 1777440 w 1777439"/>
                <a:gd name="connsiteY8" fmla="*/ 487082 h 1617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439" h="1617503">
                  <a:moveTo>
                    <a:pt x="1777440" y="487082"/>
                  </a:moveTo>
                  <a:cubicBezTo>
                    <a:pt x="1777440" y="218556"/>
                    <a:pt x="1537855" y="0"/>
                    <a:pt x="1242027" y="0"/>
                  </a:cubicBezTo>
                  <a:lnTo>
                    <a:pt x="535413" y="0"/>
                  </a:lnTo>
                  <a:cubicBezTo>
                    <a:pt x="239584" y="0"/>
                    <a:pt x="0" y="218556"/>
                    <a:pt x="0" y="487082"/>
                  </a:cubicBezTo>
                  <a:lnTo>
                    <a:pt x="0" y="1130423"/>
                  </a:lnTo>
                  <a:cubicBezTo>
                    <a:pt x="0" y="1399517"/>
                    <a:pt x="239584" y="1617504"/>
                    <a:pt x="535413" y="1617504"/>
                  </a:cubicBezTo>
                  <a:lnTo>
                    <a:pt x="1242027" y="1617504"/>
                  </a:lnTo>
                  <a:cubicBezTo>
                    <a:pt x="1537855" y="1617504"/>
                    <a:pt x="1777440" y="1399517"/>
                    <a:pt x="1777440" y="1130423"/>
                  </a:cubicBezTo>
                  <a:lnTo>
                    <a:pt x="1777440" y="487082"/>
                  </a:lnTo>
                  <a:close/>
                </a:path>
              </a:pathLst>
            </a:custGeom>
            <a:solidFill>
              <a:srgbClr val="39B0F8"/>
            </a:solidFill>
            <a:ln w="9479" cap="flat">
              <a:noFill/>
              <a:prstDash val="solid"/>
              <a:miter/>
            </a:ln>
          </p:spPr>
          <p:txBody>
            <a:bodyPr rtlCol="0" anchor="ctr"/>
            <a:lstStyle/>
            <a:p>
              <a:endParaRPr lang="ru-RU" sz="453"/>
            </a:p>
          </p:txBody>
        </p:sp>
        <p:sp>
          <p:nvSpPr>
            <p:cNvPr id="10" name="Полилиния 9">
              <a:extLst>
                <a:ext uri="{FF2B5EF4-FFF2-40B4-BE49-F238E27FC236}">
                  <a16:creationId xmlns:a16="http://schemas.microsoft.com/office/drawing/2014/main" id="{7435536E-932C-9178-06FE-63B637D47F64}"/>
                </a:ext>
              </a:extLst>
            </p:cNvPr>
            <p:cNvSpPr/>
            <p:nvPr/>
          </p:nvSpPr>
          <p:spPr>
            <a:xfrm>
              <a:off x="10363200" y="-1"/>
              <a:ext cx="2705995" cy="1702840"/>
            </a:xfrm>
            <a:custGeom>
              <a:avLst/>
              <a:gdLst>
                <a:gd name="connsiteX0" fmla="*/ 2705996 w 2705995"/>
                <a:gd name="connsiteY0" fmla="*/ 0 h 1702840"/>
                <a:gd name="connsiteX1" fmla="*/ 2197424 w 2705995"/>
                <a:gd name="connsiteY1" fmla="*/ 512777 h 1702840"/>
                <a:gd name="connsiteX2" fmla="*/ 2197424 w 2705995"/>
                <a:gd name="connsiteY2" fmla="*/ 1190063 h 1702840"/>
                <a:gd name="connsiteX3" fmla="*/ 1688852 w 2705995"/>
                <a:gd name="connsiteY3" fmla="*/ 1702840 h 1702840"/>
                <a:gd name="connsiteX4" fmla="*/ 1017143 w 2705995"/>
                <a:gd name="connsiteY4" fmla="*/ 1702840 h 1702840"/>
                <a:gd name="connsiteX5" fmla="*/ 508572 w 2705995"/>
                <a:gd name="connsiteY5" fmla="*/ 1190063 h 1702840"/>
                <a:gd name="connsiteX6" fmla="*/ 508572 w 2705995"/>
                <a:gd name="connsiteY6" fmla="*/ 512777 h 1702840"/>
                <a:gd name="connsiteX7" fmla="*/ 0 w 2705995"/>
                <a:gd name="connsiteY7" fmla="*/ 0 h 1702840"/>
                <a:gd name="connsiteX8" fmla="*/ 2705996 w 2705995"/>
                <a:gd name="connsiteY8" fmla="*/ 0 h 170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5995" h="1702840">
                  <a:moveTo>
                    <a:pt x="2705996" y="0"/>
                  </a:moveTo>
                  <a:cubicBezTo>
                    <a:pt x="2425058" y="0"/>
                    <a:pt x="2197424" y="229460"/>
                    <a:pt x="2197424" y="512777"/>
                  </a:cubicBezTo>
                  <a:lnTo>
                    <a:pt x="2197424" y="1190063"/>
                  </a:lnTo>
                  <a:cubicBezTo>
                    <a:pt x="2197424" y="1473380"/>
                    <a:pt x="1969221" y="1702840"/>
                    <a:pt x="1688852" y="1702840"/>
                  </a:cubicBezTo>
                  <a:lnTo>
                    <a:pt x="1017143" y="1702840"/>
                  </a:lnTo>
                  <a:cubicBezTo>
                    <a:pt x="736111" y="1702840"/>
                    <a:pt x="508572" y="1473380"/>
                    <a:pt x="508572" y="1190063"/>
                  </a:cubicBezTo>
                  <a:lnTo>
                    <a:pt x="508572" y="512777"/>
                  </a:lnTo>
                  <a:cubicBezTo>
                    <a:pt x="508572" y="229460"/>
                    <a:pt x="280369" y="0"/>
                    <a:pt x="0" y="0"/>
                  </a:cubicBezTo>
                  <a:lnTo>
                    <a:pt x="2705996" y="0"/>
                  </a:lnTo>
                  <a:close/>
                </a:path>
              </a:pathLst>
            </a:custGeom>
            <a:solidFill>
              <a:srgbClr val="39B0F8"/>
            </a:solidFill>
            <a:ln w="9479" cap="flat">
              <a:noFill/>
              <a:prstDash val="solid"/>
              <a:miter/>
            </a:ln>
          </p:spPr>
          <p:txBody>
            <a:bodyPr rtlCol="0" anchor="ctr"/>
            <a:lstStyle/>
            <a:p>
              <a:endParaRPr lang="ru-RU" sz="453"/>
            </a:p>
          </p:txBody>
        </p:sp>
        <p:sp>
          <p:nvSpPr>
            <p:cNvPr id="12" name="Полилиния 11">
              <a:extLst>
                <a:ext uri="{FF2B5EF4-FFF2-40B4-BE49-F238E27FC236}">
                  <a16:creationId xmlns:a16="http://schemas.microsoft.com/office/drawing/2014/main" id="{1AAA19FA-D780-0D3C-AF0F-6D0448D9590D}"/>
                </a:ext>
              </a:extLst>
            </p:cNvPr>
            <p:cNvSpPr/>
            <p:nvPr/>
          </p:nvSpPr>
          <p:spPr>
            <a:xfrm>
              <a:off x="13740335" y="11566"/>
              <a:ext cx="2688164" cy="1702934"/>
            </a:xfrm>
            <a:custGeom>
              <a:avLst/>
              <a:gdLst>
                <a:gd name="connsiteX0" fmla="*/ 508572 w 2688164"/>
                <a:gd name="connsiteY0" fmla="*/ 15929 h 1702934"/>
                <a:gd name="connsiteX1" fmla="*/ 0 w 2688164"/>
                <a:gd name="connsiteY1" fmla="*/ 15929 h 1702934"/>
                <a:gd name="connsiteX2" fmla="*/ 508572 w 2688164"/>
                <a:gd name="connsiteY2" fmla="*/ 528706 h 1702934"/>
                <a:gd name="connsiteX3" fmla="*/ 508856 w 2688164"/>
                <a:gd name="connsiteY3" fmla="*/ 516475 h 1702934"/>
                <a:gd name="connsiteX4" fmla="*/ 508856 w 2688164"/>
                <a:gd name="connsiteY4" fmla="*/ 1190158 h 1702934"/>
                <a:gd name="connsiteX5" fmla="*/ 509141 w 2688164"/>
                <a:gd name="connsiteY5" fmla="*/ 1202390 h 1702934"/>
                <a:gd name="connsiteX6" fmla="*/ 509141 w 2688164"/>
                <a:gd name="connsiteY6" fmla="*/ 1217655 h 1702934"/>
                <a:gd name="connsiteX7" fmla="*/ 509615 w 2688164"/>
                <a:gd name="connsiteY7" fmla="*/ 1217655 h 1702934"/>
                <a:gd name="connsiteX8" fmla="*/ 1017428 w 2688164"/>
                <a:gd name="connsiteY8" fmla="*/ 1702935 h 1702934"/>
                <a:gd name="connsiteX9" fmla="*/ 1689137 w 2688164"/>
                <a:gd name="connsiteY9" fmla="*/ 1702935 h 1702934"/>
                <a:gd name="connsiteX10" fmla="*/ 2196950 w 2688164"/>
                <a:gd name="connsiteY10" fmla="*/ 1217655 h 1702934"/>
                <a:gd name="connsiteX11" fmla="*/ 2197993 w 2688164"/>
                <a:gd name="connsiteY11" fmla="*/ 1217655 h 1702934"/>
                <a:gd name="connsiteX12" fmla="*/ 2197993 w 2688164"/>
                <a:gd name="connsiteY12" fmla="*/ 540369 h 1702934"/>
                <a:gd name="connsiteX13" fmla="*/ 2197709 w 2688164"/>
                <a:gd name="connsiteY13" fmla="*/ 533826 h 1702934"/>
                <a:gd name="connsiteX14" fmla="*/ 2197709 w 2688164"/>
                <a:gd name="connsiteY14" fmla="*/ 512872 h 1702934"/>
                <a:gd name="connsiteX15" fmla="*/ 2190026 w 2688164"/>
                <a:gd name="connsiteY15" fmla="*/ 424786 h 1702934"/>
                <a:gd name="connsiteX16" fmla="*/ 2688164 w 2688164"/>
                <a:gd name="connsiteY16" fmla="*/ 15929 h 1702934"/>
                <a:gd name="connsiteX17" fmla="*/ 1814999 w 2688164"/>
                <a:gd name="connsiteY17" fmla="*/ 15929 h 1702934"/>
                <a:gd name="connsiteX18" fmla="*/ 1689137 w 2688164"/>
                <a:gd name="connsiteY18" fmla="*/ 0 h 1702934"/>
                <a:gd name="connsiteX19" fmla="*/ 1017428 w 2688164"/>
                <a:gd name="connsiteY19" fmla="*/ 0 h 1702934"/>
                <a:gd name="connsiteX20" fmla="*/ 891376 w 2688164"/>
                <a:gd name="connsiteY20" fmla="*/ 15929 h 1702934"/>
                <a:gd name="connsiteX21" fmla="*/ 508572 w 2688164"/>
                <a:gd name="connsiteY21" fmla="*/ 15929 h 170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88164" h="1702934">
                  <a:moveTo>
                    <a:pt x="508572" y="15929"/>
                  </a:moveTo>
                  <a:lnTo>
                    <a:pt x="0" y="15929"/>
                  </a:lnTo>
                  <a:cubicBezTo>
                    <a:pt x="280369" y="15929"/>
                    <a:pt x="508572" y="245390"/>
                    <a:pt x="508572" y="528706"/>
                  </a:cubicBezTo>
                  <a:cubicBezTo>
                    <a:pt x="508572" y="524629"/>
                    <a:pt x="508761" y="520552"/>
                    <a:pt x="508856" y="516475"/>
                  </a:cubicBezTo>
                  <a:lnTo>
                    <a:pt x="508856" y="1190158"/>
                  </a:lnTo>
                  <a:cubicBezTo>
                    <a:pt x="508856" y="1194235"/>
                    <a:pt x="509046" y="1198312"/>
                    <a:pt x="509141" y="1202390"/>
                  </a:cubicBezTo>
                  <a:lnTo>
                    <a:pt x="509141" y="1217655"/>
                  </a:lnTo>
                  <a:lnTo>
                    <a:pt x="509615" y="1217655"/>
                  </a:lnTo>
                  <a:cubicBezTo>
                    <a:pt x="523842" y="1488172"/>
                    <a:pt x="745595" y="1702935"/>
                    <a:pt x="1017428" y="1702935"/>
                  </a:cubicBezTo>
                  <a:lnTo>
                    <a:pt x="1689137" y="1702935"/>
                  </a:lnTo>
                  <a:cubicBezTo>
                    <a:pt x="1960306" y="1702935"/>
                    <a:pt x="2182723" y="1488172"/>
                    <a:pt x="2196950" y="1217655"/>
                  </a:cubicBezTo>
                  <a:lnTo>
                    <a:pt x="2197993" y="1217655"/>
                  </a:lnTo>
                  <a:lnTo>
                    <a:pt x="2197993" y="540369"/>
                  </a:lnTo>
                  <a:cubicBezTo>
                    <a:pt x="2197993" y="538188"/>
                    <a:pt x="2197898" y="536007"/>
                    <a:pt x="2197709" y="533826"/>
                  </a:cubicBezTo>
                  <a:lnTo>
                    <a:pt x="2197709" y="512872"/>
                  </a:lnTo>
                  <a:cubicBezTo>
                    <a:pt x="2197709" y="482814"/>
                    <a:pt x="2194958" y="453421"/>
                    <a:pt x="2190026" y="424786"/>
                  </a:cubicBezTo>
                  <a:cubicBezTo>
                    <a:pt x="2237639" y="191343"/>
                    <a:pt x="2442510" y="15929"/>
                    <a:pt x="2688164" y="15929"/>
                  </a:cubicBezTo>
                  <a:lnTo>
                    <a:pt x="1814999" y="15929"/>
                  </a:lnTo>
                  <a:cubicBezTo>
                    <a:pt x="1774784" y="5594"/>
                    <a:pt x="1732577" y="0"/>
                    <a:pt x="1689137" y="0"/>
                  </a:cubicBezTo>
                  <a:lnTo>
                    <a:pt x="1017428" y="0"/>
                  </a:lnTo>
                  <a:cubicBezTo>
                    <a:pt x="973893" y="0"/>
                    <a:pt x="931686" y="5499"/>
                    <a:pt x="891376" y="15929"/>
                  </a:cubicBezTo>
                  <a:lnTo>
                    <a:pt x="508572" y="15929"/>
                  </a:lnTo>
                  <a:close/>
                </a:path>
              </a:pathLst>
            </a:custGeom>
            <a:solidFill>
              <a:srgbClr val="39B0F8"/>
            </a:solidFill>
            <a:ln w="9479" cap="flat">
              <a:noFill/>
              <a:prstDash val="solid"/>
              <a:miter/>
            </a:ln>
          </p:spPr>
          <p:txBody>
            <a:bodyPr rtlCol="0" anchor="ctr"/>
            <a:lstStyle/>
            <a:p>
              <a:endParaRPr lang="ru-RU" sz="453"/>
            </a:p>
          </p:txBody>
        </p:sp>
        <p:sp>
          <p:nvSpPr>
            <p:cNvPr id="13" name="Полилиния 12">
              <a:extLst>
                <a:ext uri="{FF2B5EF4-FFF2-40B4-BE49-F238E27FC236}">
                  <a16:creationId xmlns:a16="http://schemas.microsoft.com/office/drawing/2014/main" id="{8647C35A-8EC9-AB2C-BE36-8F9E26992725}"/>
                </a:ext>
              </a:extLst>
            </p:cNvPr>
            <p:cNvSpPr/>
            <p:nvPr/>
          </p:nvSpPr>
          <p:spPr>
            <a:xfrm>
              <a:off x="16412186" y="-1"/>
              <a:ext cx="740757" cy="1232"/>
            </a:xfrm>
            <a:custGeom>
              <a:avLst/>
              <a:gdLst>
                <a:gd name="connsiteX0" fmla="*/ 740758 w 740757"/>
                <a:gd name="connsiteY0" fmla="*/ 0 h 1232"/>
                <a:gd name="connsiteX1" fmla="*/ 705949 w 740757"/>
                <a:gd name="connsiteY1" fmla="*/ 1233 h 1232"/>
                <a:gd name="connsiteX2" fmla="*/ 34809 w 740757"/>
                <a:gd name="connsiteY2" fmla="*/ 1233 h 1232"/>
                <a:gd name="connsiteX3" fmla="*/ 0 w 740757"/>
                <a:gd name="connsiteY3" fmla="*/ 0 h 1232"/>
                <a:gd name="connsiteX4" fmla="*/ 740758 w 740757"/>
                <a:gd name="connsiteY4" fmla="*/ 0 h 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757" h="1232">
                  <a:moveTo>
                    <a:pt x="740758" y="0"/>
                  </a:moveTo>
                  <a:cubicBezTo>
                    <a:pt x="729282" y="853"/>
                    <a:pt x="717615" y="1233"/>
                    <a:pt x="705949" y="1233"/>
                  </a:cubicBezTo>
                  <a:lnTo>
                    <a:pt x="34809" y="1233"/>
                  </a:lnTo>
                  <a:cubicBezTo>
                    <a:pt x="23143" y="1233"/>
                    <a:pt x="11476" y="853"/>
                    <a:pt x="0" y="0"/>
                  </a:cubicBezTo>
                  <a:lnTo>
                    <a:pt x="740758" y="0"/>
                  </a:lnTo>
                  <a:close/>
                </a:path>
              </a:pathLst>
            </a:custGeom>
            <a:solidFill>
              <a:srgbClr val="39B0F8"/>
            </a:solidFill>
            <a:ln w="9479" cap="flat">
              <a:noFill/>
              <a:prstDash val="solid"/>
              <a:miter/>
            </a:ln>
          </p:spPr>
          <p:txBody>
            <a:bodyPr rtlCol="0" anchor="ctr"/>
            <a:lstStyle/>
            <a:p>
              <a:endParaRPr lang="ru-RU" sz="453"/>
            </a:p>
          </p:txBody>
        </p:sp>
        <p:sp>
          <p:nvSpPr>
            <p:cNvPr id="14" name="Полилиния 13">
              <a:extLst>
                <a:ext uri="{FF2B5EF4-FFF2-40B4-BE49-F238E27FC236}">
                  <a16:creationId xmlns:a16="http://schemas.microsoft.com/office/drawing/2014/main" id="{F08532CB-42DA-B7BF-AAC4-304A88A68CA5}"/>
                </a:ext>
              </a:extLst>
            </p:cNvPr>
            <p:cNvSpPr/>
            <p:nvPr/>
          </p:nvSpPr>
          <p:spPr>
            <a:xfrm>
              <a:off x="17633630" y="11661"/>
              <a:ext cx="584449" cy="1702934"/>
            </a:xfrm>
            <a:custGeom>
              <a:avLst/>
              <a:gdLst>
                <a:gd name="connsiteX0" fmla="*/ 584450 w 584449"/>
                <a:gd name="connsiteY0" fmla="*/ 0 h 1702934"/>
                <a:gd name="connsiteX1" fmla="*/ 584450 w 584449"/>
                <a:gd name="connsiteY1" fmla="*/ 1702935 h 1702934"/>
                <a:gd name="connsiteX2" fmla="*/ 508572 w 584449"/>
                <a:gd name="connsiteY2" fmla="*/ 1702935 h 1702934"/>
                <a:gd name="connsiteX3" fmla="*/ 0 w 584449"/>
                <a:gd name="connsiteY3" fmla="*/ 1190063 h 1702934"/>
                <a:gd name="connsiteX4" fmla="*/ 0 w 584449"/>
                <a:gd name="connsiteY4" fmla="*/ 512777 h 1702934"/>
                <a:gd name="connsiteX5" fmla="*/ 508572 w 584449"/>
                <a:gd name="connsiteY5" fmla="*/ 0 h 1702934"/>
                <a:gd name="connsiteX6" fmla="*/ 584450 w 584449"/>
                <a:gd name="connsiteY6" fmla="*/ 0 h 170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449" h="1702934">
                  <a:moveTo>
                    <a:pt x="584450" y="0"/>
                  </a:moveTo>
                  <a:lnTo>
                    <a:pt x="584450" y="1702935"/>
                  </a:lnTo>
                  <a:lnTo>
                    <a:pt x="508572" y="1702935"/>
                  </a:lnTo>
                  <a:cubicBezTo>
                    <a:pt x="227634" y="1702935"/>
                    <a:pt x="0" y="1473380"/>
                    <a:pt x="0" y="1190063"/>
                  </a:cubicBezTo>
                  <a:lnTo>
                    <a:pt x="0" y="512777"/>
                  </a:lnTo>
                  <a:cubicBezTo>
                    <a:pt x="0" y="229460"/>
                    <a:pt x="227634" y="0"/>
                    <a:pt x="508572" y="0"/>
                  </a:cubicBezTo>
                  <a:lnTo>
                    <a:pt x="584450" y="0"/>
                  </a:lnTo>
                  <a:close/>
                </a:path>
              </a:pathLst>
            </a:custGeom>
            <a:solidFill>
              <a:srgbClr val="39B0F8"/>
            </a:solidFill>
            <a:ln w="9479" cap="flat">
              <a:noFill/>
              <a:prstDash val="solid"/>
              <a:miter/>
            </a:ln>
          </p:spPr>
          <p:txBody>
            <a:bodyPr rtlCol="0" anchor="ctr"/>
            <a:lstStyle/>
            <a:p>
              <a:endParaRPr lang="ru-RU" sz="453"/>
            </a:p>
          </p:txBody>
        </p:sp>
        <p:sp>
          <p:nvSpPr>
            <p:cNvPr id="15" name="Полилиния 14">
              <a:extLst>
                <a:ext uri="{FF2B5EF4-FFF2-40B4-BE49-F238E27FC236}">
                  <a16:creationId xmlns:a16="http://schemas.microsoft.com/office/drawing/2014/main" id="{350DE943-74A9-A41C-142B-D58274A63C8F}"/>
                </a:ext>
              </a:extLst>
            </p:cNvPr>
            <p:cNvSpPr/>
            <p:nvPr/>
          </p:nvSpPr>
          <p:spPr>
            <a:xfrm>
              <a:off x="12560908" y="1741809"/>
              <a:ext cx="5657171" cy="8529086"/>
            </a:xfrm>
            <a:custGeom>
              <a:avLst/>
              <a:gdLst>
                <a:gd name="connsiteX0" fmla="*/ 5574370 w 5657171"/>
                <a:gd name="connsiteY0" fmla="*/ 3405490 h 8529086"/>
                <a:gd name="connsiteX1" fmla="*/ 5562230 w 5657171"/>
                <a:gd name="connsiteY1" fmla="*/ 3405775 h 8529086"/>
                <a:gd name="connsiteX2" fmla="*/ 5657172 w 5657171"/>
                <a:gd name="connsiteY2" fmla="*/ 3405775 h 8529086"/>
                <a:gd name="connsiteX3" fmla="*/ 5657172 w 5657171"/>
                <a:gd name="connsiteY3" fmla="*/ 8529086 h 8529086"/>
                <a:gd name="connsiteX4" fmla="*/ 1482085 w 5657171"/>
                <a:gd name="connsiteY4" fmla="*/ 8529086 h 8529086"/>
                <a:gd name="connsiteX5" fmla="*/ 1358784 w 5657171"/>
                <a:gd name="connsiteY5" fmla="*/ 8513916 h 8529086"/>
                <a:gd name="connsiteX6" fmla="*/ 687074 w 5657171"/>
                <a:gd name="connsiteY6" fmla="*/ 8513916 h 8529086"/>
                <a:gd name="connsiteX7" fmla="*/ 178503 w 5657171"/>
                <a:gd name="connsiteY7" fmla="*/ 8001140 h 8529086"/>
                <a:gd name="connsiteX8" fmla="*/ 178503 w 5657171"/>
                <a:gd name="connsiteY8" fmla="*/ 7323758 h 8529086"/>
                <a:gd name="connsiteX9" fmla="*/ 687074 w 5657171"/>
                <a:gd name="connsiteY9" fmla="*/ 6810981 h 8529086"/>
                <a:gd name="connsiteX10" fmla="*/ 1358784 w 5657171"/>
                <a:gd name="connsiteY10" fmla="*/ 6810981 h 8529086"/>
                <a:gd name="connsiteX11" fmla="*/ 1867355 w 5657171"/>
                <a:gd name="connsiteY11" fmla="*/ 6298204 h 8529086"/>
                <a:gd name="connsiteX12" fmla="*/ 1867355 w 5657171"/>
                <a:gd name="connsiteY12" fmla="*/ 5108710 h 8529086"/>
                <a:gd name="connsiteX13" fmla="*/ 1867071 w 5657171"/>
                <a:gd name="connsiteY13" fmla="*/ 5108710 h 8529086"/>
                <a:gd name="connsiteX14" fmla="*/ 1867071 w 5657171"/>
                <a:gd name="connsiteY14" fmla="*/ 5611910 h 8529086"/>
                <a:gd name="connsiteX15" fmla="*/ 1456192 w 5657171"/>
                <a:gd name="connsiteY15" fmla="*/ 5108710 h 8529086"/>
                <a:gd name="connsiteX16" fmla="*/ 687359 w 5657171"/>
                <a:gd name="connsiteY16" fmla="*/ 5108710 h 8529086"/>
                <a:gd name="connsiteX17" fmla="*/ 178787 w 5657171"/>
                <a:gd name="connsiteY17" fmla="*/ 4595933 h 8529086"/>
                <a:gd name="connsiteX18" fmla="*/ 178787 w 5657171"/>
                <a:gd name="connsiteY18" fmla="*/ 3918552 h 8529086"/>
                <a:gd name="connsiteX19" fmla="*/ 687359 w 5657171"/>
                <a:gd name="connsiteY19" fmla="*/ 3405775 h 8529086"/>
                <a:gd name="connsiteX20" fmla="*/ 1688568 w 5657171"/>
                <a:gd name="connsiteY20" fmla="*/ 3405775 h 8529086"/>
                <a:gd name="connsiteX21" fmla="*/ 1688568 w 5657171"/>
                <a:gd name="connsiteY21" fmla="*/ 2904566 h 8529086"/>
                <a:gd name="connsiteX22" fmla="*/ 1688283 w 5657171"/>
                <a:gd name="connsiteY22" fmla="*/ 2892429 h 8529086"/>
                <a:gd name="connsiteX23" fmla="*/ 1688283 w 5657171"/>
                <a:gd name="connsiteY23" fmla="*/ 2215048 h 8529086"/>
                <a:gd name="connsiteX24" fmla="*/ 1179712 w 5657171"/>
                <a:gd name="connsiteY24" fmla="*/ 1702271 h 8529086"/>
                <a:gd name="connsiteX25" fmla="*/ 508571 w 5657171"/>
                <a:gd name="connsiteY25" fmla="*/ 1702271 h 8529086"/>
                <a:gd name="connsiteX26" fmla="*/ 0 w 5657171"/>
                <a:gd name="connsiteY26" fmla="*/ 1189494 h 8529086"/>
                <a:gd name="connsiteX27" fmla="*/ 0 w 5657171"/>
                <a:gd name="connsiteY27" fmla="*/ 512777 h 8529086"/>
                <a:gd name="connsiteX28" fmla="*/ 508571 w 5657171"/>
                <a:gd name="connsiteY28" fmla="*/ 0 h 8529086"/>
                <a:gd name="connsiteX29" fmla="*/ 1179712 w 5657171"/>
                <a:gd name="connsiteY29" fmla="*/ 0 h 8529086"/>
                <a:gd name="connsiteX30" fmla="*/ 1688283 w 5657171"/>
                <a:gd name="connsiteY30" fmla="*/ 512777 h 8529086"/>
                <a:gd name="connsiteX31" fmla="*/ 1688283 w 5657171"/>
                <a:gd name="connsiteY31" fmla="*/ 1189494 h 8529086"/>
                <a:gd name="connsiteX32" fmla="*/ 2196855 w 5657171"/>
                <a:gd name="connsiteY32" fmla="*/ 1702271 h 8529086"/>
                <a:gd name="connsiteX33" fmla="*/ 2868659 w 5657171"/>
                <a:gd name="connsiteY33" fmla="*/ 1702271 h 8529086"/>
                <a:gd name="connsiteX34" fmla="*/ 2880800 w 5657171"/>
                <a:gd name="connsiteY34" fmla="*/ 1702556 h 8529086"/>
                <a:gd name="connsiteX35" fmla="*/ 3377515 w 5657171"/>
                <a:gd name="connsiteY35" fmla="*/ 1702556 h 8529086"/>
                <a:gd name="connsiteX36" fmla="*/ 3377515 w 5657171"/>
                <a:gd name="connsiteY36" fmla="*/ 513061 h 8529086"/>
                <a:gd name="connsiteX37" fmla="*/ 3886087 w 5657171"/>
                <a:gd name="connsiteY37" fmla="*/ 284 h 8529086"/>
                <a:gd name="connsiteX38" fmla="*/ 4557227 w 5657171"/>
                <a:gd name="connsiteY38" fmla="*/ 284 h 8529086"/>
                <a:gd name="connsiteX39" fmla="*/ 5065799 w 5657171"/>
                <a:gd name="connsiteY39" fmla="*/ 513061 h 8529086"/>
                <a:gd name="connsiteX40" fmla="*/ 5065799 w 5657171"/>
                <a:gd name="connsiteY40" fmla="*/ 1189779 h 8529086"/>
                <a:gd name="connsiteX41" fmla="*/ 5574370 w 5657171"/>
                <a:gd name="connsiteY41" fmla="*/ 1702556 h 8529086"/>
                <a:gd name="connsiteX42" fmla="*/ 5657172 w 5657171"/>
                <a:gd name="connsiteY42" fmla="*/ 1702556 h 8529086"/>
                <a:gd name="connsiteX43" fmla="*/ 5657172 w 5657171"/>
                <a:gd name="connsiteY43" fmla="*/ 3405490 h 8529086"/>
                <a:gd name="connsiteX44" fmla="*/ 5574370 w 5657171"/>
                <a:gd name="connsiteY44" fmla="*/ 3405490 h 852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657171" h="8529086">
                  <a:moveTo>
                    <a:pt x="5574370" y="3405490"/>
                  </a:moveTo>
                  <a:cubicBezTo>
                    <a:pt x="5570292" y="3405490"/>
                    <a:pt x="5566214" y="3405680"/>
                    <a:pt x="5562230" y="3405775"/>
                  </a:cubicBezTo>
                  <a:lnTo>
                    <a:pt x="5657172" y="3405775"/>
                  </a:lnTo>
                  <a:lnTo>
                    <a:pt x="5657172" y="8529086"/>
                  </a:lnTo>
                  <a:lnTo>
                    <a:pt x="1482085" y="8529086"/>
                  </a:lnTo>
                  <a:cubicBezTo>
                    <a:pt x="1442629" y="8519131"/>
                    <a:pt x="1401275" y="8513916"/>
                    <a:pt x="1358784" y="8513916"/>
                  </a:cubicBezTo>
                  <a:lnTo>
                    <a:pt x="687074" y="8513916"/>
                  </a:lnTo>
                  <a:cubicBezTo>
                    <a:pt x="406136" y="8513916"/>
                    <a:pt x="178503" y="8284362"/>
                    <a:pt x="178503" y="8001140"/>
                  </a:cubicBezTo>
                  <a:lnTo>
                    <a:pt x="178503" y="7323758"/>
                  </a:lnTo>
                  <a:cubicBezTo>
                    <a:pt x="178503" y="7041105"/>
                    <a:pt x="406136" y="6810981"/>
                    <a:pt x="687074" y="6810981"/>
                  </a:cubicBezTo>
                  <a:lnTo>
                    <a:pt x="1358784" y="6810981"/>
                  </a:lnTo>
                  <a:cubicBezTo>
                    <a:pt x="1639816" y="6810981"/>
                    <a:pt x="1867355" y="6581521"/>
                    <a:pt x="1867355" y="6298204"/>
                  </a:cubicBezTo>
                  <a:lnTo>
                    <a:pt x="1867355" y="5108710"/>
                  </a:lnTo>
                  <a:lnTo>
                    <a:pt x="1867071" y="5108710"/>
                  </a:lnTo>
                  <a:lnTo>
                    <a:pt x="1867071" y="5611910"/>
                  </a:lnTo>
                  <a:cubicBezTo>
                    <a:pt x="1867071" y="5362349"/>
                    <a:pt x="1689991" y="5154697"/>
                    <a:pt x="1456192" y="5108710"/>
                  </a:cubicBezTo>
                  <a:lnTo>
                    <a:pt x="687359" y="5108710"/>
                  </a:lnTo>
                  <a:cubicBezTo>
                    <a:pt x="406421" y="5108710"/>
                    <a:pt x="178787" y="4879250"/>
                    <a:pt x="178787" y="4595933"/>
                  </a:cubicBezTo>
                  <a:lnTo>
                    <a:pt x="178787" y="3918552"/>
                  </a:lnTo>
                  <a:cubicBezTo>
                    <a:pt x="178787" y="3635899"/>
                    <a:pt x="406421" y="3405775"/>
                    <a:pt x="687359" y="3405775"/>
                  </a:cubicBezTo>
                  <a:lnTo>
                    <a:pt x="1688568" y="3405775"/>
                  </a:lnTo>
                  <a:lnTo>
                    <a:pt x="1688568" y="2904566"/>
                  </a:lnTo>
                  <a:cubicBezTo>
                    <a:pt x="1688473" y="2900489"/>
                    <a:pt x="1688283" y="2896506"/>
                    <a:pt x="1688283" y="2892429"/>
                  </a:cubicBezTo>
                  <a:lnTo>
                    <a:pt x="1688283" y="2215048"/>
                  </a:lnTo>
                  <a:cubicBezTo>
                    <a:pt x="1688283" y="1931731"/>
                    <a:pt x="1460744" y="1702271"/>
                    <a:pt x="1179712" y="1702271"/>
                  </a:cubicBezTo>
                  <a:lnTo>
                    <a:pt x="508571" y="1702271"/>
                  </a:lnTo>
                  <a:cubicBezTo>
                    <a:pt x="227634" y="1702271"/>
                    <a:pt x="0" y="1472811"/>
                    <a:pt x="0" y="1189494"/>
                  </a:cubicBezTo>
                  <a:lnTo>
                    <a:pt x="0" y="512777"/>
                  </a:lnTo>
                  <a:cubicBezTo>
                    <a:pt x="0" y="229460"/>
                    <a:pt x="227634" y="0"/>
                    <a:pt x="508571" y="0"/>
                  </a:cubicBezTo>
                  <a:lnTo>
                    <a:pt x="1179712" y="0"/>
                  </a:lnTo>
                  <a:cubicBezTo>
                    <a:pt x="1460744" y="0"/>
                    <a:pt x="1688283" y="229460"/>
                    <a:pt x="1688283" y="512777"/>
                  </a:cubicBezTo>
                  <a:lnTo>
                    <a:pt x="1688283" y="1189494"/>
                  </a:lnTo>
                  <a:cubicBezTo>
                    <a:pt x="1688283" y="1472811"/>
                    <a:pt x="1916486" y="1702271"/>
                    <a:pt x="2196855" y="1702271"/>
                  </a:cubicBezTo>
                  <a:lnTo>
                    <a:pt x="2868659" y="1702271"/>
                  </a:lnTo>
                  <a:cubicBezTo>
                    <a:pt x="2872738" y="1702271"/>
                    <a:pt x="2876721" y="1702461"/>
                    <a:pt x="2880800" y="1702556"/>
                  </a:cubicBezTo>
                  <a:lnTo>
                    <a:pt x="3377515" y="1702556"/>
                  </a:lnTo>
                  <a:lnTo>
                    <a:pt x="3377515" y="513061"/>
                  </a:lnTo>
                  <a:cubicBezTo>
                    <a:pt x="3377515" y="229744"/>
                    <a:pt x="3605054" y="284"/>
                    <a:pt x="3886087" y="284"/>
                  </a:cubicBezTo>
                  <a:lnTo>
                    <a:pt x="4557227" y="284"/>
                  </a:lnTo>
                  <a:cubicBezTo>
                    <a:pt x="4838165" y="284"/>
                    <a:pt x="5065799" y="229744"/>
                    <a:pt x="5065799" y="513061"/>
                  </a:cubicBezTo>
                  <a:lnTo>
                    <a:pt x="5065799" y="1189779"/>
                  </a:lnTo>
                  <a:cubicBezTo>
                    <a:pt x="5065799" y="1473096"/>
                    <a:pt x="5293337" y="1702556"/>
                    <a:pt x="5574370" y="1702556"/>
                  </a:cubicBezTo>
                  <a:lnTo>
                    <a:pt x="5657172" y="1702556"/>
                  </a:lnTo>
                  <a:lnTo>
                    <a:pt x="5657172" y="3405490"/>
                  </a:lnTo>
                  <a:lnTo>
                    <a:pt x="5574370" y="3405490"/>
                  </a:lnTo>
                  <a:close/>
                </a:path>
              </a:pathLst>
            </a:custGeom>
            <a:solidFill>
              <a:srgbClr val="39B0F8"/>
            </a:solidFill>
            <a:ln w="9479" cap="flat">
              <a:noFill/>
              <a:prstDash val="solid"/>
              <a:miter/>
            </a:ln>
          </p:spPr>
          <p:txBody>
            <a:bodyPr rtlCol="0" anchor="ctr"/>
            <a:lstStyle/>
            <a:p>
              <a:endParaRPr lang="ru-RU" sz="453" dirty="0"/>
            </a:p>
          </p:txBody>
        </p:sp>
      </p:grpSp>
      <p:sp>
        <p:nvSpPr>
          <p:cNvPr id="30" name="Рисунок 28">
            <a:extLst>
              <a:ext uri="{FF2B5EF4-FFF2-40B4-BE49-F238E27FC236}">
                <a16:creationId xmlns:a16="http://schemas.microsoft.com/office/drawing/2014/main" id="{BCB1E75A-9CCF-59AC-6F9D-AE51932A5932}"/>
              </a:ext>
            </a:extLst>
          </p:cNvPr>
          <p:cNvSpPr/>
          <p:nvPr/>
        </p:nvSpPr>
        <p:spPr>
          <a:xfrm>
            <a:off x="6039423" y="880267"/>
            <a:ext cx="3105962" cy="4295755"/>
          </a:xfrm>
          <a:custGeom>
            <a:avLst/>
            <a:gdLst>
              <a:gd name="connsiteX0" fmla="*/ 6175195 w 6187659"/>
              <a:gd name="connsiteY0" fmla="*/ 1711198 h 8557038"/>
              <a:gd name="connsiteX1" fmla="*/ 5654712 w 6187659"/>
              <a:gd name="connsiteY1" fmla="*/ 1195801 h 8557038"/>
              <a:gd name="connsiteX2" fmla="*/ 5654712 w 6187659"/>
              <a:gd name="connsiteY2" fmla="*/ 515683 h 8557038"/>
              <a:gd name="connsiteX3" fmla="*/ 5134324 w 6187659"/>
              <a:gd name="connsiteY3" fmla="*/ 286 h 8557038"/>
              <a:gd name="connsiteX4" fmla="*/ 4447514 w 6187659"/>
              <a:gd name="connsiteY4" fmla="*/ 286 h 8557038"/>
              <a:gd name="connsiteX5" fmla="*/ 4090027 w 6187659"/>
              <a:gd name="connsiteY5" fmla="*/ 141299 h 8557038"/>
              <a:gd name="connsiteX6" fmla="*/ 3927126 w 6187659"/>
              <a:gd name="connsiteY6" fmla="*/ 515683 h 8557038"/>
              <a:gd name="connsiteX7" fmla="*/ 3927126 w 6187659"/>
              <a:gd name="connsiteY7" fmla="*/ 1195801 h 8557038"/>
              <a:gd name="connsiteX8" fmla="*/ 3784208 w 6187659"/>
              <a:gd name="connsiteY8" fmla="*/ 1550476 h 8557038"/>
              <a:gd name="connsiteX9" fmla="*/ 3418822 w 6187659"/>
              <a:gd name="connsiteY9" fmla="*/ 1711198 h 8557038"/>
              <a:gd name="connsiteX10" fmla="*/ 3406357 w 6187659"/>
              <a:gd name="connsiteY10" fmla="*/ 1710913 h 8557038"/>
              <a:gd name="connsiteX11" fmla="*/ 2718882 w 6187659"/>
              <a:gd name="connsiteY11" fmla="*/ 1710913 h 8557038"/>
              <a:gd name="connsiteX12" fmla="*/ 2198399 w 6187659"/>
              <a:gd name="connsiteY12" fmla="*/ 1195516 h 8557038"/>
              <a:gd name="connsiteX13" fmla="*/ 2198399 w 6187659"/>
              <a:gd name="connsiteY13" fmla="*/ 515397 h 8557038"/>
              <a:gd name="connsiteX14" fmla="*/ 1677916 w 6187659"/>
              <a:gd name="connsiteY14" fmla="*/ 0 h 8557038"/>
              <a:gd name="connsiteX15" fmla="*/ 991107 w 6187659"/>
              <a:gd name="connsiteY15" fmla="*/ 0 h 8557038"/>
              <a:gd name="connsiteX16" fmla="*/ 402875 w 6187659"/>
              <a:gd name="connsiteY16" fmla="*/ 375717 h 8557038"/>
              <a:gd name="connsiteX17" fmla="*/ 0 w 6187659"/>
              <a:gd name="connsiteY17" fmla="*/ 3103903 h 8557038"/>
              <a:gd name="connsiteX18" fmla="*/ 653601 w 6187659"/>
              <a:gd name="connsiteY18" fmla="*/ 3422397 h 8557038"/>
              <a:gd name="connsiteX19" fmla="*/ 653601 w 6187659"/>
              <a:gd name="connsiteY19" fmla="*/ 4619150 h 8557038"/>
              <a:gd name="connsiteX20" fmla="*/ 1174084 w 6187659"/>
              <a:gd name="connsiteY20" fmla="*/ 5134547 h 8557038"/>
              <a:gd name="connsiteX21" fmla="*/ 1960899 w 6187659"/>
              <a:gd name="connsiteY21" fmla="*/ 5134547 h 8557038"/>
              <a:gd name="connsiteX22" fmla="*/ 2381377 w 6187659"/>
              <a:gd name="connsiteY22" fmla="*/ 5640328 h 8557038"/>
              <a:gd name="connsiteX23" fmla="*/ 2381377 w 6187659"/>
              <a:gd name="connsiteY23" fmla="*/ 5134547 h 8557038"/>
              <a:gd name="connsiteX24" fmla="*/ 2381662 w 6187659"/>
              <a:gd name="connsiteY24" fmla="*/ 5134547 h 8557038"/>
              <a:gd name="connsiteX25" fmla="*/ 2381662 w 6187659"/>
              <a:gd name="connsiteY25" fmla="*/ 6330063 h 8557038"/>
              <a:gd name="connsiteX26" fmla="*/ 1861179 w 6187659"/>
              <a:gd name="connsiteY26" fmla="*/ 6845460 h 8557038"/>
              <a:gd name="connsiteX27" fmla="*/ 1173799 w 6187659"/>
              <a:gd name="connsiteY27" fmla="*/ 6845460 h 8557038"/>
              <a:gd name="connsiteX28" fmla="*/ 653316 w 6187659"/>
              <a:gd name="connsiteY28" fmla="*/ 7360857 h 8557038"/>
              <a:gd name="connsiteX29" fmla="*/ 653316 w 6187659"/>
              <a:gd name="connsiteY29" fmla="*/ 8041642 h 8557038"/>
              <a:gd name="connsiteX30" fmla="*/ 1173799 w 6187659"/>
              <a:gd name="connsiteY30" fmla="*/ 8557039 h 8557038"/>
              <a:gd name="connsiteX31" fmla="*/ 6187659 w 6187659"/>
              <a:gd name="connsiteY31" fmla="*/ 8557039 h 8557038"/>
              <a:gd name="connsiteX32" fmla="*/ 6175195 w 6187659"/>
              <a:gd name="connsiteY32" fmla="*/ 1711389 h 855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7659" h="8557038">
                <a:moveTo>
                  <a:pt x="6175195" y="1711198"/>
                </a:moveTo>
                <a:cubicBezTo>
                  <a:pt x="5887645" y="1711198"/>
                  <a:pt x="5654712" y="1480588"/>
                  <a:pt x="5654712" y="1195801"/>
                </a:cubicBezTo>
                <a:lnTo>
                  <a:pt x="5654712" y="515683"/>
                </a:lnTo>
                <a:cubicBezTo>
                  <a:pt x="5654807" y="230991"/>
                  <a:pt x="5421874" y="286"/>
                  <a:pt x="5134324" y="286"/>
                </a:cubicBezTo>
                <a:lnTo>
                  <a:pt x="4447514" y="286"/>
                </a:lnTo>
                <a:cubicBezTo>
                  <a:pt x="4406123" y="1523"/>
                  <a:pt x="4233422" y="10854"/>
                  <a:pt x="4090027" y="141299"/>
                </a:cubicBezTo>
                <a:cubicBezTo>
                  <a:pt x="3925984" y="290500"/>
                  <a:pt x="3926460" y="483310"/>
                  <a:pt x="3927126" y="515683"/>
                </a:cubicBezTo>
                <a:lnTo>
                  <a:pt x="3927126" y="1195801"/>
                </a:lnTo>
                <a:cubicBezTo>
                  <a:pt x="3927983" y="1230650"/>
                  <a:pt x="3928363" y="1404226"/>
                  <a:pt x="3784208" y="1550476"/>
                </a:cubicBezTo>
                <a:cubicBezTo>
                  <a:pt x="3639957" y="1696726"/>
                  <a:pt x="3455837" y="1709389"/>
                  <a:pt x="3418822" y="1711198"/>
                </a:cubicBezTo>
                <a:cubicBezTo>
                  <a:pt x="3414636" y="1711103"/>
                  <a:pt x="3410544" y="1710913"/>
                  <a:pt x="3406357" y="1710913"/>
                </a:cubicBezTo>
                <a:lnTo>
                  <a:pt x="2718882" y="1710913"/>
                </a:lnTo>
                <a:cubicBezTo>
                  <a:pt x="2431998" y="1710913"/>
                  <a:pt x="2198399" y="1480303"/>
                  <a:pt x="2198399" y="1195516"/>
                </a:cubicBezTo>
                <a:lnTo>
                  <a:pt x="2198399" y="515397"/>
                </a:lnTo>
                <a:cubicBezTo>
                  <a:pt x="2198399" y="230705"/>
                  <a:pt x="1965466" y="0"/>
                  <a:pt x="1677916" y="0"/>
                </a:cubicBezTo>
                <a:lnTo>
                  <a:pt x="991107" y="0"/>
                </a:lnTo>
                <a:cubicBezTo>
                  <a:pt x="703556" y="0"/>
                  <a:pt x="402875" y="91025"/>
                  <a:pt x="402875" y="375717"/>
                </a:cubicBezTo>
                <a:lnTo>
                  <a:pt x="0" y="3103903"/>
                </a:lnTo>
                <a:lnTo>
                  <a:pt x="653601" y="3422397"/>
                </a:lnTo>
                <a:lnTo>
                  <a:pt x="653601" y="4619150"/>
                </a:lnTo>
                <a:cubicBezTo>
                  <a:pt x="653601" y="4903842"/>
                  <a:pt x="886534" y="5134547"/>
                  <a:pt x="1174084" y="5134547"/>
                </a:cubicBezTo>
                <a:lnTo>
                  <a:pt x="1960899" y="5134547"/>
                </a:lnTo>
                <a:cubicBezTo>
                  <a:pt x="2200112" y="5180726"/>
                  <a:pt x="2381377" y="5389532"/>
                  <a:pt x="2381377" y="5640328"/>
                </a:cubicBezTo>
                <a:lnTo>
                  <a:pt x="2381377" y="5134547"/>
                </a:lnTo>
                <a:lnTo>
                  <a:pt x="2381662" y="5134547"/>
                </a:lnTo>
                <a:lnTo>
                  <a:pt x="2381662" y="6330063"/>
                </a:lnTo>
                <a:cubicBezTo>
                  <a:pt x="2381662" y="6614754"/>
                  <a:pt x="2148730" y="6845460"/>
                  <a:pt x="1861179" y="6845460"/>
                </a:cubicBezTo>
                <a:lnTo>
                  <a:pt x="1173799" y="6845460"/>
                </a:lnTo>
                <a:cubicBezTo>
                  <a:pt x="886249" y="6845460"/>
                  <a:pt x="653316" y="7076736"/>
                  <a:pt x="653316" y="7360857"/>
                </a:cubicBezTo>
                <a:lnTo>
                  <a:pt x="653316" y="8041642"/>
                </a:lnTo>
                <a:cubicBezTo>
                  <a:pt x="653316" y="8326334"/>
                  <a:pt x="886249" y="8557039"/>
                  <a:pt x="1173799" y="8557039"/>
                </a:cubicBezTo>
                <a:lnTo>
                  <a:pt x="6187659" y="8557039"/>
                </a:lnTo>
                <a:lnTo>
                  <a:pt x="6175195" y="1711389"/>
                </a:lnTo>
                <a:close/>
              </a:path>
            </a:pathLst>
          </a:custGeom>
          <a:blipFill>
            <a:blip r:embed="rId2"/>
            <a:stretch>
              <a:fillRect l="-9871" t="-9781" r="-8341" b="-8433"/>
            </a:stretch>
          </a:blipFill>
          <a:ln w="9510" cap="flat">
            <a:noFill/>
            <a:prstDash val="solid"/>
            <a:miter/>
          </a:ln>
        </p:spPr>
        <p:txBody>
          <a:bodyPr rtlCol="0" anchor="ctr"/>
          <a:lstStyle/>
          <a:p>
            <a:endParaRPr lang="ru-RU" sz="453"/>
          </a:p>
        </p:txBody>
      </p:sp>
      <p:sp>
        <p:nvSpPr>
          <p:cNvPr id="2" name="Заголовок 1">
            <a:extLst>
              <a:ext uri="{FF2B5EF4-FFF2-40B4-BE49-F238E27FC236}">
                <a16:creationId xmlns:a16="http://schemas.microsoft.com/office/drawing/2014/main" id="{DFA219F2-BE41-D298-E140-79D5C446BF37}"/>
              </a:ext>
            </a:extLst>
          </p:cNvPr>
          <p:cNvSpPr>
            <a:spLocks noGrp="1"/>
          </p:cNvSpPr>
          <p:nvPr>
            <p:ph type="ctrTitle" hasCustomPrompt="1"/>
          </p:nvPr>
        </p:nvSpPr>
        <p:spPr>
          <a:xfrm>
            <a:off x="546220" y="2065514"/>
            <a:ext cx="4025780" cy="1016538"/>
          </a:xfrm>
          <a:prstGeom prst="rect">
            <a:avLst/>
          </a:prstGeom>
        </p:spPr>
        <p:txBody>
          <a:bodyPr anchor="t">
            <a:noAutofit/>
          </a:bodyPr>
          <a:lstStyle>
            <a:lvl1pPr algn="l">
              <a:defRPr sz="2711">
                <a:solidFill>
                  <a:schemeClr val="tx1"/>
                </a:solidFill>
              </a:defRPr>
            </a:lvl1pPr>
          </a:lstStyle>
          <a:p>
            <a:r>
              <a:rPr lang="ru-RU" dirty="0">
                <a:effectLst/>
              </a:rPr>
              <a:t>Очень – очень длинный заголовок презентации </a:t>
            </a:r>
            <a:endParaRPr lang="ru-RU" dirty="0"/>
          </a:p>
        </p:txBody>
      </p:sp>
      <p:pic>
        <p:nvPicPr>
          <p:cNvPr id="3" name="Рисунок 2">
            <a:extLst>
              <a:ext uri="{FF2B5EF4-FFF2-40B4-BE49-F238E27FC236}">
                <a16:creationId xmlns:a16="http://schemas.microsoft.com/office/drawing/2014/main" id="{605F3798-E5E3-5579-8DCA-824EA7F10B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45997001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Перебивка_01">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E96796D-D35D-9441-3C75-98B8384DEEBE}"/>
              </a:ext>
            </a:extLst>
          </p:cNvPr>
          <p:cNvSpPr/>
          <p:nvPr userDrawn="1"/>
        </p:nvSpPr>
        <p:spPr>
          <a:xfrm>
            <a:off x="0" y="0"/>
            <a:ext cx="9144000" cy="5143500"/>
          </a:xfrm>
          <a:prstGeom prst="rect">
            <a:avLst/>
          </a:prstGeom>
          <a:solidFill>
            <a:srgbClr val="39B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sz="453"/>
          </a:p>
        </p:txBody>
      </p:sp>
      <p:sp>
        <p:nvSpPr>
          <p:cNvPr id="9" name="Заголовок 1">
            <a:extLst>
              <a:ext uri="{FF2B5EF4-FFF2-40B4-BE49-F238E27FC236}">
                <a16:creationId xmlns:a16="http://schemas.microsoft.com/office/drawing/2014/main" id="{C33EEC47-AF66-9782-A887-4E08D6748967}"/>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bg2"/>
                </a:solidFill>
              </a:defRPr>
            </a:lvl1pPr>
          </a:lstStyle>
          <a:p>
            <a:r>
              <a:rPr lang="ru-RU" dirty="0"/>
              <a:t>Разделяющий слайд</a:t>
            </a:r>
          </a:p>
        </p:txBody>
      </p:sp>
      <p:sp>
        <p:nvSpPr>
          <p:cNvPr id="11" name="Подзаголовок 2">
            <a:extLst>
              <a:ext uri="{FF2B5EF4-FFF2-40B4-BE49-F238E27FC236}">
                <a16:creationId xmlns:a16="http://schemas.microsoft.com/office/drawing/2014/main" id="{15819803-A589-AA10-C482-1473B33D3E6B}"/>
              </a:ext>
            </a:extLst>
          </p:cNvPr>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bg2"/>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t>Образец подзаголовка</a:t>
            </a:r>
          </a:p>
        </p:txBody>
      </p:sp>
      <p:pic>
        <p:nvPicPr>
          <p:cNvPr id="16" name="Рисунок 15">
            <a:extLst>
              <a:ext uri="{FF2B5EF4-FFF2-40B4-BE49-F238E27FC236}">
                <a16:creationId xmlns:a16="http://schemas.microsoft.com/office/drawing/2014/main" id="{9A420FE6-C296-8D34-C8FB-C202C4DE74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9438" y="66146"/>
            <a:ext cx="3640069" cy="5011207"/>
          </a:xfrm>
          <a:prstGeom prst="rect">
            <a:avLst/>
          </a:prstGeom>
        </p:spPr>
      </p:pic>
      <p:pic>
        <p:nvPicPr>
          <p:cNvPr id="2" name="Рисунок 1">
            <a:extLst>
              <a:ext uri="{FF2B5EF4-FFF2-40B4-BE49-F238E27FC236}">
                <a16:creationId xmlns:a16="http://schemas.microsoft.com/office/drawing/2014/main" id="{8388527A-7C7D-1735-8797-2DFD65CA7D3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14739619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Перебивка_02">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E96796D-D35D-9441-3C75-98B8384DEEBE}"/>
              </a:ext>
            </a:extLst>
          </p:cNvPr>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9" name="Заголовок 1">
            <a:extLst>
              <a:ext uri="{FF2B5EF4-FFF2-40B4-BE49-F238E27FC236}">
                <a16:creationId xmlns:a16="http://schemas.microsoft.com/office/drawing/2014/main" id="{C33EEC47-AF66-9782-A887-4E08D6748967}"/>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tx1"/>
                </a:solidFill>
              </a:defRPr>
            </a:lvl1pPr>
          </a:lstStyle>
          <a:p>
            <a:r>
              <a:rPr lang="ru-RU" dirty="0"/>
              <a:t>Разделяющий слайд</a:t>
            </a:r>
          </a:p>
        </p:txBody>
      </p:sp>
      <p:sp>
        <p:nvSpPr>
          <p:cNvPr id="11" name="Подзаголовок 2">
            <a:extLst>
              <a:ext uri="{FF2B5EF4-FFF2-40B4-BE49-F238E27FC236}">
                <a16:creationId xmlns:a16="http://schemas.microsoft.com/office/drawing/2014/main" id="{15819803-A589-AA10-C482-1473B33D3E6B}"/>
              </a:ext>
            </a:extLst>
          </p:cNvPr>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tx1"/>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t>Образец подзаголовка</a:t>
            </a:r>
          </a:p>
        </p:txBody>
      </p:sp>
      <p:pic>
        <p:nvPicPr>
          <p:cNvPr id="16" name="Рисунок 15">
            <a:extLst>
              <a:ext uri="{FF2B5EF4-FFF2-40B4-BE49-F238E27FC236}">
                <a16:creationId xmlns:a16="http://schemas.microsoft.com/office/drawing/2014/main" id="{9A420FE6-C296-8D34-C8FB-C202C4DE74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9438" y="66146"/>
            <a:ext cx="3640069" cy="5011207"/>
          </a:xfrm>
          <a:prstGeom prst="rect">
            <a:avLst/>
          </a:prstGeom>
        </p:spPr>
      </p:pic>
      <p:pic>
        <p:nvPicPr>
          <p:cNvPr id="3" name="Рисунок 2">
            <a:extLst>
              <a:ext uri="{FF2B5EF4-FFF2-40B4-BE49-F238E27FC236}">
                <a16:creationId xmlns:a16="http://schemas.microsoft.com/office/drawing/2014/main" id="{6B0CA68D-FD74-0C8B-C7F7-340F8E079EF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76694166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FBD6B9-82B8-BE37-D399-B097B884E0BB}"/>
              </a:ext>
            </a:extLst>
          </p:cNvPr>
          <p:cNvSpPr>
            <a:spLocks noGrp="1"/>
          </p:cNvSpPr>
          <p:nvPr>
            <p:ph type="title"/>
          </p:nvPr>
        </p:nvSpPr>
        <p:spPr>
          <a:xfrm>
            <a:off x="527727" y="543489"/>
            <a:ext cx="7886700" cy="344859"/>
          </a:xfrm>
          <a:prstGeom prst="rect">
            <a:avLst/>
          </a:prstGeom>
        </p:spPr>
        <p:txBody>
          <a:bodyPr vert="horz" lIns="91440" tIns="45720" rIns="91440" bIns="45720" rtlCol="0" anchor="t">
            <a:normAutofit/>
          </a:bodyPr>
          <a:lstStyle/>
          <a:p>
            <a:r>
              <a:rPr lang="ru-RU" dirty="0"/>
              <a:t>Важные цифры</a:t>
            </a:r>
          </a:p>
        </p:txBody>
      </p:sp>
      <p:sp>
        <p:nvSpPr>
          <p:cNvPr id="5" name="Нижний колонтитул 4">
            <a:extLst>
              <a:ext uri="{FF2B5EF4-FFF2-40B4-BE49-F238E27FC236}">
                <a16:creationId xmlns:a16="http://schemas.microsoft.com/office/drawing/2014/main" id="{FD4C3D82-5032-469A-ABA0-C452831064D6}"/>
              </a:ext>
            </a:extLst>
          </p:cNvPr>
          <p:cNvSpPr>
            <a:spLocks noGrp="1"/>
          </p:cNvSpPr>
          <p:nvPr>
            <p:ph type="ftr" sz="quarter" idx="3"/>
          </p:nvPr>
        </p:nvSpPr>
        <p:spPr>
          <a:xfrm>
            <a:off x="553586" y="4631972"/>
            <a:ext cx="3086100" cy="273844"/>
          </a:xfrm>
          <a:prstGeom prst="rect">
            <a:avLst/>
          </a:prstGeom>
        </p:spPr>
        <p:txBody>
          <a:bodyPr vert="horz" lIns="91440" tIns="45720" rIns="91440" bIns="45720" rtlCol="0" anchor="ctr"/>
          <a:lstStyle>
            <a:lvl1pPr algn="l">
              <a:defRPr sz="728" b="0">
                <a:solidFill>
                  <a:srgbClr val="808080"/>
                </a:solidFill>
                <a:latin typeface="IBM Plex Sans" panose="020B0503050203000203" pitchFamily="34" charset="0"/>
              </a:defRPr>
            </a:lvl1pPr>
          </a:lstStyle>
          <a:p>
            <a:r>
              <a:rPr lang="ru-RU" dirty="0"/>
              <a:t>Мелкая подпись к графику, диаграмме или картинке </a:t>
            </a:r>
          </a:p>
        </p:txBody>
      </p:sp>
      <p:sp>
        <p:nvSpPr>
          <p:cNvPr id="6" name="Номер слайда 5">
            <a:extLst>
              <a:ext uri="{FF2B5EF4-FFF2-40B4-BE49-F238E27FC236}">
                <a16:creationId xmlns:a16="http://schemas.microsoft.com/office/drawing/2014/main" id="{41DAF1BE-86E9-3366-A0BB-237B5F8E4405}"/>
              </a:ext>
            </a:extLst>
          </p:cNvPr>
          <p:cNvSpPr>
            <a:spLocks noGrp="1"/>
          </p:cNvSpPr>
          <p:nvPr>
            <p:ph type="sldNum" sz="quarter" idx="4"/>
          </p:nvPr>
        </p:nvSpPr>
        <p:spPr>
          <a:xfrm>
            <a:off x="6533014" y="4631972"/>
            <a:ext cx="2057400" cy="273844"/>
          </a:xfrm>
          <a:prstGeom prst="rect">
            <a:avLst/>
          </a:prstGeom>
        </p:spPr>
        <p:txBody>
          <a:bodyPr vert="horz" lIns="91440" tIns="45720" rIns="91440" bIns="45720" rtlCol="0" anchor="ctr"/>
          <a:lstStyle>
            <a:lvl1pPr algn="r">
              <a:defRPr sz="728" b="0" i="0">
                <a:solidFill>
                  <a:srgbClr val="808080"/>
                </a:solidFill>
                <a:latin typeface="IBM Plex Sans" panose="020B0503050203000203" pitchFamily="34" charset="0"/>
              </a:defRPr>
            </a:lvl1pPr>
          </a:lstStyle>
          <a:p>
            <a:fld id="{7F51F9F8-EAF5-D645-AF75-0522F1FAF6E8}" type="slidenum">
              <a:rPr lang="ru-RU" smtClean="0"/>
              <a:pPr/>
              <a:t>‹#›</a:t>
            </a:fld>
            <a:endParaRPr lang="ru-RU" dirty="0"/>
          </a:p>
        </p:txBody>
      </p:sp>
      <p:grpSp>
        <p:nvGrpSpPr>
          <p:cNvPr id="31" name="Группа 30">
            <a:extLst>
              <a:ext uri="{FF2B5EF4-FFF2-40B4-BE49-F238E27FC236}">
                <a16:creationId xmlns:a16="http://schemas.microsoft.com/office/drawing/2014/main" id="{5377AB3C-0402-F5C4-12A5-B5752612CF85}"/>
              </a:ext>
            </a:extLst>
          </p:cNvPr>
          <p:cNvGrpSpPr/>
          <p:nvPr userDrawn="1"/>
        </p:nvGrpSpPr>
        <p:grpSpPr>
          <a:xfrm>
            <a:off x="8414427" y="204960"/>
            <a:ext cx="201063" cy="201075"/>
            <a:chOff x="1530350" y="3059906"/>
            <a:chExt cx="273827" cy="273844"/>
          </a:xfrm>
        </p:grpSpPr>
        <p:sp>
          <p:nvSpPr>
            <p:cNvPr id="8" name="Полилиния 7">
              <a:extLst>
                <a:ext uri="{FF2B5EF4-FFF2-40B4-BE49-F238E27FC236}">
                  <a16:creationId xmlns:a16="http://schemas.microsoft.com/office/drawing/2014/main" id="{3AF97CA0-10DF-3F33-CC64-13DB9058290D}"/>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C5235B4D-2651-AAE3-0BE9-693FEAC199E4}"/>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8666AD23-099C-BFD6-0537-BB79D71DA83F}"/>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Tree>
    <p:extLst>
      <p:ext uri="{BB962C8B-B14F-4D97-AF65-F5344CB8AC3E}">
        <p14:creationId xmlns:p14="http://schemas.microsoft.com/office/powerpoint/2010/main" val="3680443542"/>
      </p:ext>
    </p:extLst>
  </p:cSld>
  <p:clrMap bg1="lt1" tx1="dk1" bg2="lt2" tx2="dk2" accent1="accent1" accent2="accent2" accent3="accent3" accent4="accent4" accent5="accent5" accent6="accent6" hlink="hlink" folHlink="folHlink"/>
  <p:sldLayoutIdLst>
    <p:sldLayoutId id="2147483676" r:id="rId1"/>
    <p:sldLayoutId id="2147483706" r:id="rId2"/>
    <p:sldLayoutId id="2147483707" r:id="rId3"/>
    <p:sldLayoutId id="2147483708" r:id="rId4"/>
    <p:sldLayoutId id="2147483703" r:id="rId5"/>
    <p:sldLayoutId id="2147483702" r:id="rId6"/>
    <p:sldLayoutId id="2147483705" r:id="rId7"/>
    <p:sldLayoutId id="2147483677" r:id="rId8"/>
    <p:sldLayoutId id="2147483690" r:id="rId9"/>
    <p:sldLayoutId id="2147483691" r:id="rId10"/>
    <p:sldLayoutId id="2147483692" r:id="rId11"/>
    <p:sldLayoutId id="2147483709" r:id="rId12"/>
    <p:sldLayoutId id="2147483701" r:id="rId13"/>
  </p:sldLayoutIdLst>
  <p:hf hdr="0" dt="0"/>
  <p:txStyles>
    <p:title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p:titleStyle>
    <p:bodyStyle>
      <a:lvl1pPr marL="171447" indent="-171447" algn="l" defTabSz="68578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2" indent="-171447" algn="l" defTabSz="68578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6" indent="-171447" algn="l" defTabSz="68578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1"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6"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0"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4"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09"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3"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789" rtl="0" eaLnBrk="1" latinLnBrk="0" hangingPunct="1">
        <a:defRPr sz="1350" kern="1200">
          <a:solidFill>
            <a:schemeClr val="tx1"/>
          </a:solidFill>
          <a:latin typeface="+mn-lt"/>
          <a:ea typeface="+mn-ea"/>
          <a:cs typeface="+mn-cs"/>
        </a:defRPr>
      </a:lvl1pPr>
      <a:lvl2pPr marL="342895" algn="l" defTabSz="685789" rtl="0" eaLnBrk="1" latinLnBrk="0" hangingPunct="1">
        <a:defRPr sz="1350" kern="1200">
          <a:solidFill>
            <a:schemeClr val="tx1"/>
          </a:solidFill>
          <a:latin typeface="+mn-lt"/>
          <a:ea typeface="+mn-ea"/>
          <a:cs typeface="+mn-cs"/>
        </a:defRPr>
      </a:lvl2pPr>
      <a:lvl3pPr marL="685789" algn="l" defTabSz="685789" rtl="0" eaLnBrk="1" latinLnBrk="0" hangingPunct="1">
        <a:defRPr sz="1350" kern="1200">
          <a:solidFill>
            <a:schemeClr val="tx1"/>
          </a:solidFill>
          <a:latin typeface="+mn-lt"/>
          <a:ea typeface="+mn-ea"/>
          <a:cs typeface="+mn-cs"/>
        </a:defRPr>
      </a:lvl3pPr>
      <a:lvl4pPr marL="1028683" algn="l" defTabSz="685789" rtl="0" eaLnBrk="1" latinLnBrk="0" hangingPunct="1">
        <a:defRPr sz="1350" kern="1200">
          <a:solidFill>
            <a:schemeClr val="tx1"/>
          </a:solidFill>
          <a:latin typeface="+mn-lt"/>
          <a:ea typeface="+mn-ea"/>
          <a:cs typeface="+mn-cs"/>
        </a:defRPr>
      </a:lvl4pPr>
      <a:lvl5pPr marL="1371578" algn="l" defTabSz="685789" rtl="0" eaLnBrk="1" latinLnBrk="0" hangingPunct="1">
        <a:defRPr sz="1350" kern="1200">
          <a:solidFill>
            <a:schemeClr val="tx1"/>
          </a:solidFill>
          <a:latin typeface="+mn-lt"/>
          <a:ea typeface="+mn-ea"/>
          <a:cs typeface="+mn-cs"/>
        </a:defRPr>
      </a:lvl5pPr>
      <a:lvl6pPr marL="1714473" algn="l" defTabSz="685789" rtl="0" eaLnBrk="1" latinLnBrk="0" hangingPunct="1">
        <a:defRPr sz="1350" kern="1200">
          <a:solidFill>
            <a:schemeClr val="tx1"/>
          </a:solidFill>
          <a:latin typeface="+mn-lt"/>
          <a:ea typeface="+mn-ea"/>
          <a:cs typeface="+mn-cs"/>
        </a:defRPr>
      </a:lvl6pPr>
      <a:lvl7pPr marL="2057367" algn="l" defTabSz="685789" rtl="0" eaLnBrk="1" latinLnBrk="0" hangingPunct="1">
        <a:defRPr sz="1350" kern="1200">
          <a:solidFill>
            <a:schemeClr val="tx1"/>
          </a:solidFill>
          <a:latin typeface="+mn-lt"/>
          <a:ea typeface="+mn-ea"/>
          <a:cs typeface="+mn-cs"/>
        </a:defRPr>
      </a:lvl7pPr>
      <a:lvl8pPr marL="2400262" algn="l" defTabSz="685789" rtl="0" eaLnBrk="1" latinLnBrk="0" hangingPunct="1">
        <a:defRPr sz="1350" kern="1200">
          <a:solidFill>
            <a:schemeClr val="tx1"/>
          </a:solidFill>
          <a:latin typeface="+mn-lt"/>
          <a:ea typeface="+mn-ea"/>
          <a:cs typeface="+mn-cs"/>
        </a:defRPr>
      </a:lvl8pPr>
      <a:lvl9pPr marL="2743156" algn="l" defTabSz="68578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5" userDrawn="1">
          <p15:clr>
            <a:srgbClr val="F26B43"/>
          </p15:clr>
        </p15:guide>
        <p15:guide id="2" orient="horz" pos="391" userDrawn="1">
          <p15:clr>
            <a:srgbClr val="F26B43"/>
          </p15:clr>
        </p15:guide>
        <p15:guide id="3" pos="5419" userDrawn="1">
          <p15:clr>
            <a:srgbClr val="F26B43"/>
          </p15:clr>
        </p15:guide>
        <p15:guide id="4" orient="horz" pos="289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habr.com/ru/articles/331382/"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chat.deepseek.com/"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habr.com/ru/articles/331382/" TargetMode="Externa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www.youtube.com/watch?v=qJeaCHQ1k2w" TargetMode="External"/><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hyperlink" Target="https://udlbook.github.io/udlbook/" TargetMode="External"/><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hyperlink" Target="https://chat.deepseek.com/"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hyperlink" Target="https://chat.deepseek.com/"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hyperlink" Target="https://chat.deepseek.com/"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13.xml"/><Relationship Id="rId4" Type="http://schemas.openxmlformats.org/officeDocument/2006/relationships/image" Target="../media/image19.svg"/></Relationships>
</file>

<file path=ppt/slides/_rels/slide20.xml.rels><?xml version="1.0" encoding="UTF-8" standalone="yes"?>
<Relationships xmlns="http://schemas.openxmlformats.org/package/2006/relationships"><Relationship Id="rId2" Type="http://schemas.openxmlformats.org/officeDocument/2006/relationships/hyperlink" Target="https://chat.deepseek.com/"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hyperlink" Target="https://habr.com/ru/articles/337028/" TargetMode="Externa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URL%20http:/udlbook.com" TargetMode="Externa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360.png"/></Relationships>
</file>

<file path=ppt/slides/_rels/slide2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hyperlink" Target="URL%20http:/udlbook.com" TargetMode="Externa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hyperlink" Target="https://habr.com/ru/articles/337028/" TargetMode="External"/><Relationship Id="rId2" Type="http://schemas.openxmlformats.org/officeDocument/2006/relationships/image" Target="../media/image50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sv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61.png"/><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svg"/></Relationships>
</file>

<file path=ppt/slides/_rels/slide27.xml.rels><?xml version="1.0" encoding="UTF-8" standalone="yes"?>
<Relationships xmlns="http://schemas.openxmlformats.org/package/2006/relationships"><Relationship Id="rId3" Type="http://schemas.openxmlformats.org/officeDocument/2006/relationships/hyperlink" Target="mailto:a.kornaev@innopolis.ru" TargetMode="External"/><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customXml" Target="../ink/ink5.xml"/><Relationship Id="rId7"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research/uploads/prod/2006/01/Bishop-Pattern-Recognition-and-Machine-Learning-2006.pdf" TargetMode="External"/><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customXml" Target="../ink/ink4.xml"/><Relationship Id="rId3" Type="http://schemas.openxmlformats.org/officeDocument/2006/relationships/image" Target="../media/image23.png"/><Relationship Id="rId7" Type="http://schemas.openxmlformats.org/officeDocument/2006/relationships/image" Target="../media/image253.png"/><Relationship Id="rId12" Type="http://schemas.openxmlformats.org/officeDocument/2006/relationships/customXml" Target="../ink/ink3.xml"/><Relationship Id="rId2" Type="http://schemas.openxmlformats.org/officeDocument/2006/relationships/image" Target="../media/image22.png"/><Relationship Id="rId1" Type="http://schemas.openxmlformats.org/officeDocument/2006/relationships/slideLayout" Target="../slideLayouts/slideLayout13.xml"/><Relationship Id="rId11" Type="http://schemas.openxmlformats.org/officeDocument/2006/relationships/image" Target="../media/image25.png"/><Relationship Id="rId10" Type="http://schemas.openxmlformats.org/officeDocument/2006/relationships/image" Target="../media/image24.png"/><Relationship Id="rId4" Type="http://schemas.openxmlformats.org/officeDocument/2006/relationships/customXml" Target="../ink/ink1.xml"/><Relationship Id="rId9" Type="http://schemas.openxmlformats.org/officeDocument/2006/relationships/image" Target="../media/image2610.png"/></Relationships>
</file>

<file path=ppt/slides/_rels/slide5.xml.rels><?xml version="1.0" encoding="UTF-8" standalone="yes"?>
<Relationships xmlns="http://schemas.openxmlformats.org/package/2006/relationships"><Relationship Id="rId3" Type="http://schemas.openxmlformats.org/officeDocument/2006/relationships/hyperlink" Target="https://education.yandex.ru/handbook/ml/article/vvedenie-v-generativnoe-modelirovanie" TargetMode="External"/><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education.yandex.ru/handbook/ml/article/vvedenie-v-generativnoe-modelirovanie" TargetMode="Externa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udlbook.github.io/udlbook/"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ducation.yandex.ru/handbook/ml/article/vvedenie-v-generativnoe-modelirovanie" TargetMode="Externa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13.xml"/><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276A50-18AE-4E23-2A6E-FB3F54503AC5}"/>
              </a:ext>
            </a:extLst>
          </p:cNvPr>
          <p:cNvSpPr>
            <a:spLocks noGrp="1"/>
          </p:cNvSpPr>
          <p:nvPr>
            <p:ph type="ctrTitle"/>
          </p:nvPr>
        </p:nvSpPr>
        <p:spPr>
          <a:xfrm>
            <a:off x="605540" y="1146369"/>
            <a:ext cx="4801347" cy="1800000"/>
          </a:xfrm>
        </p:spPr>
        <p:txBody>
          <a:bodyPr>
            <a:noAutofit/>
          </a:bodyPr>
          <a:lstStyle/>
          <a:p>
            <a:r>
              <a:rPr lang="en-US" sz="2800" dirty="0"/>
              <a:t>Machine Learning</a:t>
            </a:r>
            <a:br>
              <a:rPr lang="en-US" sz="2800" dirty="0"/>
            </a:br>
            <a:r>
              <a:rPr lang="en-US" sz="1400" dirty="0"/>
              <a:t>2024 (ML-2024)</a:t>
            </a:r>
            <a:br>
              <a:rPr lang="en-US" sz="1400" dirty="0"/>
            </a:br>
            <a:r>
              <a:rPr lang="en-US" sz="1600" dirty="0"/>
              <a:t>Lecture </a:t>
            </a:r>
            <a:r>
              <a:rPr lang="ru-RU" sz="1600" dirty="0"/>
              <a:t>13</a:t>
            </a:r>
            <a:r>
              <a:rPr lang="en-US" sz="1600" dirty="0"/>
              <a:t>. Unsupervised learning</a:t>
            </a:r>
            <a:br>
              <a:rPr lang="en-US" sz="1600" dirty="0"/>
            </a:br>
            <a:endParaRPr lang="ru-RU" sz="1050" dirty="0">
              <a:solidFill>
                <a:srgbClr val="595959"/>
              </a:solidFill>
            </a:endParaRPr>
          </a:p>
        </p:txBody>
      </p:sp>
      <p:sp>
        <p:nvSpPr>
          <p:cNvPr id="6" name="Подзаголовок 2">
            <a:extLst>
              <a:ext uri="{FF2B5EF4-FFF2-40B4-BE49-F238E27FC236}">
                <a16:creationId xmlns:a16="http://schemas.microsoft.com/office/drawing/2014/main" id="{3D48AEF3-AB0E-B87B-5013-97EA6C8FD874}"/>
              </a:ext>
            </a:extLst>
          </p:cNvPr>
          <p:cNvSpPr txBox="1">
            <a:spLocks/>
          </p:cNvSpPr>
          <p:nvPr/>
        </p:nvSpPr>
        <p:spPr>
          <a:xfrm>
            <a:off x="605539" y="3500651"/>
            <a:ext cx="4874037" cy="1095162"/>
          </a:xfrm>
          <a:prstGeom prst="rect">
            <a:avLst/>
          </a:prstGeom>
        </p:spPr>
        <p:txBody>
          <a:bodyPr/>
          <a:lstStyle>
            <a:lvl1pPr marL="0" indent="0" algn="l" defTabSz="685789" rtl="0" eaLnBrk="1" latinLnBrk="0" hangingPunct="1">
              <a:lnSpc>
                <a:spcPct val="90000"/>
              </a:lnSpc>
              <a:spcBef>
                <a:spcPts val="750"/>
              </a:spcBef>
              <a:buFont typeface="Arial" panose="020B0604020202020204" pitchFamily="34" charset="0"/>
              <a:buNone/>
              <a:defRPr sz="1500" kern="1200">
                <a:solidFill>
                  <a:schemeClr val="tx1"/>
                </a:solidFill>
                <a:latin typeface="IBM Plex Sans" panose="020B0503050203000203" pitchFamily="34" charset="0"/>
                <a:ea typeface="+mn-ea"/>
                <a:cs typeface="+mn-cs"/>
              </a:defRPr>
            </a:lvl1pPr>
            <a:lvl2pPr marL="342895" indent="0" algn="ctr" defTabSz="685789"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789" indent="0" algn="ctr" defTabSz="685789"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683"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578"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473"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367"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262"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156"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spcBef>
                <a:spcPts val="0"/>
              </a:spcBef>
            </a:pPr>
            <a:r>
              <a:rPr lang="en-US" sz="1200">
                <a:solidFill>
                  <a:schemeClr val="tx1">
                    <a:lumMod val="75000"/>
                    <a:lumOff val="25000"/>
                  </a:schemeClr>
                </a:solidFill>
              </a:rPr>
              <a:t>by Alexei Valerievich Kornaev, </a:t>
            </a:r>
            <a:r>
              <a:rPr lang="en-US" sz="1200">
                <a:solidFill>
                  <a:schemeClr val="tx1">
                    <a:lumMod val="65000"/>
                    <a:lumOff val="35000"/>
                  </a:schemeClr>
                </a:solidFill>
              </a:rPr>
              <a:t>Dr. habil. in Eng. Sc., </a:t>
            </a:r>
            <a:br>
              <a:rPr lang="en-US" sz="1200">
                <a:solidFill>
                  <a:schemeClr val="tx1">
                    <a:lumMod val="65000"/>
                    <a:lumOff val="35000"/>
                  </a:schemeClr>
                </a:solidFill>
              </a:rPr>
            </a:br>
            <a:r>
              <a:rPr lang="en-US" sz="1200">
                <a:solidFill>
                  <a:schemeClr val="tx1">
                    <a:lumMod val="65000"/>
                    <a:lumOff val="35000"/>
                  </a:schemeClr>
                </a:solidFill>
              </a:rPr>
              <a:t>Researcher at the RC for AI, Assoc. Prof.</a:t>
            </a:r>
            <a:r>
              <a:rPr lang="ru-RU" sz="1200">
                <a:solidFill>
                  <a:schemeClr val="tx1">
                    <a:lumMod val="65000"/>
                    <a:lumOff val="35000"/>
                  </a:schemeClr>
                </a:solidFill>
              </a:rPr>
              <a:t> </a:t>
            </a:r>
            <a:r>
              <a:rPr lang="en-US" sz="1200">
                <a:solidFill>
                  <a:schemeClr val="tx1">
                    <a:lumMod val="65000"/>
                    <a:lumOff val="35000"/>
                  </a:schemeClr>
                </a:solidFill>
              </a:rPr>
              <a:t>of the Robotics and CV Master’s Program, </a:t>
            </a:r>
            <a:r>
              <a:rPr lang="en-US" sz="1200">
                <a:solidFill>
                  <a:srgbClr val="40BA21"/>
                </a:solidFill>
              </a:rPr>
              <a:t>Innopolis University</a:t>
            </a:r>
            <a:endParaRPr lang="en-US" sz="1200">
              <a:solidFill>
                <a:schemeClr val="tx1">
                  <a:lumMod val="65000"/>
                  <a:lumOff val="35000"/>
                </a:schemeClr>
              </a:solidFill>
            </a:endParaRPr>
          </a:p>
          <a:p>
            <a:pPr>
              <a:spcBef>
                <a:spcPts val="0"/>
              </a:spcBef>
            </a:pPr>
            <a:r>
              <a:rPr lang="en-US" sz="1200">
                <a:solidFill>
                  <a:schemeClr val="tx1">
                    <a:lumMod val="65000"/>
                    <a:lumOff val="35000"/>
                  </a:schemeClr>
                </a:solidFill>
              </a:rPr>
              <a:t>Researcher at the RC for AI, </a:t>
            </a:r>
            <a:r>
              <a:rPr lang="en-US" sz="1200">
                <a:solidFill>
                  <a:srgbClr val="134682"/>
                </a:solidFill>
              </a:rPr>
              <a:t>National RC for Oncology n.a. NN Blohin</a:t>
            </a:r>
          </a:p>
          <a:p>
            <a:pPr>
              <a:spcBef>
                <a:spcPts val="0"/>
              </a:spcBef>
            </a:pPr>
            <a:r>
              <a:rPr lang="en-US" sz="1200">
                <a:solidFill>
                  <a:schemeClr val="tx1">
                    <a:lumMod val="65000"/>
                    <a:lumOff val="35000"/>
                  </a:schemeClr>
                </a:solidFill>
              </a:rPr>
              <a:t>Professor at the Dept. of Mechatronics, Mechanics, and Robotics, </a:t>
            </a:r>
            <a:r>
              <a:rPr lang="en-US" sz="1200">
                <a:solidFill>
                  <a:srgbClr val="0070C0"/>
                </a:solidFill>
              </a:rPr>
              <a:t>Orel State University</a:t>
            </a:r>
            <a:endParaRPr lang="ru-RU" sz="1200" dirty="0"/>
          </a:p>
        </p:txBody>
      </p:sp>
    </p:spTree>
    <p:extLst>
      <p:ext uri="{BB962C8B-B14F-4D97-AF65-F5344CB8AC3E}">
        <p14:creationId xmlns:p14="http://schemas.microsoft.com/office/powerpoint/2010/main" val="1942945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396D7-61E8-95B3-547B-360A5A8BC141}"/>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5B32E2-C598-542D-C271-634298D9B6B8}"/>
              </a:ext>
            </a:extLst>
          </p:cNvPr>
          <p:cNvSpPr>
            <a:spLocks noGrp="1"/>
          </p:cNvSpPr>
          <p:nvPr>
            <p:ph type="title" idx="4294967295"/>
          </p:nvPr>
        </p:nvSpPr>
        <p:spPr>
          <a:xfrm>
            <a:off x="527727" y="543705"/>
            <a:ext cx="7886700" cy="344822"/>
          </a:xfrm>
        </p:spPr>
        <p:txBody>
          <a:bodyPr>
            <a:noAutofit/>
          </a:bodyPr>
          <a:lstStyle/>
          <a:p>
            <a:r>
              <a:rPr lang="en-US" dirty="0"/>
              <a:t>Agenda</a:t>
            </a:r>
            <a:endParaRPr lang="ru-RU" dirty="0"/>
          </a:p>
        </p:txBody>
      </p:sp>
      <p:sp>
        <p:nvSpPr>
          <p:cNvPr id="17" name="Номер слайда 16">
            <a:extLst>
              <a:ext uri="{FF2B5EF4-FFF2-40B4-BE49-F238E27FC236}">
                <a16:creationId xmlns:a16="http://schemas.microsoft.com/office/drawing/2014/main" id="{F44CDE8C-C0AC-9158-A184-B1A8B6817AE2}"/>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10</a:t>
            </a:fld>
            <a:endParaRPr lang="ru-RU" dirty="0"/>
          </a:p>
        </p:txBody>
      </p:sp>
      <p:sp>
        <p:nvSpPr>
          <p:cNvPr id="18" name="Нижний колонтитул 4">
            <a:extLst>
              <a:ext uri="{FF2B5EF4-FFF2-40B4-BE49-F238E27FC236}">
                <a16:creationId xmlns:a16="http://schemas.microsoft.com/office/drawing/2014/main" id="{9DD2532B-A6C8-FE3A-8797-A0631103CB16}"/>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3" name="Группа 2">
            <a:extLst>
              <a:ext uri="{FF2B5EF4-FFF2-40B4-BE49-F238E27FC236}">
                <a16:creationId xmlns:a16="http://schemas.microsoft.com/office/drawing/2014/main" id="{E865D658-C690-13BB-BB51-F2781713F271}"/>
              </a:ext>
            </a:extLst>
          </p:cNvPr>
          <p:cNvGrpSpPr/>
          <p:nvPr/>
        </p:nvGrpSpPr>
        <p:grpSpPr>
          <a:xfrm>
            <a:off x="8414427" y="204960"/>
            <a:ext cx="201063" cy="201075"/>
            <a:chOff x="1530350" y="3059906"/>
            <a:chExt cx="273827" cy="273844"/>
          </a:xfrm>
        </p:grpSpPr>
        <p:sp>
          <p:nvSpPr>
            <p:cNvPr id="4" name="Полилиния 3">
              <a:extLst>
                <a:ext uri="{FF2B5EF4-FFF2-40B4-BE49-F238E27FC236}">
                  <a16:creationId xmlns:a16="http://schemas.microsoft.com/office/drawing/2014/main" id="{96C3CF24-7855-8EDB-9859-B3A71F7F2AE9}"/>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6" name="Полилиния 5">
              <a:extLst>
                <a:ext uri="{FF2B5EF4-FFF2-40B4-BE49-F238E27FC236}">
                  <a16:creationId xmlns:a16="http://schemas.microsoft.com/office/drawing/2014/main" id="{2603C9D7-E351-9BB1-88A9-3CD0F1605ED5}"/>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45F64E31-DED9-0E00-BD01-AC45C65D0B24}"/>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8" name="Подзаголовок 2">
            <a:extLst>
              <a:ext uri="{FF2B5EF4-FFF2-40B4-BE49-F238E27FC236}">
                <a16:creationId xmlns:a16="http://schemas.microsoft.com/office/drawing/2014/main" id="{9263A129-B1E7-8CEA-2797-564A7574492B}"/>
              </a:ext>
            </a:extLst>
          </p:cNvPr>
          <p:cNvSpPr txBox="1">
            <a:spLocks/>
          </p:cNvSpPr>
          <p:nvPr/>
        </p:nvSpPr>
        <p:spPr>
          <a:xfrm>
            <a:off x="605541" y="1173905"/>
            <a:ext cx="4680834" cy="2929922"/>
          </a:xfrm>
          <a:prstGeom prst="rect">
            <a:avLst/>
          </a:prstGeom>
        </p:spPr>
        <p:txBody>
          <a:bodyPr/>
          <a:lstStyle>
            <a:lvl1pPr marL="171447" indent="-171447" algn="l" defTabSz="68578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2" indent="-171447" algn="l" defTabSz="68578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6" indent="-171447" algn="l" defTabSz="68578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1"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6"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0"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4"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09"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3"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00050" indent="-400050">
              <a:lnSpc>
                <a:spcPct val="100000"/>
              </a:lnSpc>
              <a:buFont typeface="Arial" panose="020B0604020202020204" pitchFamily="34" charset="0"/>
              <a:buAutoNum type="romanUcPeriod"/>
            </a:pPr>
            <a:r>
              <a:rPr lang="en-US" sz="1600" dirty="0">
                <a:solidFill>
                  <a:srgbClr val="40BA21"/>
                </a:solidFill>
              </a:rPr>
              <a:t>INTRO TO UNSUPERVISED LEARNING</a:t>
            </a:r>
          </a:p>
          <a:p>
            <a:pPr marL="400050" indent="-400050">
              <a:lnSpc>
                <a:spcPct val="100000"/>
              </a:lnSpc>
              <a:buFont typeface="Arial" panose="020B0604020202020204" pitchFamily="34" charset="0"/>
              <a:buAutoNum type="romanUcPeriod"/>
            </a:pPr>
            <a:r>
              <a:rPr lang="en-US" sz="1600" dirty="0">
                <a:solidFill>
                  <a:srgbClr val="40BA21"/>
                </a:solidFill>
              </a:rPr>
              <a:t>CLUSTERING</a:t>
            </a:r>
          </a:p>
          <a:p>
            <a:pPr marL="400050" indent="-400050">
              <a:lnSpc>
                <a:spcPct val="100000"/>
              </a:lnSpc>
              <a:buFont typeface="Arial" panose="020B0604020202020204" pitchFamily="34" charset="0"/>
              <a:buAutoNum type="romanUcPeriod"/>
            </a:pPr>
            <a:r>
              <a:rPr lang="en-US" sz="1600" dirty="0">
                <a:solidFill>
                  <a:srgbClr val="40BA21"/>
                </a:solidFill>
              </a:rPr>
              <a:t>DIMENSIONALITY REDUCTION</a:t>
            </a:r>
          </a:p>
          <a:p>
            <a:pPr marL="400050" indent="-400050">
              <a:lnSpc>
                <a:spcPct val="100000"/>
              </a:lnSpc>
              <a:buFont typeface="Arial" panose="020B0604020202020204" pitchFamily="34" charset="0"/>
              <a:buAutoNum type="romanUcPeriod"/>
            </a:pPr>
            <a:r>
              <a:rPr lang="en-US" sz="1600" dirty="0">
                <a:solidFill>
                  <a:srgbClr val="40BA21"/>
                </a:solidFill>
              </a:rPr>
              <a:t>AUTOENCODERS</a:t>
            </a: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VARIATIONAL AUTOENCODERS</a:t>
            </a: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DIFFUSION MODELS</a:t>
            </a:r>
            <a:endParaRPr lang="ru-RU" sz="1600" dirty="0">
              <a:solidFill>
                <a:schemeClr val="tx1">
                  <a:lumMod val="75000"/>
                  <a:lumOff val="25000"/>
                </a:schemeClr>
              </a:solidFill>
            </a:endParaRP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HANDS-ON SESSION</a:t>
            </a: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CONCLUSION</a:t>
            </a:r>
          </a:p>
        </p:txBody>
      </p:sp>
      <p:pic>
        <p:nvPicPr>
          <p:cNvPr id="5" name="Рисунок 4">
            <a:extLst>
              <a:ext uri="{FF2B5EF4-FFF2-40B4-BE49-F238E27FC236}">
                <a16:creationId xmlns:a16="http://schemas.microsoft.com/office/drawing/2014/main" id="{E9BB7CDF-A8A2-0E8C-29AC-A293C83CAF2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27237" b="1"/>
          <a:stretch/>
        </p:blipFill>
        <p:spPr>
          <a:xfrm>
            <a:off x="5446126" y="839691"/>
            <a:ext cx="3640069" cy="3645874"/>
          </a:xfrm>
          <a:prstGeom prst="rect">
            <a:avLst/>
          </a:prstGeom>
        </p:spPr>
      </p:pic>
    </p:spTree>
    <p:extLst>
      <p:ext uri="{BB962C8B-B14F-4D97-AF65-F5344CB8AC3E}">
        <p14:creationId xmlns:p14="http://schemas.microsoft.com/office/powerpoint/2010/main" val="1846402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076DF-C81D-03EB-CD77-7ACDD89C9466}"/>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D7C7D09A-3E66-AC7F-4758-C78B54E4F74B}"/>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C2E21A3B-3923-D001-7D70-6D4B96D98C08}"/>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96D0FC46-DA4E-66BB-C485-9B3B56A32348}"/>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61CF4274-7696-AD91-5A4F-9C319A21FA44}"/>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850F8CA5-0A7F-C214-8107-41D7159692E5}"/>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11</a:t>
            </a:fld>
            <a:endParaRPr lang="ru-RU" dirty="0"/>
          </a:p>
        </p:txBody>
      </p:sp>
      <p:sp>
        <p:nvSpPr>
          <p:cNvPr id="2085" name="Заголовок 1">
            <a:extLst>
              <a:ext uri="{FF2B5EF4-FFF2-40B4-BE49-F238E27FC236}">
                <a16:creationId xmlns:a16="http://schemas.microsoft.com/office/drawing/2014/main" id="{A6743081-E116-38CC-E848-C161A5A1A3F9}"/>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AE architecture and intuition</a:t>
            </a:r>
            <a:endParaRPr lang="ru-RU" sz="1800" dirty="0">
              <a:solidFill>
                <a:schemeClr val="tx1">
                  <a:lumMod val="75000"/>
                  <a:lumOff val="25000"/>
                </a:schemeClr>
              </a:solidFill>
            </a:endParaRPr>
          </a:p>
        </p:txBody>
      </p:sp>
      <p:sp>
        <p:nvSpPr>
          <p:cNvPr id="8" name="TextBox 7">
            <a:extLst>
              <a:ext uri="{FF2B5EF4-FFF2-40B4-BE49-F238E27FC236}">
                <a16:creationId xmlns:a16="http://schemas.microsoft.com/office/drawing/2014/main" id="{910EC699-4A6D-BD92-D2EA-C434FF487606}"/>
              </a:ext>
            </a:extLst>
          </p:cNvPr>
          <p:cNvSpPr txBox="1"/>
          <p:nvPr/>
        </p:nvSpPr>
        <p:spPr>
          <a:xfrm>
            <a:off x="597901" y="4597642"/>
            <a:ext cx="2167515" cy="231282"/>
          </a:xfrm>
          <a:prstGeom prst="rect">
            <a:avLst/>
          </a:prstGeom>
          <a:noFill/>
        </p:spPr>
        <p:txBody>
          <a:bodyPr wrap="square">
            <a:spAutoFit/>
          </a:bodyPr>
          <a:lstStyle/>
          <a:p>
            <a:r>
              <a:rPr lang="ru-RU" dirty="0">
                <a:hlinkClick r:id="rId2"/>
              </a:rPr>
              <a:t>Автоэнкодеры в </a:t>
            </a:r>
            <a:r>
              <a:rPr lang="et-EE" dirty="0">
                <a:hlinkClick r:id="rId2"/>
              </a:rPr>
              <a:t>Keras. </a:t>
            </a:r>
            <a:r>
              <a:rPr lang="ru-RU" dirty="0">
                <a:hlinkClick r:id="rId2"/>
              </a:rPr>
              <a:t>Статья в </a:t>
            </a:r>
            <a:r>
              <a:rPr lang="et-EE" dirty="0">
                <a:hlinkClick r:id="rId2"/>
              </a:rPr>
              <a:t>Habr.</a:t>
            </a:r>
            <a:endParaRPr lang="ru-RU" dirty="0"/>
          </a:p>
        </p:txBody>
      </p:sp>
      <p:sp>
        <p:nvSpPr>
          <p:cNvPr id="12" name="Нижний колонтитул 4">
            <a:extLst>
              <a:ext uri="{FF2B5EF4-FFF2-40B4-BE49-F238E27FC236}">
                <a16:creationId xmlns:a16="http://schemas.microsoft.com/office/drawing/2014/main" id="{EB6A6C02-260A-F32C-105F-6E1E5C50504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pic>
        <p:nvPicPr>
          <p:cNvPr id="7" name="Рисунок 6">
            <a:extLst>
              <a:ext uri="{FF2B5EF4-FFF2-40B4-BE49-F238E27FC236}">
                <a16:creationId xmlns:a16="http://schemas.microsoft.com/office/drawing/2014/main" id="{5269ED8D-D094-C259-7ECD-E6BFCBBA6AF8}"/>
              </a:ext>
            </a:extLst>
          </p:cNvPr>
          <p:cNvPicPr>
            <a:picLocks noChangeAspect="1"/>
          </p:cNvPicPr>
          <p:nvPr/>
        </p:nvPicPr>
        <p:blipFill>
          <a:blip r:embed="rId3"/>
          <a:stretch>
            <a:fillRect/>
          </a:stretch>
        </p:blipFill>
        <p:spPr>
          <a:xfrm>
            <a:off x="607823" y="2335971"/>
            <a:ext cx="2508466" cy="2258683"/>
          </a:xfrm>
          <a:prstGeom prst="rect">
            <a:avLst/>
          </a:prstGeom>
        </p:spPr>
      </p:pic>
    </p:spTree>
    <p:extLst>
      <p:ext uri="{BB962C8B-B14F-4D97-AF65-F5344CB8AC3E}">
        <p14:creationId xmlns:p14="http://schemas.microsoft.com/office/powerpoint/2010/main" val="2215206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43B6A-30EC-1645-1EA2-F2ECF4497AF8}"/>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E5950067-6FB3-9739-4D6C-E564BA1AC08D}"/>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804DDDB2-2D3B-2CFB-4EF0-4FCF6B4DA88A}"/>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CD62DD0A-7999-04B1-9467-3C3BB839F8D9}"/>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A3410C50-C564-D4A7-D89C-E3F455C2E8AA}"/>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27F28258-8360-AA38-5ABE-07B93AFD9C93}"/>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12</a:t>
            </a:fld>
            <a:endParaRPr lang="ru-RU" dirty="0"/>
          </a:p>
        </p:txBody>
      </p:sp>
      <p:sp>
        <p:nvSpPr>
          <p:cNvPr id="2085" name="Заголовок 1">
            <a:extLst>
              <a:ext uri="{FF2B5EF4-FFF2-40B4-BE49-F238E27FC236}">
                <a16:creationId xmlns:a16="http://schemas.microsoft.com/office/drawing/2014/main" id="{76890D03-F3C2-9F15-2528-4BDFDA12619D}"/>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AE algorithm</a:t>
            </a:r>
            <a:endParaRPr lang="ru-RU" sz="1800" dirty="0">
              <a:solidFill>
                <a:schemeClr val="tx1">
                  <a:lumMod val="75000"/>
                  <a:lumOff val="25000"/>
                </a:schemeClr>
              </a:solidFill>
            </a:endParaRPr>
          </a:p>
        </p:txBody>
      </p:sp>
      <p:sp>
        <p:nvSpPr>
          <p:cNvPr id="8" name="TextBox 7">
            <a:extLst>
              <a:ext uri="{FF2B5EF4-FFF2-40B4-BE49-F238E27FC236}">
                <a16:creationId xmlns:a16="http://schemas.microsoft.com/office/drawing/2014/main" id="{FCEFEE1D-7976-99F8-3679-5CEC9E1799BA}"/>
              </a:ext>
            </a:extLst>
          </p:cNvPr>
          <p:cNvSpPr txBox="1"/>
          <p:nvPr/>
        </p:nvSpPr>
        <p:spPr>
          <a:xfrm>
            <a:off x="7199194" y="4597642"/>
            <a:ext cx="1397256" cy="231282"/>
          </a:xfrm>
          <a:prstGeom prst="rect">
            <a:avLst/>
          </a:prstGeom>
          <a:noFill/>
        </p:spPr>
        <p:txBody>
          <a:bodyPr wrap="square">
            <a:spAutoFit/>
          </a:bodyPr>
          <a:lstStyle/>
          <a:p>
            <a:r>
              <a:rPr lang="et-EE" dirty="0">
                <a:hlinkClick r:id="rId2"/>
              </a:rPr>
              <a:t>Deep Seek speaks</a:t>
            </a:r>
            <a:endParaRPr lang="ru-RU" dirty="0"/>
          </a:p>
        </p:txBody>
      </p:sp>
      <p:sp>
        <p:nvSpPr>
          <p:cNvPr id="12" name="Нижний колонтитул 4">
            <a:extLst>
              <a:ext uri="{FF2B5EF4-FFF2-40B4-BE49-F238E27FC236}">
                <a16:creationId xmlns:a16="http://schemas.microsoft.com/office/drawing/2014/main" id="{F1996DCD-F546-3B95-CDF7-DA751C4FD918}"/>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aphicFrame>
        <p:nvGraphicFramePr>
          <p:cNvPr id="2" name="Таблица 1">
            <a:extLst>
              <a:ext uri="{FF2B5EF4-FFF2-40B4-BE49-F238E27FC236}">
                <a16:creationId xmlns:a16="http://schemas.microsoft.com/office/drawing/2014/main" id="{CC1C1D1B-F506-43F5-6DFA-A27F4ABF8F19}"/>
              </a:ext>
            </a:extLst>
          </p:cNvPr>
          <p:cNvGraphicFramePr>
            <a:graphicFrameLocks noGrp="1"/>
          </p:cNvGraphicFramePr>
          <p:nvPr>
            <p:extLst>
              <p:ext uri="{D42A27DB-BD31-4B8C-83A1-F6EECF244321}">
                <p14:modId xmlns:p14="http://schemas.microsoft.com/office/powerpoint/2010/main" val="441676764"/>
              </p:ext>
            </p:extLst>
          </p:nvPr>
        </p:nvGraphicFramePr>
        <p:xfrm>
          <a:off x="597590" y="1125787"/>
          <a:ext cx="4700551" cy="3471555"/>
        </p:xfrm>
        <a:graphic>
          <a:graphicData uri="http://schemas.openxmlformats.org/drawingml/2006/table">
            <a:tbl>
              <a:tblPr/>
              <a:tblGrid>
                <a:gridCol w="828194">
                  <a:extLst>
                    <a:ext uri="{9D8B030D-6E8A-4147-A177-3AD203B41FA5}">
                      <a16:colId xmlns:a16="http://schemas.microsoft.com/office/drawing/2014/main" val="1513422284"/>
                    </a:ext>
                  </a:extLst>
                </a:gridCol>
                <a:gridCol w="3872357">
                  <a:extLst>
                    <a:ext uri="{9D8B030D-6E8A-4147-A177-3AD203B41FA5}">
                      <a16:colId xmlns:a16="http://schemas.microsoft.com/office/drawing/2014/main" val="3046284541"/>
                    </a:ext>
                  </a:extLst>
                </a:gridCol>
              </a:tblGrid>
              <a:tr h="144252">
                <a:tc>
                  <a:txBody>
                    <a:bodyPr/>
                    <a:lstStyle/>
                    <a:p>
                      <a:pPr algn="ctr"/>
                      <a:r>
                        <a:rPr lang="et-EE" sz="900" b="1" dirty="0">
                          <a:solidFill>
                            <a:schemeClr val="tx1">
                              <a:lumMod val="75000"/>
                              <a:lumOff val="25000"/>
                            </a:schemeClr>
                          </a:solidFill>
                          <a:effectLst/>
                          <a:latin typeface="IBM Plex Sans" panose="020B0503050203000203" pitchFamily="34" charset="0"/>
                        </a:rPr>
                        <a:t>Step</a:t>
                      </a:r>
                    </a:p>
                  </a:txBody>
                  <a:tcPr marL="44385" marR="44385" marT="22193" marB="22193" anchor="ctr">
                    <a:lnL>
                      <a:noFill/>
                    </a:lnL>
                    <a:lnR>
                      <a:noFill/>
                    </a:lnR>
                    <a:lnT>
                      <a:noFill/>
                    </a:lnT>
                    <a:lnB>
                      <a:noFill/>
                    </a:lnB>
                    <a:solidFill>
                      <a:schemeClr val="bg2">
                        <a:lumMod val="85000"/>
                      </a:schemeClr>
                    </a:solidFill>
                  </a:tcPr>
                </a:tc>
                <a:tc>
                  <a:txBody>
                    <a:bodyPr/>
                    <a:lstStyle/>
                    <a:p>
                      <a:pPr algn="ctr"/>
                      <a:r>
                        <a:rPr lang="et-EE" sz="900" b="1" dirty="0">
                          <a:solidFill>
                            <a:schemeClr val="tx1">
                              <a:lumMod val="75000"/>
                              <a:lumOff val="25000"/>
                            </a:schemeClr>
                          </a:solidFill>
                          <a:effectLst/>
                          <a:latin typeface="IBM Plex Sans" panose="020B0503050203000203" pitchFamily="34" charset="0"/>
                        </a:rPr>
                        <a:t>Description</a:t>
                      </a:r>
                    </a:p>
                  </a:txBody>
                  <a:tcPr marL="44385" marR="44385" marT="22193" marB="22193" anchor="ctr">
                    <a:lnL>
                      <a:noFill/>
                    </a:lnL>
                    <a:lnR>
                      <a:noFill/>
                    </a:lnR>
                    <a:lnT>
                      <a:noFill/>
                    </a:lnT>
                    <a:lnB>
                      <a:noFill/>
                    </a:lnB>
                    <a:solidFill>
                      <a:schemeClr val="bg2">
                        <a:lumMod val="85000"/>
                      </a:schemeClr>
                    </a:solidFill>
                  </a:tcPr>
                </a:tc>
                <a:extLst>
                  <a:ext uri="{0D108BD9-81ED-4DB2-BD59-A6C34878D82A}">
                    <a16:rowId xmlns:a16="http://schemas.microsoft.com/office/drawing/2014/main" val="4259042217"/>
                  </a:ext>
                </a:extLst>
              </a:tr>
              <a:tr h="443852">
                <a:tc>
                  <a:txBody>
                    <a:bodyPr/>
                    <a:lstStyle/>
                    <a:p>
                      <a:r>
                        <a:rPr lang="et-EE" sz="900" b="1">
                          <a:solidFill>
                            <a:schemeClr val="tx1">
                              <a:lumMod val="75000"/>
                              <a:lumOff val="25000"/>
                            </a:schemeClr>
                          </a:solidFill>
                          <a:effectLst/>
                          <a:latin typeface="IBM Plex Sans" panose="020B0503050203000203" pitchFamily="34" charset="0"/>
                        </a:rPr>
                        <a:t>1. Data Preparation</a:t>
                      </a:r>
                      <a:endParaRPr lang="et-EE" sz="900">
                        <a:solidFill>
                          <a:schemeClr val="tx1">
                            <a:lumMod val="75000"/>
                            <a:lumOff val="25000"/>
                          </a:schemeClr>
                        </a:solidFill>
                        <a:effectLst/>
                        <a:latin typeface="IBM Plex Sans" panose="020B0503050203000203" pitchFamily="34" charset="0"/>
                      </a:endParaRPr>
                    </a:p>
                  </a:txBody>
                  <a:tcPr marL="44385" marR="44385" marT="22193" marB="22193" anchor="ctr">
                    <a:lnL>
                      <a:noFill/>
                    </a:lnL>
                    <a:lnR>
                      <a:noFill/>
                    </a:lnR>
                    <a:lnT>
                      <a:noFill/>
                    </a:lnT>
                    <a:lnB>
                      <a:noFill/>
                    </a:lnB>
                    <a:noFill/>
                  </a:tcPr>
                </a:tc>
                <a:tc>
                  <a:txBody>
                    <a:bodyPr/>
                    <a:lstStyle/>
                    <a:p>
                      <a:r>
                        <a:rPr lang="et-EE" sz="900" dirty="0">
                          <a:solidFill>
                            <a:schemeClr val="tx1">
                              <a:lumMod val="75000"/>
                              <a:lumOff val="25000"/>
                            </a:schemeClr>
                          </a:solidFill>
                          <a:effectLst/>
                          <a:latin typeface="IBM Plex Sans" panose="020B0503050203000203" pitchFamily="34" charset="0"/>
                        </a:rPr>
                        <a:t>- </a:t>
                      </a:r>
                      <a:r>
                        <a:rPr lang="et-EE" sz="900" b="1" dirty="0">
                          <a:solidFill>
                            <a:schemeClr val="tx1">
                              <a:lumMod val="75000"/>
                              <a:lumOff val="25000"/>
                            </a:schemeClr>
                          </a:solidFill>
                          <a:effectLst/>
                          <a:latin typeface="IBM Plex Sans" panose="020B0503050203000203" pitchFamily="34" charset="0"/>
                        </a:rPr>
                        <a:t>Input Data</a:t>
                      </a:r>
                      <a:r>
                        <a:rPr lang="et-EE" sz="900" dirty="0">
                          <a:solidFill>
                            <a:schemeClr val="tx1">
                              <a:lumMod val="75000"/>
                              <a:lumOff val="25000"/>
                            </a:schemeClr>
                          </a:solidFill>
                          <a:effectLst/>
                          <a:latin typeface="IBM Plex Sans" panose="020B0503050203000203" pitchFamily="34" charset="0"/>
                        </a:rPr>
                        <a:t>: Prepare the input data (e.g., images, text). - </a:t>
                      </a:r>
                      <a:r>
                        <a:rPr lang="et-EE" sz="900" b="1" dirty="0">
                          <a:solidFill>
                            <a:schemeClr val="tx1">
                              <a:lumMod val="75000"/>
                              <a:lumOff val="25000"/>
                            </a:schemeClr>
                          </a:solidFill>
                          <a:effectLst/>
                          <a:latin typeface="IBM Plex Sans" panose="020B0503050203000203" pitchFamily="34" charset="0"/>
                        </a:rPr>
                        <a:t>Normalization</a:t>
                      </a:r>
                      <a:r>
                        <a:rPr lang="et-EE" sz="900" dirty="0">
                          <a:solidFill>
                            <a:schemeClr val="tx1">
                              <a:lumMod val="75000"/>
                              <a:lumOff val="25000"/>
                            </a:schemeClr>
                          </a:solidFill>
                          <a:effectLst/>
                          <a:latin typeface="IBM Plex Sans" panose="020B0503050203000203" pitchFamily="34" charset="0"/>
                        </a:rPr>
                        <a:t>: Normalize the data if necessary.</a:t>
                      </a:r>
                      <a:br>
                        <a:rPr lang="et-EE" sz="900" dirty="0">
                          <a:solidFill>
                            <a:schemeClr val="tx1">
                              <a:lumMod val="75000"/>
                              <a:lumOff val="25000"/>
                            </a:schemeClr>
                          </a:solidFill>
                          <a:effectLst/>
                          <a:latin typeface="IBM Plex Sans" panose="020B0503050203000203" pitchFamily="34" charset="0"/>
                        </a:rPr>
                      </a:br>
                      <a:r>
                        <a:rPr lang="et-EE" sz="900" dirty="0">
                          <a:solidFill>
                            <a:schemeClr val="tx1">
                              <a:lumMod val="75000"/>
                              <a:lumOff val="25000"/>
                            </a:schemeClr>
                          </a:solidFill>
                          <a:effectLst/>
                          <a:latin typeface="IBM Plex Sans" panose="020B0503050203000203" pitchFamily="34" charset="0"/>
                        </a:rPr>
                        <a:t>- </a:t>
                      </a:r>
                      <a:r>
                        <a:rPr lang="et-EE" sz="900" b="1" dirty="0">
                          <a:solidFill>
                            <a:schemeClr val="tx1">
                              <a:lumMod val="75000"/>
                              <a:lumOff val="25000"/>
                            </a:schemeClr>
                          </a:solidFill>
                          <a:effectLst/>
                          <a:latin typeface="IBM Plex Sans" panose="020B0503050203000203" pitchFamily="34" charset="0"/>
                        </a:rPr>
                        <a:t>Batching</a:t>
                      </a:r>
                      <a:r>
                        <a:rPr lang="et-EE" sz="900" dirty="0">
                          <a:solidFill>
                            <a:schemeClr val="tx1">
                              <a:lumMod val="75000"/>
                              <a:lumOff val="25000"/>
                            </a:schemeClr>
                          </a:solidFill>
                          <a:effectLst/>
                          <a:latin typeface="IBM Plex Sans" panose="020B0503050203000203" pitchFamily="34" charset="0"/>
                        </a:rPr>
                        <a:t>: Divide the data into batches for training.</a:t>
                      </a:r>
                    </a:p>
                  </a:txBody>
                  <a:tcPr marL="44385" marR="44385" marT="22193" marB="22193" anchor="ctr">
                    <a:lnL>
                      <a:noFill/>
                    </a:lnL>
                    <a:lnR>
                      <a:noFill/>
                    </a:lnR>
                    <a:lnT>
                      <a:noFill/>
                    </a:lnT>
                    <a:lnB>
                      <a:noFill/>
                    </a:lnB>
                    <a:noFill/>
                  </a:tcPr>
                </a:tc>
                <a:extLst>
                  <a:ext uri="{0D108BD9-81ED-4DB2-BD59-A6C34878D82A}">
                    <a16:rowId xmlns:a16="http://schemas.microsoft.com/office/drawing/2014/main" val="714633374"/>
                  </a:ext>
                </a:extLst>
              </a:tr>
              <a:tr h="643585">
                <a:tc>
                  <a:txBody>
                    <a:bodyPr/>
                    <a:lstStyle/>
                    <a:p>
                      <a:r>
                        <a:rPr lang="et-EE" sz="900" b="1" dirty="0">
                          <a:solidFill>
                            <a:schemeClr val="tx1">
                              <a:lumMod val="75000"/>
                              <a:lumOff val="25000"/>
                            </a:schemeClr>
                          </a:solidFill>
                          <a:effectLst/>
                          <a:latin typeface="IBM Plex Sans" panose="020B0503050203000203" pitchFamily="34" charset="0"/>
                        </a:rPr>
                        <a:t>2. Model Definition</a:t>
                      </a:r>
                      <a:endParaRPr lang="et-EE" sz="900" dirty="0">
                        <a:solidFill>
                          <a:schemeClr val="tx1">
                            <a:lumMod val="75000"/>
                            <a:lumOff val="25000"/>
                          </a:schemeClr>
                        </a:solidFill>
                        <a:effectLst/>
                        <a:latin typeface="IBM Plex Sans" panose="020B0503050203000203" pitchFamily="34" charset="0"/>
                      </a:endParaRPr>
                    </a:p>
                  </a:txBody>
                  <a:tcPr marL="44385" marR="44385" marT="22193" marB="22193" anchor="ctr">
                    <a:lnL>
                      <a:noFill/>
                    </a:lnL>
                    <a:lnR>
                      <a:noFill/>
                    </a:lnR>
                    <a:lnT>
                      <a:noFill/>
                    </a:lnT>
                    <a:lnB>
                      <a:noFill/>
                    </a:lnB>
                    <a:noFill/>
                  </a:tcPr>
                </a:tc>
                <a:tc>
                  <a:txBody>
                    <a:bodyPr/>
                    <a:lstStyle/>
                    <a:p>
                      <a:r>
                        <a:rPr lang="et-EE" sz="900" dirty="0">
                          <a:solidFill>
                            <a:schemeClr val="tx1">
                              <a:lumMod val="75000"/>
                              <a:lumOff val="25000"/>
                            </a:schemeClr>
                          </a:solidFill>
                          <a:effectLst/>
                          <a:latin typeface="IBM Plex Sans" panose="020B0503050203000203" pitchFamily="34" charset="0"/>
                        </a:rPr>
                        <a:t>- </a:t>
                      </a:r>
                      <a:r>
                        <a:rPr lang="et-EE" sz="900" b="1" dirty="0">
                          <a:solidFill>
                            <a:schemeClr val="tx1">
                              <a:lumMod val="75000"/>
                              <a:lumOff val="25000"/>
                            </a:schemeClr>
                          </a:solidFill>
                          <a:effectLst/>
                          <a:latin typeface="IBM Plex Sans" panose="020B0503050203000203" pitchFamily="34" charset="0"/>
                        </a:rPr>
                        <a:t>Encoder</a:t>
                      </a:r>
                      <a:r>
                        <a:rPr lang="et-EE" sz="900" dirty="0">
                          <a:solidFill>
                            <a:schemeClr val="tx1">
                              <a:lumMod val="75000"/>
                              <a:lumOff val="25000"/>
                            </a:schemeClr>
                          </a:solidFill>
                          <a:effectLst/>
                          <a:latin typeface="IBM Plex Sans" panose="020B0503050203000203" pitchFamily="34" charset="0"/>
                        </a:rPr>
                        <a:t>: Define the encoder part of the autoencoder, which compresses the input data into a lower-dimensional representation.</a:t>
                      </a:r>
                      <a:br>
                        <a:rPr lang="et-EE" sz="900" dirty="0">
                          <a:solidFill>
                            <a:schemeClr val="tx1">
                              <a:lumMod val="75000"/>
                              <a:lumOff val="25000"/>
                            </a:schemeClr>
                          </a:solidFill>
                          <a:effectLst/>
                          <a:latin typeface="IBM Plex Sans" panose="020B0503050203000203" pitchFamily="34" charset="0"/>
                        </a:rPr>
                      </a:br>
                      <a:r>
                        <a:rPr lang="et-EE" sz="900" dirty="0">
                          <a:solidFill>
                            <a:schemeClr val="tx1">
                              <a:lumMod val="75000"/>
                              <a:lumOff val="25000"/>
                            </a:schemeClr>
                          </a:solidFill>
                          <a:effectLst/>
                          <a:latin typeface="IBM Plex Sans" panose="020B0503050203000203" pitchFamily="34" charset="0"/>
                        </a:rPr>
                        <a:t>- </a:t>
                      </a:r>
                      <a:r>
                        <a:rPr lang="et-EE" sz="900" b="1" dirty="0">
                          <a:solidFill>
                            <a:schemeClr val="tx1">
                              <a:lumMod val="75000"/>
                              <a:lumOff val="25000"/>
                            </a:schemeClr>
                          </a:solidFill>
                          <a:effectLst/>
                          <a:latin typeface="IBM Plex Sans" panose="020B0503050203000203" pitchFamily="34" charset="0"/>
                        </a:rPr>
                        <a:t>Decoder</a:t>
                      </a:r>
                      <a:r>
                        <a:rPr lang="et-EE" sz="900" dirty="0">
                          <a:solidFill>
                            <a:schemeClr val="tx1">
                              <a:lumMod val="75000"/>
                              <a:lumOff val="25000"/>
                            </a:schemeClr>
                          </a:solidFill>
                          <a:effectLst/>
                          <a:latin typeface="IBM Plex Sans" panose="020B0503050203000203" pitchFamily="34" charset="0"/>
                        </a:rPr>
                        <a:t>: Define the decoder part, which reconstructs the input data from the compressed representation.</a:t>
                      </a:r>
                    </a:p>
                  </a:txBody>
                  <a:tcPr marL="44385" marR="44385" marT="22193" marB="22193" anchor="ctr">
                    <a:lnL>
                      <a:noFill/>
                    </a:lnL>
                    <a:lnR>
                      <a:noFill/>
                    </a:lnR>
                    <a:lnT>
                      <a:noFill/>
                    </a:lnT>
                    <a:lnB>
                      <a:noFill/>
                    </a:lnB>
                    <a:noFill/>
                  </a:tcPr>
                </a:tc>
                <a:extLst>
                  <a:ext uri="{0D108BD9-81ED-4DB2-BD59-A6C34878D82A}">
                    <a16:rowId xmlns:a16="http://schemas.microsoft.com/office/drawing/2014/main" val="3912331631"/>
                  </a:ext>
                </a:extLst>
              </a:tr>
              <a:tr h="443852">
                <a:tc>
                  <a:txBody>
                    <a:bodyPr/>
                    <a:lstStyle/>
                    <a:p>
                      <a:r>
                        <a:rPr lang="et-EE" sz="900" b="1">
                          <a:solidFill>
                            <a:schemeClr val="tx1">
                              <a:lumMod val="75000"/>
                              <a:lumOff val="25000"/>
                            </a:schemeClr>
                          </a:solidFill>
                          <a:effectLst/>
                          <a:latin typeface="IBM Plex Sans" panose="020B0503050203000203" pitchFamily="34" charset="0"/>
                        </a:rPr>
                        <a:t>3. Loss Function</a:t>
                      </a:r>
                      <a:endParaRPr lang="et-EE" sz="900">
                        <a:solidFill>
                          <a:schemeClr val="tx1">
                            <a:lumMod val="75000"/>
                            <a:lumOff val="25000"/>
                          </a:schemeClr>
                        </a:solidFill>
                        <a:effectLst/>
                        <a:latin typeface="IBM Plex Sans" panose="020B0503050203000203" pitchFamily="34" charset="0"/>
                      </a:endParaRPr>
                    </a:p>
                  </a:txBody>
                  <a:tcPr marL="44385" marR="44385" marT="22193" marB="22193" anchor="ctr">
                    <a:lnL>
                      <a:noFill/>
                    </a:lnL>
                    <a:lnR>
                      <a:noFill/>
                    </a:lnR>
                    <a:lnT>
                      <a:noFill/>
                    </a:lnT>
                    <a:lnB>
                      <a:noFill/>
                    </a:lnB>
                    <a:noFill/>
                  </a:tcPr>
                </a:tc>
                <a:tc>
                  <a:txBody>
                    <a:bodyPr/>
                    <a:lstStyle/>
                    <a:p>
                      <a:r>
                        <a:rPr lang="et-EE" sz="900" dirty="0">
                          <a:solidFill>
                            <a:schemeClr val="tx1">
                              <a:lumMod val="75000"/>
                              <a:lumOff val="25000"/>
                            </a:schemeClr>
                          </a:solidFill>
                          <a:effectLst/>
                          <a:latin typeface="IBM Plex Sans" panose="020B0503050203000203" pitchFamily="34" charset="0"/>
                        </a:rPr>
                        <a:t>- </a:t>
                      </a:r>
                      <a:r>
                        <a:rPr lang="et-EE" sz="900" b="1" dirty="0">
                          <a:solidFill>
                            <a:schemeClr val="tx1">
                              <a:lumMod val="75000"/>
                              <a:lumOff val="25000"/>
                            </a:schemeClr>
                          </a:solidFill>
                          <a:effectLst/>
                          <a:latin typeface="IBM Plex Sans" panose="020B0503050203000203" pitchFamily="34" charset="0"/>
                        </a:rPr>
                        <a:t>Reconstruction Loss</a:t>
                      </a:r>
                      <a:r>
                        <a:rPr lang="et-EE" sz="900" dirty="0">
                          <a:solidFill>
                            <a:schemeClr val="tx1">
                              <a:lumMod val="75000"/>
                              <a:lumOff val="25000"/>
                            </a:schemeClr>
                          </a:solidFill>
                          <a:effectLst/>
                          <a:latin typeface="IBM Plex Sans" panose="020B0503050203000203" pitchFamily="34" charset="0"/>
                        </a:rPr>
                        <a:t>: Choose a loss function to measure the difference between the input data and the reconstructed data (e.g., Mean Squared Error for continuous data, Cross-Entropy for binary data).</a:t>
                      </a:r>
                    </a:p>
                  </a:txBody>
                  <a:tcPr marL="44385" marR="44385" marT="22193" marB="22193" anchor="ctr">
                    <a:lnL>
                      <a:noFill/>
                    </a:lnL>
                    <a:lnR>
                      <a:noFill/>
                    </a:lnR>
                    <a:lnT>
                      <a:noFill/>
                    </a:lnT>
                    <a:lnB>
                      <a:noFill/>
                    </a:lnB>
                    <a:noFill/>
                  </a:tcPr>
                </a:tc>
                <a:extLst>
                  <a:ext uri="{0D108BD9-81ED-4DB2-BD59-A6C34878D82A}">
                    <a16:rowId xmlns:a16="http://schemas.microsoft.com/office/drawing/2014/main" val="3487198243"/>
                  </a:ext>
                </a:extLst>
              </a:tr>
              <a:tr h="443852">
                <a:tc>
                  <a:txBody>
                    <a:bodyPr/>
                    <a:lstStyle/>
                    <a:p>
                      <a:r>
                        <a:rPr lang="et-EE" sz="900" b="1">
                          <a:solidFill>
                            <a:schemeClr val="tx1">
                              <a:lumMod val="75000"/>
                              <a:lumOff val="25000"/>
                            </a:schemeClr>
                          </a:solidFill>
                          <a:effectLst/>
                          <a:latin typeface="IBM Plex Sans" panose="020B0503050203000203" pitchFamily="34" charset="0"/>
                        </a:rPr>
                        <a:t>4. Optimization</a:t>
                      </a:r>
                      <a:endParaRPr lang="et-EE" sz="900">
                        <a:solidFill>
                          <a:schemeClr val="tx1">
                            <a:lumMod val="75000"/>
                            <a:lumOff val="25000"/>
                          </a:schemeClr>
                        </a:solidFill>
                        <a:effectLst/>
                        <a:latin typeface="IBM Plex Sans" panose="020B0503050203000203" pitchFamily="34" charset="0"/>
                      </a:endParaRPr>
                    </a:p>
                  </a:txBody>
                  <a:tcPr marL="44385" marR="44385" marT="22193" marB="22193" anchor="ctr">
                    <a:lnL>
                      <a:noFill/>
                    </a:lnL>
                    <a:lnR>
                      <a:noFill/>
                    </a:lnR>
                    <a:lnT>
                      <a:noFill/>
                    </a:lnT>
                    <a:lnB>
                      <a:noFill/>
                    </a:lnB>
                    <a:noFill/>
                  </a:tcPr>
                </a:tc>
                <a:tc>
                  <a:txBody>
                    <a:bodyPr/>
                    <a:lstStyle/>
                    <a:p>
                      <a:r>
                        <a:rPr lang="et-EE" sz="900">
                          <a:solidFill>
                            <a:schemeClr val="tx1">
                              <a:lumMod val="75000"/>
                              <a:lumOff val="25000"/>
                            </a:schemeClr>
                          </a:solidFill>
                          <a:effectLst/>
                          <a:latin typeface="IBM Plex Sans" panose="020B0503050203000203" pitchFamily="34" charset="0"/>
                        </a:rPr>
                        <a:t>- </a:t>
                      </a:r>
                      <a:r>
                        <a:rPr lang="et-EE" sz="900" b="1">
                          <a:solidFill>
                            <a:schemeClr val="tx1">
                              <a:lumMod val="75000"/>
                              <a:lumOff val="25000"/>
                            </a:schemeClr>
                          </a:solidFill>
                          <a:effectLst/>
                          <a:latin typeface="IBM Plex Sans" panose="020B0503050203000203" pitchFamily="34" charset="0"/>
                        </a:rPr>
                        <a:t>Optimizer</a:t>
                      </a:r>
                      <a:r>
                        <a:rPr lang="et-EE" sz="900">
                          <a:solidFill>
                            <a:schemeClr val="tx1">
                              <a:lumMod val="75000"/>
                              <a:lumOff val="25000"/>
                            </a:schemeClr>
                          </a:solidFill>
                          <a:effectLst/>
                          <a:latin typeface="IBM Plex Sans" panose="020B0503050203000203" pitchFamily="34" charset="0"/>
                        </a:rPr>
                        <a:t>: Choose an optimization algorithm (e.g., Adam, SGD) to minimize the loss function.</a:t>
                      </a:r>
                      <a:br>
                        <a:rPr lang="et-EE" sz="900">
                          <a:solidFill>
                            <a:schemeClr val="tx1">
                              <a:lumMod val="75000"/>
                              <a:lumOff val="25000"/>
                            </a:schemeClr>
                          </a:solidFill>
                          <a:effectLst/>
                          <a:latin typeface="IBM Plex Sans" panose="020B0503050203000203" pitchFamily="34" charset="0"/>
                        </a:rPr>
                      </a:br>
                      <a:r>
                        <a:rPr lang="et-EE" sz="900">
                          <a:solidFill>
                            <a:schemeClr val="tx1">
                              <a:lumMod val="75000"/>
                              <a:lumOff val="25000"/>
                            </a:schemeClr>
                          </a:solidFill>
                          <a:effectLst/>
                          <a:latin typeface="IBM Plex Sans" panose="020B0503050203000203" pitchFamily="34" charset="0"/>
                        </a:rPr>
                        <a:t>- </a:t>
                      </a:r>
                      <a:r>
                        <a:rPr lang="et-EE" sz="900" b="1">
                          <a:solidFill>
                            <a:schemeClr val="tx1">
                              <a:lumMod val="75000"/>
                              <a:lumOff val="25000"/>
                            </a:schemeClr>
                          </a:solidFill>
                          <a:effectLst/>
                          <a:latin typeface="IBM Plex Sans" panose="020B0503050203000203" pitchFamily="34" charset="0"/>
                        </a:rPr>
                        <a:t>Learning Rate</a:t>
                      </a:r>
                      <a:r>
                        <a:rPr lang="et-EE" sz="900">
                          <a:solidFill>
                            <a:schemeClr val="tx1">
                              <a:lumMod val="75000"/>
                              <a:lumOff val="25000"/>
                            </a:schemeClr>
                          </a:solidFill>
                          <a:effectLst/>
                          <a:latin typeface="IBM Plex Sans" panose="020B0503050203000203" pitchFamily="34" charset="0"/>
                        </a:rPr>
                        <a:t>: Set the learning rate for the optimizer.</a:t>
                      </a:r>
                    </a:p>
                  </a:txBody>
                  <a:tcPr marL="44385" marR="44385" marT="22193" marB="22193" anchor="ctr">
                    <a:lnL>
                      <a:noFill/>
                    </a:lnL>
                    <a:lnR>
                      <a:noFill/>
                    </a:lnR>
                    <a:lnT>
                      <a:noFill/>
                    </a:lnT>
                    <a:lnB>
                      <a:noFill/>
                    </a:lnB>
                    <a:noFill/>
                  </a:tcPr>
                </a:tc>
                <a:extLst>
                  <a:ext uri="{0D108BD9-81ED-4DB2-BD59-A6C34878D82A}">
                    <a16:rowId xmlns:a16="http://schemas.microsoft.com/office/drawing/2014/main" val="1485725106"/>
                  </a:ext>
                </a:extLst>
              </a:tr>
              <a:tr h="1142919">
                <a:tc>
                  <a:txBody>
                    <a:bodyPr/>
                    <a:lstStyle/>
                    <a:p>
                      <a:r>
                        <a:rPr lang="et-EE" sz="900" b="1">
                          <a:solidFill>
                            <a:schemeClr val="tx1">
                              <a:lumMod val="75000"/>
                              <a:lumOff val="25000"/>
                            </a:schemeClr>
                          </a:solidFill>
                          <a:effectLst/>
                          <a:latin typeface="IBM Plex Sans" panose="020B0503050203000203" pitchFamily="34" charset="0"/>
                        </a:rPr>
                        <a:t>5. Training Loop</a:t>
                      </a:r>
                      <a:endParaRPr lang="et-EE" sz="900">
                        <a:solidFill>
                          <a:schemeClr val="tx1">
                            <a:lumMod val="75000"/>
                            <a:lumOff val="25000"/>
                          </a:schemeClr>
                        </a:solidFill>
                        <a:effectLst/>
                        <a:latin typeface="IBM Plex Sans" panose="020B0503050203000203" pitchFamily="34" charset="0"/>
                      </a:endParaRPr>
                    </a:p>
                  </a:txBody>
                  <a:tcPr marL="44385" marR="44385" marT="22193" marB="22193" anchor="ctr">
                    <a:lnL>
                      <a:noFill/>
                    </a:lnL>
                    <a:lnR>
                      <a:noFill/>
                    </a:lnR>
                    <a:lnT>
                      <a:noFill/>
                    </a:lnT>
                    <a:lnB>
                      <a:noFill/>
                    </a:lnB>
                    <a:noFill/>
                  </a:tcPr>
                </a:tc>
                <a:tc>
                  <a:txBody>
                    <a:bodyPr/>
                    <a:lstStyle/>
                    <a:p>
                      <a:r>
                        <a:rPr lang="et-EE" sz="900" dirty="0">
                          <a:solidFill>
                            <a:schemeClr val="tx1">
                              <a:lumMod val="75000"/>
                              <a:lumOff val="25000"/>
                            </a:schemeClr>
                          </a:solidFill>
                          <a:effectLst/>
                          <a:latin typeface="IBM Plex Sans" panose="020B0503050203000203" pitchFamily="34" charset="0"/>
                        </a:rPr>
                        <a:t>- </a:t>
                      </a:r>
                      <a:r>
                        <a:rPr lang="et-EE" sz="900" b="1" dirty="0">
                          <a:solidFill>
                            <a:schemeClr val="tx1">
                              <a:lumMod val="75000"/>
                              <a:lumOff val="25000"/>
                            </a:schemeClr>
                          </a:solidFill>
                          <a:effectLst/>
                          <a:latin typeface="IBM Plex Sans" panose="020B0503050203000203" pitchFamily="34" charset="0"/>
                        </a:rPr>
                        <a:t>Epochs</a:t>
                      </a:r>
                      <a:r>
                        <a:rPr lang="et-EE" sz="900" dirty="0">
                          <a:solidFill>
                            <a:schemeClr val="tx1">
                              <a:lumMod val="75000"/>
                              <a:lumOff val="25000"/>
                            </a:schemeClr>
                          </a:solidFill>
                          <a:effectLst/>
                          <a:latin typeface="IBM Plex Sans" panose="020B0503050203000203" pitchFamily="34" charset="0"/>
                        </a:rPr>
                        <a:t>: Set the number of epochs for training.</a:t>
                      </a:r>
                      <a:br>
                        <a:rPr lang="et-EE" sz="900" dirty="0">
                          <a:solidFill>
                            <a:schemeClr val="tx1">
                              <a:lumMod val="75000"/>
                              <a:lumOff val="25000"/>
                            </a:schemeClr>
                          </a:solidFill>
                          <a:effectLst/>
                          <a:latin typeface="IBM Plex Sans" panose="020B0503050203000203" pitchFamily="34" charset="0"/>
                        </a:rPr>
                      </a:br>
                      <a:r>
                        <a:rPr lang="et-EE" sz="900" dirty="0">
                          <a:solidFill>
                            <a:schemeClr val="tx1">
                              <a:lumMod val="75000"/>
                              <a:lumOff val="25000"/>
                            </a:schemeClr>
                          </a:solidFill>
                          <a:effectLst/>
                          <a:latin typeface="IBM Plex Sans" panose="020B0503050203000203" pitchFamily="34" charset="0"/>
                        </a:rPr>
                        <a:t>- </a:t>
                      </a:r>
                      <a:r>
                        <a:rPr lang="et-EE" sz="900" b="1" dirty="0">
                          <a:solidFill>
                            <a:schemeClr val="tx1">
                              <a:lumMod val="75000"/>
                              <a:lumOff val="25000"/>
                            </a:schemeClr>
                          </a:solidFill>
                          <a:effectLst/>
                          <a:latin typeface="IBM Plex Sans" panose="020B0503050203000203" pitchFamily="34" charset="0"/>
                        </a:rPr>
                        <a:t>Batch Processing</a:t>
                      </a:r>
                      <a:r>
                        <a:rPr lang="et-EE" sz="900" dirty="0">
                          <a:solidFill>
                            <a:schemeClr val="tx1">
                              <a:lumMod val="75000"/>
                              <a:lumOff val="25000"/>
                            </a:schemeClr>
                          </a:solidFill>
                          <a:effectLst/>
                          <a:latin typeface="IBM Plex Sans" panose="020B0503050203000203" pitchFamily="34" charset="0"/>
                        </a:rPr>
                        <a:t>: For each epoch, iterate through the batches of data.</a:t>
                      </a:r>
                      <a:br>
                        <a:rPr lang="et-EE" sz="900" dirty="0">
                          <a:solidFill>
                            <a:schemeClr val="tx1">
                              <a:lumMod val="75000"/>
                              <a:lumOff val="25000"/>
                            </a:schemeClr>
                          </a:solidFill>
                          <a:effectLst/>
                          <a:latin typeface="IBM Plex Sans" panose="020B0503050203000203" pitchFamily="34" charset="0"/>
                        </a:rPr>
                      </a:br>
                      <a:r>
                        <a:rPr lang="et-EE" sz="900" dirty="0">
                          <a:solidFill>
                            <a:schemeClr val="tx1">
                              <a:lumMod val="75000"/>
                              <a:lumOff val="25000"/>
                            </a:schemeClr>
                          </a:solidFill>
                          <a:effectLst/>
                          <a:latin typeface="IBM Plex Sans" panose="020B0503050203000203" pitchFamily="34" charset="0"/>
                        </a:rPr>
                        <a:t>- </a:t>
                      </a:r>
                      <a:r>
                        <a:rPr lang="et-EE" sz="900" b="1" dirty="0">
                          <a:solidFill>
                            <a:schemeClr val="tx1">
                              <a:lumMod val="75000"/>
                              <a:lumOff val="25000"/>
                            </a:schemeClr>
                          </a:solidFill>
                          <a:effectLst/>
                          <a:latin typeface="IBM Plex Sans" panose="020B0503050203000203" pitchFamily="34" charset="0"/>
                        </a:rPr>
                        <a:t>Forward Pass</a:t>
                      </a:r>
                      <a:r>
                        <a:rPr lang="et-EE" sz="900" dirty="0">
                          <a:solidFill>
                            <a:schemeClr val="tx1">
                              <a:lumMod val="75000"/>
                              <a:lumOff val="25000"/>
                            </a:schemeClr>
                          </a:solidFill>
                          <a:effectLst/>
                          <a:latin typeface="IBM Plex Sans" panose="020B0503050203000203" pitchFamily="34" charset="0"/>
                        </a:rPr>
                        <a:t>: Pass the input data through the encoder and decoder to get the reconstructed data.</a:t>
                      </a:r>
                      <a:br>
                        <a:rPr lang="et-EE" sz="900" dirty="0">
                          <a:solidFill>
                            <a:schemeClr val="tx1">
                              <a:lumMod val="75000"/>
                              <a:lumOff val="25000"/>
                            </a:schemeClr>
                          </a:solidFill>
                          <a:effectLst/>
                          <a:latin typeface="IBM Plex Sans" panose="020B0503050203000203" pitchFamily="34" charset="0"/>
                        </a:rPr>
                      </a:br>
                      <a:r>
                        <a:rPr lang="et-EE" sz="900" dirty="0">
                          <a:solidFill>
                            <a:schemeClr val="tx1">
                              <a:lumMod val="75000"/>
                              <a:lumOff val="25000"/>
                            </a:schemeClr>
                          </a:solidFill>
                          <a:effectLst/>
                          <a:latin typeface="IBM Plex Sans" panose="020B0503050203000203" pitchFamily="34" charset="0"/>
                        </a:rPr>
                        <a:t>- </a:t>
                      </a:r>
                      <a:r>
                        <a:rPr lang="et-EE" sz="900" b="1" dirty="0">
                          <a:solidFill>
                            <a:schemeClr val="tx1">
                              <a:lumMod val="75000"/>
                              <a:lumOff val="25000"/>
                            </a:schemeClr>
                          </a:solidFill>
                          <a:effectLst/>
                          <a:latin typeface="IBM Plex Sans" panose="020B0503050203000203" pitchFamily="34" charset="0"/>
                        </a:rPr>
                        <a:t>Loss Calculation</a:t>
                      </a:r>
                      <a:r>
                        <a:rPr lang="et-EE" sz="900" dirty="0">
                          <a:solidFill>
                            <a:schemeClr val="tx1">
                              <a:lumMod val="75000"/>
                              <a:lumOff val="25000"/>
                            </a:schemeClr>
                          </a:solidFill>
                          <a:effectLst/>
                          <a:latin typeface="IBM Plex Sans" panose="020B0503050203000203" pitchFamily="34" charset="0"/>
                        </a:rPr>
                        <a:t>: Compute the loss between the input data and the reconstructed data.</a:t>
                      </a:r>
                      <a:br>
                        <a:rPr lang="et-EE" sz="900" dirty="0">
                          <a:solidFill>
                            <a:schemeClr val="tx1">
                              <a:lumMod val="75000"/>
                              <a:lumOff val="25000"/>
                            </a:schemeClr>
                          </a:solidFill>
                          <a:effectLst/>
                          <a:latin typeface="IBM Plex Sans" panose="020B0503050203000203" pitchFamily="34" charset="0"/>
                        </a:rPr>
                      </a:br>
                      <a:r>
                        <a:rPr lang="et-EE" sz="900" dirty="0">
                          <a:solidFill>
                            <a:schemeClr val="tx1">
                              <a:lumMod val="75000"/>
                              <a:lumOff val="25000"/>
                            </a:schemeClr>
                          </a:solidFill>
                          <a:effectLst/>
                          <a:latin typeface="IBM Plex Sans" panose="020B0503050203000203" pitchFamily="34" charset="0"/>
                        </a:rPr>
                        <a:t>- </a:t>
                      </a:r>
                      <a:r>
                        <a:rPr lang="et-EE" sz="900" b="1" dirty="0">
                          <a:solidFill>
                            <a:schemeClr val="tx1">
                              <a:lumMod val="75000"/>
                              <a:lumOff val="25000"/>
                            </a:schemeClr>
                          </a:solidFill>
                          <a:effectLst/>
                          <a:latin typeface="IBM Plex Sans" panose="020B0503050203000203" pitchFamily="34" charset="0"/>
                        </a:rPr>
                        <a:t>Backward Pass</a:t>
                      </a:r>
                      <a:r>
                        <a:rPr lang="et-EE" sz="900" dirty="0">
                          <a:solidFill>
                            <a:schemeClr val="tx1">
                              <a:lumMod val="75000"/>
                              <a:lumOff val="25000"/>
                            </a:schemeClr>
                          </a:solidFill>
                          <a:effectLst/>
                          <a:latin typeface="IBM Plex Sans" panose="020B0503050203000203" pitchFamily="34" charset="0"/>
                        </a:rPr>
                        <a:t>: Compute the gradients of the loss with respect to the model parameters.</a:t>
                      </a:r>
                      <a:br>
                        <a:rPr lang="et-EE" sz="900" dirty="0">
                          <a:solidFill>
                            <a:schemeClr val="tx1">
                              <a:lumMod val="75000"/>
                              <a:lumOff val="25000"/>
                            </a:schemeClr>
                          </a:solidFill>
                          <a:effectLst/>
                          <a:latin typeface="IBM Plex Sans" panose="020B0503050203000203" pitchFamily="34" charset="0"/>
                        </a:rPr>
                      </a:br>
                      <a:r>
                        <a:rPr lang="et-EE" sz="900" dirty="0">
                          <a:solidFill>
                            <a:schemeClr val="tx1">
                              <a:lumMod val="75000"/>
                              <a:lumOff val="25000"/>
                            </a:schemeClr>
                          </a:solidFill>
                          <a:effectLst/>
                          <a:latin typeface="IBM Plex Sans" panose="020B0503050203000203" pitchFamily="34" charset="0"/>
                        </a:rPr>
                        <a:t>- </a:t>
                      </a:r>
                      <a:r>
                        <a:rPr lang="et-EE" sz="900" b="1" dirty="0">
                          <a:solidFill>
                            <a:schemeClr val="tx1">
                              <a:lumMod val="75000"/>
                              <a:lumOff val="25000"/>
                            </a:schemeClr>
                          </a:solidFill>
                          <a:effectLst/>
                          <a:latin typeface="IBM Plex Sans" panose="020B0503050203000203" pitchFamily="34" charset="0"/>
                        </a:rPr>
                        <a:t>Parameter Update</a:t>
                      </a:r>
                      <a:r>
                        <a:rPr lang="et-EE" sz="900" dirty="0">
                          <a:solidFill>
                            <a:schemeClr val="tx1">
                              <a:lumMod val="75000"/>
                              <a:lumOff val="25000"/>
                            </a:schemeClr>
                          </a:solidFill>
                          <a:effectLst/>
                          <a:latin typeface="IBM Plex Sans" panose="020B0503050203000203" pitchFamily="34" charset="0"/>
                        </a:rPr>
                        <a:t>: Update the model parameters using the optimizer.</a:t>
                      </a:r>
                    </a:p>
                  </a:txBody>
                  <a:tcPr marL="44385" marR="44385" marT="22193" marB="22193" anchor="ctr">
                    <a:lnL>
                      <a:noFill/>
                    </a:lnL>
                    <a:lnR>
                      <a:noFill/>
                    </a:lnR>
                    <a:lnT>
                      <a:noFill/>
                    </a:lnT>
                    <a:lnB>
                      <a:noFill/>
                    </a:lnB>
                    <a:noFill/>
                  </a:tcPr>
                </a:tc>
                <a:extLst>
                  <a:ext uri="{0D108BD9-81ED-4DB2-BD59-A6C34878D82A}">
                    <a16:rowId xmlns:a16="http://schemas.microsoft.com/office/drawing/2014/main" val="229436364"/>
                  </a:ext>
                </a:extLst>
              </a:tr>
            </a:tbl>
          </a:graphicData>
        </a:graphic>
      </p:graphicFrame>
    </p:spTree>
    <p:extLst>
      <p:ext uri="{BB962C8B-B14F-4D97-AF65-F5344CB8AC3E}">
        <p14:creationId xmlns:p14="http://schemas.microsoft.com/office/powerpoint/2010/main" val="3756687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471EF-3DBA-DAF5-5458-CD9D4E5A3421}"/>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188BFF67-90C7-E0DF-CC82-D64C1645F129}"/>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47513462-CC0F-557D-91B9-780B8621281A}"/>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E738771E-76B9-3F3F-FD96-A57EF4B3AFA7}"/>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273874DF-CA41-83F4-7589-EA348F41EEC3}"/>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CC643D12-C1D3-4DA7-C5EF-5F0ACEE02FEB}"/>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13</a:t>
            </a:fld>
            <a:endParaRPr lang="ru-RU" dirty="0"/>
          </a:p>
        </p:txBody>
      </p:sp>
      <p:sp>
        <p:nvSpPr>
          <p:cNvPr id="2085" name="Заголовок 1">
            <a:extLst>
              <a:ext uri="{FF2B5EF4-FFF2-40B4-BE49-F238E27FC236}">
                <a16:creationId xmlns:a16="http://schemas.microsoft.com/office/drawing/2014/main" id="{B3DC9559-3385-2360-2BA0-178FCC1A7E78}"/>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AE applications</a:t>
            </a:r>
            <a:endParaRPr lang="ru-RU" sz="1800" dirty="0">
              <a:solidFill>
                <a:schemeClr val="tx1">
                  <a:lumMod val="75000"/>
                  <a:lumOff val="25000"/>
                </a:schemeClr>
              </a:solidFill>
            </a:endParaRPr>
          </a:p>
        </p:txBody>
      </p:sp>
      <p:sp>
        <p:nvSpPr>
          <p:cNvPr id="8" name="TextBox 7">
            <a:extLst>
              <a:ext uri="{FF2B5EF4-FFF2-40B4-BE49-F238E27FC236}">
                <a16:creationId xmlns:a16="http://schemas.microsoft.com/office/drawing/2014/main" id="{B8AA7A79-97FC-BC24-604D-D2742F98CA59}"/>
              </a:ext>
            </a:extLst>
          </p:cNvPr>
          <p:cNvSpPr txBox="1"/>
          <p:nvPr/>
        </p:nvSpPr>
        <p:spPr>
          <a:xfrm>
            <a:off x="597901" y="4597642"/>
            <a:ext cx="2167515" cy="231282"/>
          </a:xfrm>
          <a:prstGeom prst="rect">
            <a:avLst/>
          </a:prstGeom>
          <a:noFill/>
        </p:spPr>
        <p:txBody>
          <a:bodyPr wrap="square">
            <a:spAutoFit/>
          </a:bodyPr>
          <a:lstStyle/>
          <a:p>
            <a:r>
              <a:rPr lang="ru-RU" dirty="0">
                <a:hlinkClick r:id="rId2"/>
              </a:rPr>
              <a:t>Автоэнкодеры в </a:t>
            </a:r>
            <a:r>
              <a:rPr lang="et-EE" dirty="0">
                <a:hlinkClick r:id="rId2"/>
              </a:rPr>
              <a:t>Keras. </a:t>
            </a:r>
            <a:r>
              <a:rPr lang="ru-RU" dirty="0">
                <a:hlinkClick r:id="rId2"/>
              </a:rPr>
              <a:t>Статья в </a:t>
            </a:r>
            <a:r>
              <a:rPr lang="et-EE" dirty="0">
                <a:hlinkClick r:id="rId2"/>
              </a:rPr>
              <a:t>Habr.</a:t>
            </a:r>
            <a:endParaRPr lang="ru-RU" dirty="0"/>
          </a:p>
        </p:txBody>
      </p:sp>
      <p:sp>
        <p:nvSpPr>
          <p:cNvPr id="12" name="Нижний колонтитул 4">
            <a:extLst>
              <a:ext uri="{FF2B5EF4-FFF2-40B4-BE49-F238E27FC236}">
                <a16:creationId xmlns:a16="http://schemas.microsoft.com/office/drawing/2014/main" id="{7C4BF9C4-190E-DC1B-9ED0-6DF7A20E5C8F}"/>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pic>
        <p:nvPicPr>
          <p:cNvPr id="4" name="Рисунок 3">
            <a:extLst>
              <a:ext uri="{FF2B5EF4-FFF2-40B4-BE49-F238E27FC236}">
                <a16:creationId xmlns:a16="http://schemas.microsoft.com/office/drawing/2014/main" id="{C10D11C3-7AC2-E943-9E8A-5D3CDFB2F4FB}"/>
              </a:ext>
            </a:extLst>
          </p:cNvPr>
          <p:cNvPicPr>
            <a:picLocks noChangeAspect="1"/>
          </p:cNvPicPr>
          <p:nvPr/>
        </p:nvPicPr>
        <p:blipFill>
          <a:blip r:embed="rId3"/>
          <a:stretch>
            <a:fillRect/>
          </a:stretch>
        </p:blipFill>
        <p:spPr>
          <a:xfrm>
            <a:off x="602347" y="1279603"/>
            <a:ext cx="3797648" cy="1151578"/>
          </a:xfrm>
          <a:prstGeom prst="rect">
            <a:avLst/>
          </a:prstGeom>
        </p:spPr>
      </p:pic>
      <p:pic>
        <p:nvPicPr>
          <p:cNvPr id="11" name="Рисунок 10">
            <a:extLst>
              <a:ext uri="{FF2B5EF4-FFF2-40B4-BE49-F238E27FC236}">
                <a16:creationId xmlns:a16="http://schemas.microsoft.com/office/drawing/2014/main" id="{6954F3DC-9AE1-1388-32BB-FDEEDC3FF0C1}"/>
              </a:ext>
            </a:extLst>
          </p:cNvPr>
          <p:cNvPicPr>
            <a:picLocks noChangeAspect="1"/>
          </p:cNvPicPr>
          <p:nvPr/>
        </p:nvPicPr>
        <p:blipFill>
          <a:blip r:embed="rId4"/>
          <a:stretch>
            <a:fillRect/>
          </a:stretch>
        </p:blipFill>
        <p:spPr>
          <a:xfrm>
            <a:off x="7687094" y="325708"/>
            <a:ext cx="664040" cy="597917"/>
          </a:xfrm>
          <a:prstGeom prst="rect">
            <a:avLst/>
          </a:prstGeom>
        </p:spPr>
      </p:pic>
    </p:spTree>
    <p:extLst>
      <p:ext uri="{BB962C8B-B14F-4D97-AF65-F5344CB8AC3E}">
        <p14:creationId xmlns:p14="http://schemas.microsoft.com/office/powerpoint/2010/main" val="650562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357E9-70E9-DC1F-221C-49A4481BEE0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49B08E-40C5-40B4-D723-9CF46BBD5A05}"/>
              </a:ext>
            </a:extLst>
          </p:cNvPr>
          <p:cNvSpPr>
            <a:spLocks noGrp="1"/>
          </p:cNvSpPr>
          <p:nvPr>
            <p:ph type="title" idx="4294967295"/>
          </p:nvPr>
        </p:nvSpPr>
        <p:spPr>
          <a:xfrm>
            <a:off x="527727" y="543705"/>
            <a:ext cx="7886700" cy="344822"/>
          </a:xfrm>
        </p:spPr>
        <p:txBody>
          <a:bodyPr>
            <a:noAutofit/>
          </a:bodyPr>
          <a:lstStyle/>
          <a:p>
            <a:r>
              <a:rPr lang="en-US" dirty="0"/>
              <a:t>Agenda</a:t>
            </a:r>
            <a:endParaRPr lang="ru-RU" dirty="0"/>
          </a:p>
        </p:txBody>
      </p:sp>
      <p:sp>
        <p:nvSpPr>
          <p:cNvPr id="17" name="Номер слайда 16">
            <a:extLst>
              <a:ext uri="{FF2B5EF4-FFF2-40B4-BE49-F238E27FC236}">
                <a16:creationId xmlns:a16="http://schemas.microsoft.com/office/drawing/2014/main" id="{434EFCE6-53E1-5FAB-6C25-41262A946290}"/>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14</a:t>
            </a:fld>
            <a:endParaRPr lang="ru-RU" dirty="0"/>
          </a:p>
        </p:txBody>
      </p:sp>
      <p:sp>
        <p:nvSpPr>
          <p:cNvPr id="18" name="Нижний колонтитул 4">
            <a:extLst>
              <a:ext uri="{FF2B5EF4-FFF2-40B4-BE49-F238E27FC236}">
                <a16:creationId xmlns:a16="http://schemas.microsoft.com/office/drawing/2014/main" id="{E7F9955B-FFC9-A426-0792-D472ACD293EF}"/>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3" name="Группа 2">
            <a:extLst>
              <a:ext uri="{FF2B5EF4-FFF2-40B4-BE49-F238E27FC236}">
                <a16:creationId xmlns:a16="http://schemas.microsoft.com/office/drawing/2014/main" id="{1C47B0BF-7002-9EFF-195F-03C350505E61}"/>
              </a:ext>
            </a:extLst>
          </p:cNvPr>
          <p:cNvGrpSpPr/>
          <p:nvPr/>
        </p:nvGrpSpPr>
        <p:grpSpPr>
          <a:xfrm>
            <a:off x="8414427" y="204960"/>
            <a:ext cx="201063" cy="201075"/>
            <a:chOff x="1530350" y="3059906"/>
            <a:chExt cx="273827" cy="273844"/>
          </a:xfrm>
        </p:grpSpPr>
        <p:sp>
          <p:nvSpPr>
            <p:cNvPr id="4" name="Полилиния 3">
              <a:extLst>
                <a:ext uri="{FF2B5EF4-FFF2-40B4-BE49-F238E27FC236}">
                  <a16:creationId xmlns:a16="http://schemas.microsoft.com/office/drawing/2014/main" id="{017A4165-0336-4CB0-4A07-07087DFEDCC9}"/>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6" name="Полилиния 5">
              <a:extLst>
                <a:ext uri="{FF2B5EF4-FFF2-40B4-BE49-F238E27FC236}">
                  <a16:creationId xmlns:a16="http://schemas.microsoft.com/office/drawing/2014/main" id="{980735C5-7C2D-12CC-5EFA-CBC6C6FFC907}"/>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7BC43AF9-216D-A542-38E0-98E2B3B2A8FA}"/>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8" name="Подзаголовок 2">
            <a:extLst>
              <a:ext uri="{FF2B5EF4-FFF2-40B4-BE49-F238E27FC236}">
                <a16:creationId xmlns:a16="http://schemas.microsoft.com/office/drawing/2014/main" id="{035E8DD0-8790-9731-2F11-F9867537EA53}"/>
              </a:ext>
            </a:extLst>
          </p:cNvPr>
          <p:cNvSpPr txBox="1">
            <a:spLocks/>
          </p:cNvSpPr>
          <p:nvPr/>
        </p:nvSpPr>
        <p:spPr>
          <a:xfrm>
            <a:off x="605541" y="1173905"/>
            <a:ext cx="4680834" cy="2929922"/>
          </a:xfrm>
          <a:prstGeom prst="rect">
            <a:avLst/>
          </a:prstGeom>
        </p:spPr>
        <p:txBody>
          <a:bodyPr/>
          <a:lstStyle>
            <a:lvl1pPr marL="171447" indent="-171447" algn="l" defTabSz="68578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2" indent="-171447" algn="l" defTabSz="68578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6" indent="-171447" algn="l" defTabSz="68578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1"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6"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0"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4"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09"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3"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00050" indent="-400050">
              <a:lnSpc>
                <a:spcPct val="100000"/>
              </a:lnSpc>
              <a:buFont typeface="Arial" panose="020B0604020202020204" pitchFamily="34" charset="0"/>
              <a:buAutoNum type="romanUcPeriod"/>
            </a:pPr>
            <a:r>
              <a:rPr lang="en-US" sz="1600" dirty="0">
                <a:solidFill>
                  <a:srgbClr val="40BA21"/>
                </a:solidFill>
              </a:rPr>
              <a:t>INTRO TO UNSUPERVISED LEARNING</a:t>
            </a:r>
          </a:p>
          <a:p>
            <a:pPr marL="400050" indent="-400050">
              <a:lnSpc>
                <a:spcPct val="100000"/>
              </a:lnSpc>
              <a:buFont typeface="Arial" panose="020B0604020202020204" pitchFamily="34" charset="0"/>
              <a:buAutoNum type="romanUcPeriod"/>
            </a:pPr>
            <a:r>
              <a:rPr lang="en-US" sz="1600" dirty="0">
                <a:solidFill>
                  <a:srgbClr val="40BA21"/>
                </a:solidFill>
              </a:rPr>
              <a:t>CLUSTERING</a:t>
            </a:r>
          </a:p>
          <a:p>
            <a:pPr marL="400050" indent="-400050">
              <a:lnSpc>
                <a:spcPct val="100000"/>
              </a:lnSpc>
              <a:buFont typeface="Arial" panose="020B0604020202020204" pitchFamily="34" charset="0"/>
              <a:buAutoNum type="romanUcPeriod"/>
            </a:pPr>
            <a:r>
              <a:rPr lang="en-US" sz="1600" dirty="0">
                <a:solidFill>
                  <a:srgbClr val="40BA21"/>
                </a:solidFill>
              </a:rPr>
              <a:t>DIMENSIONALITY REDUCTION</a:t>
            </a:r>
          </a:p>
          <a:p>
            <a:pPr marL="400050" indent="-400050">
              <a:lnSpc>
                <a:spcPct val="100000"/>
              </a:lnSpc>
              <a:buFont typeface="Arial" panose="020B0604020202020204" pitchFamily="34" charset="0"/>
              <a:buAutoNum type="romanUcPeriod"/>
            </a:pPr>
            <a:r>
              <a:rPr lang="en-US" sz="1600" dirty="0">
                <a:solidFill>
                  <a:srgbClr val="40BA21"/>
                </a:solidFill>
              </a:rPr>
              <a:t>AUTOENCODERS</a:t>
            </a:r>
          </a:p>
          <a:p>
            <a:pPr marL="400050" indent="-400050">
              <a:lnSpc>
                <a:spcPct val="100000"/>
              </a:lnSpc>
              <a:buFont typeface="Arial" panose="020B0604020202020204" pitchFamily="34" charset="0"/>
              <a:buAutoNum type="romanUcPeriod"/>
            </a:pPr>
            <a:r>
              <a:rPr lang="en-US" sz="1600" dirty="0">
                <a:solidFill>
                  <a:srgbClr val="40BA21"/>
                </a:solidFill>
              </a:rPr>
              <a:t>VARIATIONAL AUTOENCODERS</a:t>
            </a: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DIFFUSION MODELS</a:t>
            </a:r>
            <a:endParaRPr lang="ru-RU" sz="1600" dirty="0">
              <a:solidFill>
                <a:schemeClr val="tx1">
                  <a:lumMod val="75000"/>
                  <a:lumOff val="25000"/>
                </a:schemeClr>
              </a:solidFill>
            </a:endParaRP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HANDS-ON SESSION</a:t>
            </a: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CONCLUSION</a:t>
            </a:r>
          </a:p>
        </p:txBody>
      </p:sp>
      <p:pic>
        <p:nvPicPr>
          <p:cNvPr id="5" name="Рисунок 4">
            <a:extLst>
              <a:ext uri="{FF2B5EF4-FFF2-40B4-BE49-F238E27FC236}">
                <a16:creationId xmlns:a16="http://schemas.microsoft.com/office/drawing/2014/main" id="{B16B8C28-60B7-657A-A92E-9880442E0DE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27237" b="1"/>
          <a:stretch/>
        </p:blipFill>
        <p:spPr>
          <a:xfrm>
            <a:off x="5446126" y="839691"/>
            <a:ext cx="3640069" cy="3645874"/>
          </a:xfrm>
          <a:prstGeom prst="rect">
            <a:avLst/>
          </a:prstGeom>
        </p:spPr>
      </p:pic>
    </p:spTree>
    <p:extLst>
      <p:ext uri="{BB962C8B-B14F-4D97-AF65-F5344CB8AC3E}">
        <p14:creationId xmlns:p14="http://schemas.microsoft.com/office/powerpoint/2010/main" val="1460496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2B66B-3AD4-985F-39C1-0F0347ADAF3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F293D91E-BDAC-BD6F-807D-913CE9F9BF9D}"/>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B790B6B3-DD1D-7CDD-4CB2-F7911618ADE9}"/>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A8D00AA8-B057-392A-9D0E-1BEB8D0660BB}"/>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C3C626DA-31A4-C701-80B4-417A8A046A25}"/>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D2F899E6-4C4C-D9BF-348D-BBAB9D2175B9}"/>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15</a:t>
            </a:fld>
            <a:endParaRPr lang="ru-RU" dirty="0"/>
          </a:p>
        </p:txBody>
      </p:sp>
      <p:sp>
        <p:nvSpPr>
          <p:cNvPr id="12" name="Нижний колонтитул 4">
            <a:extLst>
              <a:ext uri="{FF2B5EF4-FFF2-40B4-BE49-F238E27FC236}">
                <a16:creationId xmlns:a16="http://schemas.microsoft.com/office/drawing/2014/main" id="{B07CD113-1E73-CB90-BB00-AAB75FB8B1E6}"/>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
        <p:nvSpPr>
          <p:cNvPr id="11" name="Заголовок 1">
            <a:extLst>
              <a:ext uri="{FF2B5EF4-FFF2-40B4-BE49-F238E27FC236}">
                <a16:creationId xmlns:a16="http://schemas.microsoft.com/office/drawing/2014/main" id="{17B5AC4C-EC7B-FA9A-07A1-9DF1D55650AE}"/>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VAE: intuition</a:t>
            </a:r>
            <a:endParaRPr lang="ru-RU" sz="1800" dirty="0">
              <a:solidFill>
                <a:schemeClr val="tx1">
                  <a:lumMod val="75000"/>
                  <a:lumOff val="25000"/>
                </a:schemeClr>
              </a:solidFill>
            </a:endParaRPr>
          </a:p>
        </p:txBody>
      </p:sp>
      <p:sp>
        <p:nvSpPr>
          <p:cNvPr id="13" name="TextBox 12">
            <a:extLst>
              <a:ext uri="{FF2B5EF4-FFF2-40B4-BE49-F238E27FC236}">
                <a16:creationId xmlns:a16="http://schemas.microsoft.com/office/drawing/2014/main" id="{F606B772-56B1-E97A-4D3F-CEBA6870C0F0}"/>
              </a:ext>
            </a:extLst>
          </p:cNvPr>
          <p:cNvSpPr txBox="1"/>
          <p:nvPr/>
        </p:nvSpPr>
        <p:spPr>
          <a:xfrm>
            <a:off x="595788" y="885200"/>
            <a:ext cx="8019701" cy="509178"/>
          </a:xfrm>
          <a:prstGeom prst="rect">
            <a:avLst/>
          </a:prstGeom>
          <a:noFill/>
        </p:spPr>
        <p:txBody>
          <a:bodyPr wrap="square">
            <a:spAutoFit/>
          </a:bodyPr>
          <a:lstStyle/>
          <a:p>
            <a:r>
              <a:rPr lang="et-EE" b="0" i="0" dirty="0">
                <a:solidFill>
                  <a:srgbClr val="404040"/>
                </a:solidFill>
                <a:effectLst/>
                <a:latin typeface="IBM Plex Sans" panose="020B0503050203000203" pitchFamily="34" charset="0"/>
              </a:rPr>
              <a:t>The main task of a generative model is to learn the underlying distribution of the input data and generate new data samples that are similar to the original data. In essence, generative models aim to model the data-generating process, allowing them to produce synthetic data that mimics the characteristics and patterns of the real data.</a:t>
            </a:r>
            <a:endParaRPr lang="ru-RU" dirty="0">
              <a:latin typeface="IBM Plex Sans" panose="020B0503050203000203" pitchFamily="34" charset="0"/>
            </a:endParaRPr>
          </a:p>
        </p:txBody>
      </p:sp>
      <p:sp>
        <p:nvSpPr>
          <p:cNvPr id="20" name="Блок-схема: ручное управление 19">
            <a:extLst>
              <a:ext uri="{FF2B5EF4-FFF2-40B4-BE49-F238E27FC236}">
                <a16:creationId xmlns:a16="http://schemas.microsoft.com/office/drawing/2014/main" id="{1283D07A-BA0C-154D-28BB-0A5FE432664B}"/>
              </a:ext>
            </a:extLst>
          </p:cNvPr>
          <p:cNvSpPr/>
          <p:nvPr/>
        </p:nvSpPr>
        <p:spPr>
          <a:xfrm rot="16200000">
            <a:off x="605889" y="2924899"/>
            <a:ext cx="720000" cy="720000"/>
          </a:xfrm>
          <a:prstGeom prst="flowChartManualOperation">
            <a:avLst/>
          </a:prstGeom>
          <a:solidFill>
            <a:srgbClr val="7030A0">
              <a:alpha val="1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50" dirty="0">
                <a:solidFill>
                  <a:schemeClr val="tx1"/>
                </a:solidFill>
              </a:rPr>
              <a:t>Encoder</a:t>
            </a:r>
            <a:endParaRPr lang="ru-RU" sz="1050" dirty="0">
              <a:solidFill>
                <a:schemeClr val="tx1"/>
              </a:solidFill>
            </a:endParaRPr>
          </a:p>
        </p:txBody>
      </p:sp>
      <p:sp>
        <p:nvSpPr>
          <p:cNvPr id="21" name="Блок-схема: ручное управление 20">
            <a:extLst>
              <a:ext uri="{FF2B5EF4-FFF2-40B4-BE49-F238E27FC236}">
                <a16:creationId xmlns:a16="http://schemas.microsoft.com/office/drawing/2014/main" id="{EC102869-2E2F-1D9B-4A42-9CF2C1F6EA4D}"/>
              </a:ext>
            </a:extLst>
          </p:cNvPr>
          <p:cNvSpPr/>
          <p:nvPr/>
        </p:nvSpPr>
        <p:spPr>
          <a:xfrm rot="5400000">
            <a:off x="1780638" y="2924899"/>
            <a:ext cx="720000" cy="720000"/>
          </a:xfrm>
          <a:prstGeom prst="flowChartManualOperation">
            <a:avLst/>
          </a:prstGeom>
          <a:solidFill>
            <a:srgbClr val="7030A0">
              <a:alpha val="1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050" dirty="0">
                <a:solidFill>
                  <a:schemeClr val="tx1"/>
                </a:solidFill>
              </a:rPr>
              <a:t>Decoder</a:t>
            </a:r>
            <a:endParaRPr lang="ru-RU" sz="1050" dirty="0">
              <a:solidFill>
                <a:schemeClr val="tx1"/>
              </a:solidFill>
            </a:endParaRPr>
          </a:p>
        </p:txBody>
      </p:sp>
      <mc:AlternateContent xmlns:mc="http://schemas.openxmlformats.org/markup-compatibility/2006">
        <mc:Choice xmlns:a14="http://schemas.microsoft.com/office/drawing/2010/main" Requires="a14">
          <p:sp>
            <p:nvSpPr>
              <p:cNvPr id="22" name="Прямоугольник 21">
                <a:extLst>
                  <a:ext uri="{FF2B5EF4-FFF2-40B4-BE49-F238E27FC236}">
                    <a16:creationId xmlns:a16="http://schemas.microsoft.com/office/drawing/2014/main" id="{D79578A7-E80A-E6C0-8A09-54B7EC1B7735}"/>
                  </a:ext>
                </a:extLst>
              </p:cNvPr>
              <p:cNvSpPr/>
              <p:nvPr/>
            </p:nvSpPr>
            <p:spPr>
              <a:xfrm>
                <a:off x="1461189" y="3062650"/>
                <a:ext cx="184150" cy="431800"/>
              </a:xfrm>
              <a:prstGeom prst="rect">
                <a:avLst/>
              </a:prstGeom>
              <a:solidFill>
                <a:schemeClr val="accent1">
                  <a:alpha val="1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050" b="1" i="1" smtClean="0">
                          <a:solidFill>
                            <a:schemeClr val="tx1"/>
                          </a:solidFill>
                          <a:latin typeface="Cambria Math" panose="02040503050406030204" pitchFamily="18" charset="0"/>
                        </a:rPr>
                        <m:t>𝒛</m:t>
                      </m:r>
                    </m:oMath>
                  </m:oMathPara>
                </a14:m>
                <a:endParaRPr lang="ru-RU" sz="1050" b="1" dirty="0">
                  <a:solidFill>
                    <a:schemeClr val="tx1"/>
                  </a:solidFill>
                </a:endParaRPr>
              </a:p>
            </p:txBody>
          </p:sp>
        </mc:Choice>
        <mc:Fallback>
          <p:sp>
            <p:nvSpPr>
              <p:cNvPr id="22" name="Прямоугольник 21">
                <a:extLst>
                  <a:ext uri="{FF2B5EF4-FFF2-40B4-BE49-F238E27FC236}">
                    <a16:creationId xmlns:a16="http://schemas.microsoft.com/office/drawing/2014/main" id="{D79578A7-E80A-E6C0-8A09-54B7EC1B7735}"/>
                  </a:ext>
                </a:extLst>
              </p:cNvPr>
              <p:cNvSpPr>
                <a:spLocks noRot="1" noChangeAspect="1" noMove="1" noResize="1" noEditPoints="1" noAdjustHandles="1" noChangeArrowheads="1" noChangeShapeType="1" noTextEdit="1"/>
              </p:cNvSpPr>
              <p:nvPr/>
            </p:nvSpPr>
            <p:spPr>
              <a:xfrm>
                <a:off x="1461189" y="3062650"/>
                <a:ext cx="184150" cy="431800"/>
              </a:xfrm>
              <a:prstGeom prst="rect">
                <a:avLst/>
              </a:prstGeom>
              <a:blipFill>
                <a:blip r:embed="rId2"/>
                <a:stretch>
                  <a:fillRect/>
                </a:stretch>
              </a:blipFill>
              <a:ln>
                <a:solidFill>
                  <a:schemeClr val="accent1"/>
                </a:solidFill>
              </a:ln>
            </p:spPr>
            <p:txBody>
              <a:bodyPr/>
              <a:lstStyle/>
              <a:p>
                <a:r>
                  <a:rPr lang="ru-RU">
                    <a:noFill/>
                  </a:rPr>
                  <a:t> </a:t>
                </a:r>
              </a:p>
            </p:txBody>
          </p:sp>
        </mc:Fallback>
      </mc:AlternateContent>
      <p:cxnSp>
        <p:nvCxnSpPr>
          <p:cNvPr id="24" name="Прямая со стрелкой 23">
            <a:extLst>
              <a:ext uri="{FF2B5EF4-FFF2-40B4-BE49-F238E27FC236}">
                <a16:creationId xmlns:a16="http://schemas.microsoft.com/office/drawing/2014/main" id="{6CE37F5A-5EA0-D6F9-0A39-6F42653D9B37}"/>
              </a:ext>
            </a:extLst>
          </p:cNvPr>
          <p:cNvCxnSpPr/>
          <p:nvPr/>
        </p:nvCxnSpPr>
        <p:spPr>
          <a:xfrm flipV="1">
            <a:off x="1313190" y="3613150"/>
            <a:ext cx="0" cy="742950"/>
          </a:xfrm>
          <a:prstGeom prst="straightConnector1">
            <a:avLst/>
          </a:prstGeom>
          <a:solidFill>
            <a:schemeClr val="accent1">
              <a:alpha val="10000"/>
            </a:schemeClr>
          </a:solidFill>
          <a:ln>
            <a:solidFill>
              <a:schemeClr val="accent1"/>
            </a:solidFill>
            <a:tailEnd type="stealth" w="sm" len="lg"/>
          </a:ln>
        </p:spPr>
        <p:style>
          <a:lnRef idx="2">
            <a:schemeClr val="accent1">
              <a:shade val="15000"/>
            </a:schemeClr>
          </a:lnRef>
          <a:fillRef idx="1">
            <a:schemeClr val="accent1"/>
          </a:fillRef>
          <a:effectRef idx="0">
            <a:schemeClr val="accent1"/>
          </a:effectRef>
          <a:fontRef idx="minor">
            <a:schemeClr val="lt1"/>
          </a:fontRef>
        </p:style>
      </p:cxnSp>
      <p:cxnSp>
        <p:nvCxnSpPr>
          <p:cNvPr id="25" name="Прямая со стрелкой 24">
            <a:extLst>
              <a:ext uri="{FF2B5EF4-FFF2-40B4-BE49-F238E27FC236}">
                <a16:creationId xmlns:a16="http://schemas.microsoft.com/office/drawing/2014/main" id="{EA6ECB93-A40A-AB39-C889-C32D087A921F}"/>
              </a:ext>
            </a:extLst>
          </p:cNvPr>
          <p:cNvCxnSpPr>
            <a:cxnSpLocks/>
          </p:cNvCxnSpPr>
          <p:nvPr/>
        </p:nvCxnSpPr>
        <p:spPr>
          <a:xfrm>
            <a:off x="1313190" y="4356100"/>
            <a:ext cx="763656" cy="0"/>
          </a:xfrm>
          <a:prstGeom prst="straightConnector1">
            <a:avLst/>
          </a:prstGeom>
          <a:solidFill>
            <a:schemeClr val="accent1">
              <a:alpha val="10000"/>
            </a:schemeClr>
          </a:solidFill>
          <a:ln>
            <a:solidFill>
              <a:schemeClr val="accent1"/>
            </a:solidFill>
            <a:tailEnd type="stealth" w="sm" len="lg"/>
          </a:ln>
        </p:spPr>
        <p:style>
          <a:lnRef idx="2">
            <a:schemeClr val="accent1">
              <a:shade val="15000"/>
            </a:schemeClr>
          </a:lnRef>
          <a:fillRef idx="1">
            <a:schemeClr val="accent1"/>
          </a:fillRef>
          <a:effectRef idx="0">
            <a:schemeClr val="accent1"/>
          </a:effectRef>
          <a:fontRef idx="minor">
            <a:schemeClr val="lt1"/>
          </a:fontRef>
        </p:style>
      </p:cxnSp>
      <p:sp>
        <p:nvSpPr>
          <p:cNvPr id="28" name="Блок-схема: узел 27">
            <a:extLst>
              <a:ext uri="{FF2B5EF4-FFF2-40B4-BE49-F238E27FC236}">
                <a16:creationId xmlns:a16="http://schemas.microsoft.com/office/drawing/2014/main" id="{D7C18D9C-AC6E-FC2B-FAD9-468DFC97CC71}"/>
              </a:ext>
            </a:extLst>
          </p:cNvPr>
          <p:cNvSpPr>
            <a:spLocks noChangeAspect="1"/>
          </p:cNvSpPr>
          <p:nvPr/>
        </p:nvSpPr>
        <p:spPr>
          <a:xfrm>
            <a:off x="1679038" y="3768625"/>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7E9E6217-5D4A-1342-8115-43799DA81E6E}"/>
                  </a:ext>
                </a:extLst>
              </p:cNvPr>
              <p:cNvSpPr txBox="1"/>
              <p:nvPr/>
            </p:nvSpPr>
            <p:spPr>
              <a:xfrm>
                <a:off x="1715834" y="3679110"/>
                <a:ext cx="165093" cy="246221"/>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sz="1000" b="1" i="1" smtClean="0">
                          <a:solidFill>
                            <a:schemeClr val="tx1"/>
                          </a:solidFill>
                          <a:latin typeface="Cambria Math" panose="02040503050406030204" pitchFamily="18" charset="0"/>
                        </a:rPr>
                        <m:t>𝒛</m:t>
                      </m:r>
                    </m:oMath>
                  </m:oMathPara>
                </a14:m>
                <a:endParaRPr lang="ru-RU" sz="1000" b="1" dirty="0">
                  <a:solidFill>
                    <a:schemeClr val="tx1"/>
                  </a:solidFill>
                </a:endParaRPr>
              </a:p>
            </p:txBody>
          </p:sp>
        </mc:Choice>
        <mc:Fallback>
          <p:sp>
            <p:nvSpPr>
              <p:cNvPr id="30" name="TextBox 29">
                <a:extLst>
                  <a:ext uri="{FF2B5EF4-FFF2-40B4-BE49-F238E27FC236}">
                    <a16:creationId xmlns:a16="http://schemas.microsoft.com/office/drawing/2014/main" id="{7E9E6217-5D4A-1342-8115-43799DA81E6E}"/>
                  </a:ext>
                </a:extLst>
              </p:cNvPr>
              <p:cNvSpPr txBox="1">
                <a:spLocks noRot="1" noChangeAspect="1" noMove="1" noResize="1" noEditPoints="1" noAdjustHandles="1" noChangeArrowheads="1" noChangeShapeType="1" noTextEdit="1"/>
              </p:cNvSpPr>
              <p:nvPr/>
            </p:nvSpPr>
            <p:spPr>
              <a:xfrm>
                <a:off x="1715834" y="3679110"/>
                <a:ext cx="165093" cy="246221"/>
              </a:xfrm>
              <a:prstGeom prst="rect">
                <a:avLst/>
              </a:prstGeom>
              <a:blipFill>
                <a:blip r:embed="rId3"/>
                <a:stretch>
                  <a:fillRect/>
                </a:stretch>
              </a:blipFill>
            </p:spPr>
            <p:txBody>
              <a:bodyPr/>
              <a:lstStyle/>
              <a:p>
                <a:r>
                  <a:rPr lang="ru-RU">
                    <a:noFill/>
                  </a:rPr>
                  <a:t> </a:t>
                </a:r>
              </a:p>
            </p:txBody>
          </p:sp>
        </mc:Fallback>
      </mc:AlternateContent>
      <p:sp>
        <p:nvSpPr>
          <p:cNvPr id="31" name="TextBox 30">
            <a:extLst>
              <a:ext uri="{FF2B5EF4-FFF2-40B4-BE49-F238E27FC236}">
                <a16:creationId xmlns:a16="http://schemas.microsoft.com/office/drawing/2014/main" id="{6071CEA0-B337-7F3C-7149-50C5290E75DE}"/>
              </a:ext>
            </a:extLst>
          </p:cNvPr>
          <p:cNvSpPr txBox="1"/>
          <p:nvPr/>
        </p:nvSpPr>
        <p:spPr>
          <a:xfrm>
            <a:off x="604753" y="4607294"/>
            <a:ext cx="4087897" cy="231282"/>
          </a:xfrm>
          <a:prstGeom prst="rect">
            <a:avLst/>
          </a:prstGeom>
          <a:noFill/>
        </p:spPr>
        <p:txBody>
          <a:bodyPr wrap="square">
            <a:spAutoFit/>
          </a:bodyPr>
          <a:lstStyle/>
          <a:p>
            <a:r>
              <a:rPr lang="en-US" dirty="0">
                <a:hlinkClick r:id="rId4"/>
              </a:rPr>
              <a:t>AE (left) and VAE (right) intuition</a:t>
            </a:r>
            <a:endParaRPr lang="ru-RU" dirty="0"/>
          </a:p>
        </p:txBody>
      </p:sp>
      <p:sp>
        <p:nvSpPr>
          <p:cNvPr id="32" name="Блок-схема: ручное управление 31">
            <a:extLst>
              <a:ext uri="{FF2B5EF4-FFF2-40B4-BE49-F238E27FC236}">
                <a16:creationId xmlns:a16="http://schemas.microsoft.com/office/drawing/2014/main" id="{EDB14C61-F6EA-B26E-6C61-8E5E62055BE1}"/>
              </a:ext>
            </a:extLst>
          </p:cNvPr>
          <p:cNvSpPr/>
          <p:nvPr/>
        </p:nvSpPr>
        <p:spPr>
          <a:xfrm rot="16200000">
            <a:off x="3139539" y="2924899"/>
            <a:ext cx="720000" cy="720000"/>
          </a:xfrm>
          <a:prstGeom prst="flowChartManualOperation">
            <a:avLst/>
          </a:prstGeom>
          <a:solidFill>
            <a:srgbClr val="7030A0">
              <a:alpha val="1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50" dirty="0">
                <a:solidFill>
                  <a:schemeClr val="tx1"/>
                </a:solidFill>
              </a:rPr>
              <a:t>Encoder</a:t>
            </a:r>
            <a:endParaRPr lang="ru-RU" sz="1050" dirty="0">
              <a:solidFill>
                <a:schemeClr val="tx1"/>
              </a:solidFill>
            </a:endParaRPr>
          </a:p>
        </p:txBody>
      </p:sp>
      <p:sp>
        <p:nvSpPr>
          <p:cNvPr id="33" name="Блок-схема: ручное управление 32">
            <a:extLst>
              <a:ext uri="{FF2B5EF4-FFF2-40B4-BE49-F238E27FC236}">
                <a16:creationId xmlns:a16="http://schemas.microsoft.com/office/drawing/2014/main" id="{7463F156-E999-780C-3EF8-1F79D8D8BB45}"/>
              </a:ext>
            </a:extLst>
          </p:cNvPr>
          <p:cNvSpPr/>
          <p:nvPr/>
        </p:nvSpPr>
        <p:spPr>
          <a:xfrm rot="5400000">
            <a:off x="5165188" y="2924899"/>
            <a:ext cx="720000" cy="720000"/>
          </a:xfrm>
          <a:prstGeom prst="flowChartManualOperation">
            <a:avLst/>
          </a:prstGeom>
          <a:solidFill>
            <a:srgbClr val="7030A0">
              <a:alpha val="1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050" dirty="0">
                <a:solidFill>
                  <a:schemeClr val="tx1"/>
                </a:solidFill>
              </a:rPr>
              <a:t>Decoder</a:t>
            </a:r>
            <a:endParaRPr lang="ru-RU" sz="1050" dirty="0">
              <a:solidFill>
                <a:schemeClr val="tx1"/>
              </a:solidFill>
            </a:endParaRPr>
          </a:p>
        </p:txBody>
      </p:sp>
      <mc:AlternateContent xmlns:mc="http://schemas.openxmlformats.org/markup-compatibility/2006">
        <mc:Choice xmlns:a14="http://schemas.microsoft.com/office/drawing/2010/main" Requires="a14">
          <p:sp>
            <p:nvSpPr>
              <p:cNvPr id="34" name="Прямоугольник 33">
                <a:extLst>
                  <a:ext uri="{FF2B5EF4-FFF2-40B4-BE49-F238E27FC236}">
                    <a16:creationId xmlns:a16="http://schemas.microsoft.com/office/drawing/2014/main" id="{D49823A0-6F37-866E-8B6A-CD9826463E9A}"/>
                  </a:ext>
                </a:extLst>
              </p:cNvPr>
              <p:cNvSpPr/>
              <p:nvPr/>
            </p:nvSpPr>
            <p:spPr>
              <a:xfrm>
                <a:off x="4883839" y="3062650"/>
                <a:ext cx="184150" cy="431800"/>
              </a:xfrm>
              <a:prstGeom prst="rect">
                <a:avLst/>
              </a:prstGeom>
              <a:solidFill>
                <a:schemeClr val="accent1">
                  <a:alpha val="1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050" b="1" i="1" smtClean="0">
                          <a:solidFill>
                            <a:schemeClr val="tx1"/>
                          </a:solidFill>
                          <a:latin typeface="Cambria Math" panose="02040503050406030204" pitchFamily="18" charset="0"/>
                        </a:rPr>
                        <m:t>𝒛</m:t>
                      </m:r>
                    </m:oMath>
                  </m:oMathPara>
                </a14:m>
                <a:endParaRPr lang="ru-RU" sz="1050" b="1" dirty="0">
                  <a:solidFill>
                    <a:schemeClr val="tx1"/>
                  </a:solidFill>
                </a:endParaRPr>
              </a:p>
            </p:txBody>
          </p:sp>
        </mc:Choice>
        <mc:Fallback>
          <p:sp>
            <p:nvSpPr>
              <p:cNvPr id="34" name="Прямоугольник 33">
                <a:extLst>
                  <a:ext uri="{FF2B5EF4-FFF2-40B4-BE49-F238E27FC236}">
                    <a16:creationId xmlns:a16="http://schemas.microsoft.com/office/drawing/2014/main" id="{D49823A0-6F37-866E-8B6A-CD9826463E9A}"/>
                  </a:ext>
                </a:extLst>
              </p:cNvPr>
              <p:cNvSpPr>
                <a:spLocks noRot="1" noChangeAspect="1" noMove="1" noResize="1" noEditPoints="1" noAdjustHandles="1" noChangeArrowheads="1" noChangeShapeType="1" noTextEdit="1"/>
              </p:cNvSpPr>
              <p:nvPr/>
            </p:nvSpPr>
            <p:spPr>
              <a:xfrm>
                <a:off x="4883839" y="3062650"/>
                <a:ext cx="184150" cy="431800"/>
              </a:xfrm>
              <a:prstGeom prst="rect">
                <a:avLst/>
              </a:prstGeom>
              <a:blipFill>
                <a:blip r:embed="rId2"/>
                <a:stretch>
                  <a:fillRect/>
                </a:stretch>
              </a:blipFill>
              <a:ln>
                <a:solidFill>
                  <a:schemeClr val="accent1"/>
                </a:solidFill>
              </a:ln>
            </p:spPr>
            <p:txBody>
              <a:bodyPr/>
              <a:lstStyle/>
              <a:p>
                <a:r>
                  <a:rPr lang="ru-RU">
                    <a:noFill/>
                  </a:rPr>
                  <a:t> </a:t>
                </a:r>
              </a:p>
            </p:txBody>
          </p:sp>
        </mc:Fallback>
      </mc:AlternateContent>
      <p:cxnSp>
        <p:nvCxnSpPr>
          <p:cNvPr id="35" name="Прямая со стрелкой 34">
            <a:extLst>
              <a:ext uri="{FF2B5EF4-FFF2-40B4-BE49-F238E27FC236}">
                <a16:creationId xmlns:a16="http://schemas.microsoft.com/office/drawing/2014/main" id="{3624BAD6-760B-CD9C-C0E6-4988F3B65AAE}"/>
              </a:ext>
            </a:extLst>
          </p:cNvPr>
          <p:cNvCxnSpPr/>
          <p:nvPr/>
        </p:nvCxnSpPr>
        <p:spPr>
          <a:xfrm flipV="1">
            <a:off x="3846840" y="3613150"/>
            <a:ext cx="0" cy="742950"/>
          </a:xfrm>
          <a:prstGeom prst="straightConnector1">
            <a:avLst/>
          </a:prstGeom>
          <a:solidFill>
            <a:schemeClr val="accent1">
              <a:alpha val="10000"/>
            </a:schemeClr>
          </a:solidFill>
          <a:ln>
            <a:solidFill>
              <a:schemeClr val="accent1"/>
            </a:solidFill>
            <a:tailEnd type="stealth" w="sm" len="lg"/>
          </a:ln>
        </p:spPr>
        <p:style>
          <a:lnRef idx="2">
            <a:schemeClr val="accent1">
              <a:shade val="15000"/>
            </a:schemeClr>
          </a:lnRef>
          <a:fillRef idx="1">
            <a:schemeClr val="accent1"/>
          </a:fillRef>
          <a:effectRef idx="0">
            <a:schemeClr val="accent1"/>
          </a:effectRef>
          <a:fontRef idx="minor">
            <a:schemeClr val="lt1"/>
          </a:fontRef>
        </p:style>
      </p:cxnSp>
      <p:cxnSp>
        <p:nvCxnSpPr>
          <p:cNvPr id="36" name="Прямая со стрелкой 35">
            <a:extLst>
              <a:ext uri="{FF2B5EF4-FFF2-40B4-BE49-F238E27FC236}">
                <a16:creationId xmlns:a16="http://schemas.microsoft.com/office/drawing/2014/main" id="{87F6A6C6-C5E5-1E36-496C-CD8DC26ECA2B}"/>
              </a:ext>
            </a:extLst>
          </p:cNvPr>
          <p:cNvCxnSpPr>
            <a:cxnSpLocks/>
          </p:cNvCxnSpPr>
          <p:nvPr/>
        </p:nvCxnSpPr>
        <p:spPr>
          <a:xfrm>
            <a:off x="3846840" y="4356100"/>
            <a:ext cx="763656" cy="0"/>
          </a:xfrm>
          <a:prstGeom prst="straightConnector1">
            <a:avLst/>
          </a:prstGeom>
          <a:solidFill>
            <a:schemeClr val="accent1">
              <a:alpha val="10000"/>
            </a:schemeClr>
          </a:solidFill>
          <a:ln>
            <a:solidFill>
              <a:schemeClr val="accent1"/>
            </a:solidFill>
            <a:tailEnd type="stealth" w="sm" len="lg"/>
          </a:ln>
        </p:spPr>
        <p:style>
          <a:lnRef idx="2">
            <a:schemeClr val="accent1">
              <a:shade val="15000"/>
            </a:schemeClr>
          </a:lnRef>
          <a:fillRef idx="1">
            <a:schemeClr val="accent1"/>
          </a:fillRef>
          <a:effectRef idx="0">
            <a:schemeClr val="accent1"/>
          </a:effectRef>
          <a:fontRef idx="minor">
            <a:schemeClr val="lt1"/>
          </a:fontRef>
        </p:style>
      </p:cxnSp>
      <p:sp>
        <p:nvSpPr>
          <p:cNvPr id="37" name="Блок-схема: узел 36">
            <a:extLst>
              <a:ext uri="{FF2B5EF4-FFF2-40B4-BE49-F238E27FC236}">
                <a16:creationId xmlns:a16="http://schemas.microsoft.com/office/drawing/2014/main" id="{E1618895-7DDD-4D95-027C-A102E2DA3D0C}"/>
              </a:ext>
            </a:extLst>
          </p:cNvPr>
          <p:cNvSpPr>
            <a:spLocks noChangeAspect="1"/>
          </p:cNvSpPr>
          <p:nvPr/>
        </p:nvSpPr>
        <p:spPr>
          <a:xfrm>
            <a:off x="4212688" y="3768625"/>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B4D3E3CF-22CF-1B74-A673-AEB5FFDC19E7}"/>
                  </a:ext>
                </a:extLst>
              </p:cNvPr>
              <p:cNvSpPr txBox="1"/>
              <p:nvPr/>
            </p:nvSpPr>
            <p:spPr>
              <a:xfrm>
                <a:off x="4249484" y="3679110"/>
                <a:ext cx="165093" cy="246221"/>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sz="1000" b="1" i="1" smtClean="0">
                          <a:solidFill>
                            <a:schemeClr val="tx1"/>
                          </a:solidFill>
                          <a:latin typeface="Cambria Math" panose="02040503050406030204" pitchFamily="18" charset="0"/>
                        </a:rPr>
                        <m:t>𝒛</m:t>
                      </m:r>
                    </m:oMath>
                  </m:oMathPara>
                </a14:m>
                <a:endParaRPr lang="ru-RU" sz="1000" b="1" dirty="0">
                  <a:solidFill>
                    <a:schemeClr val="tx1"/>
                  </a:solidFill>
                </a:endParaRPr>
              </a:p>
            </p:txBody>
          </p:sp>
        </mc:Choice>
        <mc:Fallback>
          <p:sp>
            <p:nvSpPr>
              <p:cNvPr id="38" name="TextBox 37">
                <a:extLst>
                  <a:ext uri="{FF2B5EF4-FFF2-40B4-BE49-F238E27FC236}">
                    <a16:creationId xmlns:a16="http://schemas.microsoft.com/office/drawing/2014/main" id="{B4D3E3CF-22CF-1B74-A673-AEB5FFDC19E7}"/>
                  </a:ext>
                </a:extLst>
              </p:cNvPr>
              <p:cNvSpPr txBox="1">
                <a:spLocks noRot="1" noChangeAspect="1" noMove="1" noResize="1" noEditPoints="1" noAdjustHandles="1" noChangeArrowheads="1" noChangeShapeType="1" noTextEdit="1"/>
              </p:cNvSpPr>
              <p:nvPr/>
            </p:nvSpPr>
            <p:spPr>
              <a:xfrm>
                <a:off x="4249484" y="3679110"/>
                <a:ext cx="165093" cy="246221"/>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9" name="Прямоугольник 38">
                <a:extLst>
                  <a:ext uri="{FF2B5EF4-FFF2-40B4-BE49-F238E27FC236}">
                    <a16:creationId xmlns:a16="http://schemas.microsoft.com/office/drawing/2014/main" id="{0D5B75B0-C004-1F9D-AEEE-7E36C7C4E7CC}"/>
                  </a:ext>
                </a:extLst>
              </p:cNvPr>
              <p:cNvSpPr/>
              <p:nvPr/>
            </p:nvSpPr>
            <p:spPr>
              <a:xfrm>
                <a:off x="3951565" y="3041250"/>
                <a:ext cx="216000" cy="216000"/>
              </a:xfrm>
              <a:prstGeom prst="rect">
                <a:avLst/>
              </a:prstGeom>
              <a:solidFill>
                <a:schemeClr val="accent4">
                  <a:alpha val="1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050" b="0" i="1" smtClean="0">
                          <a:solidFill>
                            <a:schemeClr val="tx1"/>
                          </a:solidFill>
                          <a:latin typeface="Cambria Math" panose="02040503050406030204" pitchFamily="18" charset="0"/>
                          <a:ea typeface="Cambria Math" panose="02040503050406030204" pitchFamily="18" charset="0"/>
                        </a:rPr>
                        <m:t>𝜇</m:t>
                      </m:r>
                    </m:oMath>
                  </m:oMathPara>
                </a14:m>
                <a:endParaRPr lang="ru-RU" sz="1050" dirty="0">
                  <a:solidFill>
                    <a:schemeClr val="tx1"/>
                  </a:solidFill>
                </a:endParaRPr>
              </a:p>
            </p:txBody>
          </p:sp>
        </mc:Choice>
        <mc:Fallback>
          <p:sp>
            <p:nvSpPr>
              <p:cNvPr id="39" name="Прямоугольник 38">
                <a:extLst>
                  <a:ext uri="{FF2B5EF4-FFF2-40B4-BE49-F238E27FC236}">
                    <a16:creationId xmlns:a16="http://schemas.microsoft.com/office/drawing/2014/main" id="{0D5B75B0-C004-1F9D-AEEE-7E36C7C4E7CC}"/>
                  </a:ext>
                </a:extLst>
              </p:cNvPr>
              <p:cNvSpPr>
                <a:spLocks noRot="1" noChangeAspect="1" noMove="1" noResize="1" noEditPoints="1" noAdjustHandles="1" noChangeArrowheads="1" noChangeShapeType="1" noTextEdit="1"/>
              </p:cNvSpPr>
              <p:nvPr/>
            </p:nvSpPr>
            <p:spPr>
              <a:xfrm>
                <a:off x="3951565" y="3041250"/>
                <a:ext cx="216000" cy="216000"/>
              </a:xfrm>
              <a:prstGeom prst="rect">
                <a:avLst/>
              </a:prstGeom>
              <a:blipFill>
                <a:blip r:embed="rId6"/>
                <a:stretch>
                  <a:fillRect b="-2703"/>
                </a:stretch>
              </a:blipFill>
              <a:ln>
                <a:solidFill>
                  <a:schemeClr val="accent4"/>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0" name="Прямоугольник 39">
                <a:extLst>
                  <a:ext uri="{FF2B5EF4-FFF2-40B4-BE49-F238E27FC236}">
                    <a16:creationId xmlns:a16="http://schemas.microsoft.com/office/drawing/2014/main" id="{2E1118C4-B3E2-6B8C-3B86-CE02C10E3D59}"/>
                  </a:ext>
                </a:extLst>
              </p:cNvPr>
              <p:cNvSpPr/>
              <p:nvPr/>
            </p:nvSpPr>
            <p:spPr>
              <a:xfrm>
                <a:off x="3951565" y="3333350"/>
                <a:ext cx="216000" cy="216000"/>
              </a:xfrm>
              <a:prstGeom prst="rect">
                <a:avLst/>
              </a:prstGeom>
              <a:solidFill>
                <a:schemeClr val="accent4">
                  <a:alpha val="1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050" b="0" i="1" smtClean="0">
                          <a:solidFill>
                            <a:schemeClr val="tx1"/>
                          </a:solidFill>
                          <a:latin typeface="Cambria Math" panose="02040503050406030204" pitchFamily="18" charset="0"/>
                          <a:ea typeface="Cambria Math" panose="02040503050406030204" pitchFamily="18" charset="0"/>
                        </a:rPr>
                        <m:t>𝜎</m:t>
                      </m:r>
                    </m:oMath>
                  </m:oMathPara>
                </a14:m>
                <a:endParaRPr lang="ru-RU" sz="1050" dirty="0">
                  <a:solidFill>
                    <a:schemeClr val="tx1"/>
                  </a:solidFill>
                </a:endParaRPr>
              </a:p>
            </p:txBody>
          </p:sp>
        </mc:Choice>
        <mc:Fallback>
          <p:sp>
            <p:nvSpPr>
              <p:cNvPr id="40" name="Прямоугольник 39">
                <a:extLst>
                  <a:ext uri="{FF2B5EF4-FFF2-40B4-BE49-F238E27FC236}">
                    <a16:creationId xmlns:a16="http://schemas.microsoft.com/office/drawing/2014/main" id="{2E1118C4-B3E2-6B8C-3B86-CE02C10E3D59}"/>
                  </a:ext>
                </a:extLst>
              </p:cNvPr>
              <p:cNvSpPr>
                <a:spLocks noRot="1" noChangeAspect="1" noMove="1" noResize="1" noEditPoints="1" noAdjustHandles="1" noChangeArrowheads="1" noChangeShapeType="1" noTextEdit="1"/>
              </p:cNvSpPr>
              <p:nvPr/>
            </p:nvSpPr>
            <p:spPr>
              <a:xfrm>
                <a:off x="3951565" y="3333350"/>
                <a:ext cx="216000" cy="216000"/>
              </a:xfrm>
              <a:prstGeom prst="rect">
                <a:avLst/>
              </a:prstGeom>
              <a:blipFill>
                <a:blip r:embed="rId7"/>
                <a:stretch>
                  <a:fillRect/>
                </a:stretch>
              </a:blipFill>
              <a:ln>
                <a:solidFill>
                  <a:schemeClr val="accent4"/>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1" name="Прямоугольник 40">
                <a:extLst>
                  <a:ext uri="{FF2B5EF4-FFF2-40B4-BE49-F238E27FC236}">
                    <a16:creationId xmlns:a16="http://schemas.microsoft.com/office/drawing/2014/main" id="{D636826A-18CB-296B-32B6-2A9D2104D7B1}"/>
                  </a:ext>
                </a:extLst>
              </p:cNvPr>
              <p:cNvSpPr/>
              <p:nvPr/>
            </p:nvSpPr>
            <p:spPr>
              <a:xfrm>
                <a:off x="4233738" y="3042891"/>
                <a:ext cx="504000" cy="504000"/>
              </a:xfrm>
              <a:prstGeom prst="rect">
                <a:avLst/>
              </a:prstGeom>
              <a:solidFill>
                <a:srgbClr val="FF0000">
                  <a:alpha val="1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050" i="1" smtClean="0">
                          <a:solidFill>
                            <a:schemeClr val="tx1"/>
                          </a:solidFill>
                          <a:latin typeface="Cambria Math" panose="02040503050406030204" pitchFamily="18" charset="0"/>
                          <a:ea typeface="Cambria Math" panose="02040503050406030204" pitchFamily="18" charset="0"/>
                        </a:rPr>
                        <m:t>𝑁</m:t>
                      </m:r>
                      <m:r>
                        <a:rPr lang="en-US" sz="1050" i="1" smtClean="0">
                          <a:solidFill>
                            <a:schemeClr val="tx1"/>
                          </a:solidFill>
                          <a:latin typeface="Cambria Math" panose="02040503050406030204" pitchFamily="18" charset="0"/>
                          <a:ea typeface="Cambria Math" panose="02040503050406030204" pitchFamily="18" charset="0"/>
                        </a:rPr>
                        <m:t>(</m:t>
                      </m:r>
                      <m:r>
                        <a:rPr lang="en-US" sz="1050" i="1" smtClean="0">
                          <a:solidFill>
                            <a:schemeClr val="tx1"/>
                          </a:solidFill>
                          <a:latin typeface="Cambria Math" panose="02040503050406030204" pitchFamily="18" charset="0"/>
                          <a:ea typeface="Cambria Math" panose="02040503050406030204" pitchFamily="18" charset="0"/>
                        </a:rPr>
                        <m:t>𝜇</m:t>
                      </m:r>
                      <m:r>
                        <a:rPr lang="en-US" sz="1050" b="0" i="1" smtClean="0">
                          <a:solidFill>
                            <a:schemeClr val="tx1"/>
                          </a:solidFill>
                          <a:latin typeface="Cambria Math" panose="02040503050406030204" pitchFamily="18" charset="0"/>
                          <a:ea typeface="Cambria Math" panose="02040503050406030204" pitchFamily="18" charset="0"/>
                        </a:rPr>
                        <m:t>, </m:t>
                      </m:r>
                      <m:r>
                        <a:rPr lang="en-US" sz="1050" b="0" i="1" smtClean="0">
                          <a:solidFill>
                            <a:schemeClr val="tx1"/>
                          </a:solidFill>
                          <a:latin typeface="Cambria Math" panose="02040503050406030204" pitchFamily="18" charset="0"/>
                          <a:ea typeface="Cambria Math" panose="02040503050406030204" pitchFamily="18" charset="0"/>
                        </a:rPr>
                        <m:t>𝜎</m:t>
                      </m:r>
                      <m:r>
                        <a:rPr lang="en-US" sz="1050" i="1">
                          <a:solidFill>
                            <a:schemeClr val="tx1"/>
                          </a:solidFill>
                          <a:latin typeface="Cambria Math" panose="02040503050406030204" pitchFamily="18" charset="0"/>
                          <a:ea typeface="Cambria Math" panose="02040503050406030204" pitchFamily="18" charset="0"/>
                        </a:rPr>
                        <m:t>)</m:t>
                      </m:r>
                    </m:oMath>
                  </m:oMathPara>
                </a14:m>
                <a:endParaRPr lang="ru-RU" sz="1050" dirty="0">
                  <a:solidFill>
                    <a:schemeClr val="tx1"/>
                  </a:solidFill>
                </a:endParaRPr>
              </a:p>
            </p:txBody>
          </p:sp>
        </mc:Choice>
        <mc:Fallback>
          <p:sp>
            <p:nvSpPr>
              <p:cNvPr id="41" name="Прямоугольник 40">
                <a:extLst>
                  <a:ext uri="{FF2B5EF4-FFF2-40B4-BE49-F238E27FC236}">
                    <a16:creationId xmlns:a16="http://schemas.microsoft.com/office/drawing/2014/main" id="{D636826A-18CB-296B-32B6-2A9D2104D7B1}"/>
                  </a:ext>
                </a:extLst>
              </p:cNvPr>
              <p:cNvSpPr>
                <a:spLocks noRot="1" noChangeAspect="1" noMove="1" noResize="1" noEditPoints="1" noAdjustHandles="1" noChangeArrowheads="1" noChangeShapeType="1" noTextEdit="1"/>
              </p:cNvSpPr>
              <p:nvPr/>
            </p:nvSpPr>
            <p:spPr>
              <a:xfrm>
                <a:off x="4233738" y="3042891"/>
                <a:ext cx="504000" cy="504000"/>
              </a:xfrm>
              <a:prstGeom prst="rect">
                <a:avLst/>
              </a:prstGeom>
              <a:blipFill>
                <a:blip r:embed="rId8"/>
                <a:stretch>
                  <a:fillRect l="-3571" r="-1190"/>
                </a:stretch>
              </a:blipFill>
              <a:ln>
                <a:solidFill>
                  <a:srgbClr val="FF0000"/>
                </a:solidFill>
              </a:ln>
            </p:spPr>
            <p:txBody>
              <a:bodyPr/>
              <a:lstStyle/>
              <a:p>
                <a:r>
                  <a:rPr lang="ru-RU">
                    <a:noFill/>
                  </a:rPr>
                  <a:t> </a:t>
                </a:r>
              </a:p>
            </p:txBody>
          </p:sp>
        </mc:Fallback>
      </mc:AlternateContent>
      <p:sp>
        <p:nvSpPr>
          <p:cNvPr id="42" name="Блок-схема: узел 41">
            <a:extLst>
              <a:ext uri="{FF2B5EF4-FFF2-40B4-BE49-F238E27FC236}">
                <a16:creationId xmlns:a16="http://schemas.microsoft.com/office/drawing/2014/main" id="{42DAA152-4FD9-15A3-3602-21884DABE056}"/>
              </a:ext>
            </a:extLst>
          </p:cNvPr>
          <p:cNvSpPr/>
          <p:nvPr/>
        </p:nvSpPr>
        <p:spPr>
          <a:xfrm>
            <a:off x="4159250" y="3810000"/>
            <a:ext cx="36000" cy="36000"/>
          </a:xfrm>
          <a:prstGeom prst="flowChartConnector">
            <a:avLst/>
          </a:prstGeom>
          <a:solidFill>
            <a:srgbClr val="FF0000">
              <a:alpha val="9000"/>
            </a:srgbClr>
          </a:solidFill>
          <a:ln>
            <a:noFill/>
          </a:ln>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5C5689E4-CBFB-D8D1-5A3D-95FA33E5C4C4}"/>
                  </a:ext>
                </a:extLst>
              </p:cNvPr>
              <p:cNvSpPr txBox="1"/>
              <p:nvPr/>
            </p:nvSpPr>
            <p:spPr>
              <a:xfrm>
                <a:off x="4668387" y="3171780"/>
                <a:ext cx="265231"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00" b="1" i="1" smtClean="0">
                          <a:solidFill>
                            <a:schemeClr val="tx1"/>
                          </a:solidFill>
                          <a:latin typeface="Cambria Math" panose="02040503050406030204" pitchFamily="18" charset="0"/>
                        </a:rPr>
                        <m:t>~</m:t>
                      </m:r>
                    </m:oMath>
                  </m:oMathPara>
                </a14:m>
                <a:endParaRPr lang="ru-RU" dirty="0"/>
              </a:p>
            </p:txBody>
          </p:sp>
        </mc:Choice>
        <mc:Fallback>
          <p:sp>
            <p:nvSpPr>
              <p:cNvPr id="44" name="TextBox 43">
                <a:extLst>
                  <a:ext uri="{FF2B5EF4-FFF2-40B4-BE49-F238E27FC236}">
                    <a16:creationId xmlns:a16="http://schemas.microsoft.com/office/drawing/2014/main" id="{5C5689E4-CBFB-D8D1-5A3D-95FA33E5C4C4}"/>
                  </a:ext>
                </a:extLst>
              </p:cNvPr>
              <p:cNvSpPr txBox="1">
                <a:spLocks noRot="1" noChangeAspect="1" noMove="1" noResize="1" noEditPoints="1" noAdjustHandles="1" noChangeArrowheads="1" noChangeShapeType="1" noTextEdit="1"/>
              </p:cNvSpPr>
              <p:nvPr/>
            </p:nvSpPr>
            <p:spPr>
              <a:xfrm>
                <a:off x="4668387" y="3171780"/>
                <a:ext cx="265231" cy="246221"/>
              </a:xfrm>
              <a:prstGeom prst="rect">
                <a:avLst/>
              </a:prstGeom>
              <a:blipFill>
                <a:blip r:embed="rId9"/>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395026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p:bldP spid="32" grpId="0" animBg="1"/>
      <p:bldP spid="33" grpId="0" animBg="1"/>
      <p:bldP spid="34" grpId="0" animBg="1"/>
      <p:bldP spid="37" grpId="0" animBg="1"/>
      <p:bldP spid="38" grpId="0"/>
      <p:bldP spid="39" grpId="0" animBg="1"/>
      <p:bldP spid="40" grpId="0" animBg="1"/>
      <p:bldP spid="41" grpId="0" animBg="1"/>
      <p:bldP spid="42" grpId="0" animBg="1"/>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0C963-5C72-051C-5337-45ED8AF5D80A}"/>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A95FCBF-A38D-FEEB-D89A-DE85E591392E}"/>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EC001BEC-F5D2-73F0-4EBA-BCA3CE005CD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4F59AC7D-E3B3-AE50-0EEB-9A57FF52F518}"/>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6961E9CF-E5E5-661E-67BE-95DF61153C4E}"/>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08DFB22-344F-E1B1-E2C1-11B5EFBD8917}"/>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16</a:t>
            </a:fld>
            <a:endParaRPr lang="ru-RU" dirty="0"/>
          </a:p>
        </p:txBody>
      </p:sp>
      <p:sp>
        <p:nvSpPr>
          <p:cNvPr id="12" name="Нижний колонтитул 4">
            <a:extLst>
              <a:ext uri="{FF2B5EF4-FFF2-40B4-BE49-F238E27FC236}">
                <a16:creationId xmlns:a16="http://schemas.microsoft.com/office/drawing/2014/main" id="{326E1091-2C54-8534-D349-9802E3F651E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
        <p:nvSpPr>
          <p:cNvPr id="11" name="Заголовок 1">
            <a:extLst>
              <a:ext uri="{FF2B5EF4-FFF2-40B4-BE49-F238E27FC236}">
                <a16:creationId xmlns:a16="http://schemas.microsoft.com/office/drawing/2014/main" id="{80C40EB8-E120-700C-B00F-9A3B1C313233}"/>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VAE: intuition</a:t>
            </a:r>
            <a:endParaRPr lang="ru-RU" sz="1800" dirty="0">
              <a:solidFill>
                <a:schemeClr val="tx1">
                  <a:lumMod val="75000"/>
                  <a:lumOff val="25000"/>
                </a:schemeClr>
              </a:solidFill>
            </a:endParaRPr>
          </a:p>
        </p:txBody>
      </p:sp>
      <p:sp>
        <p:nvSpPr>
          <p:cNvPr id="13" name="TextBox 12">
            <a:extLst>
              <a:ext uri="{FF2B5EF4-FFF2-40B4-BE49-F238E27FC236}">
                <a16:creationId xmlns:a16="http://schemas.microsoft.com/office/drawing/2014/main" id="{FC5B90DD-0C9C-2288-7FC3-E88AE33E470F}"/>
              </a:ext>
            </a:extLst>
          </p:cNvPr>
          <p:cNvSpPr txBox="1"/>
          <p:nvPr/>
        </p:nvSpPr>
        <p:spPr>
          <a:xfrm>
            <a:off x="595788" y="885200"/>
            <a:ext cx="8019701" cy="509178"/>
          </a:xfrm>
          <a:prstGeom prst="rect">
            <a:avLst/>
          </a:prstGeom>
          <a:noFill/>
        </p:spPr>
        <p:txBody>
          <a:bodyPr wrap="square">
            <a:spAutoFit/>
          </a:bodyPr>
          <a:lstStyle/>
          <a:p>
            <a:r>
              <a:rPr lang="et-EE" b="0" i="0" dirty="0">
                <a:solidFill>
                  <a:srgbClr val="404040"/>
                </a:solidFill>
                <a:effectLst/>
                <a:latin typeface="IBM Plex Sans" panose="020B0503050203000203" pitchFamily="34" charset="0"/>
              </a:rPr>
              <a:t>The main task of a generative model is to learn the underlying distribution of the input data and generate new data samples that are similar to the original data. In essence, generative models aim to model the data-generating process, allowing them to produce synthetic data that mimics the characteristics and patterns of the real data.</a:t>
            </a:r>
            <a:endParaRPr lang="ru-RU" dirty="0">
              <a:latin typeface="IBM Plex Sans" panose="020B0503050203000203" pitchFamily="34" charset="0"/>
            </a:endParaRPr>
          </a:p>
        </p:txBody>
      </p:sp>
      <p:pic>
        <p:nvPicPr>
          <p:cNvPr id="18" name="Рисунок 17">
            <a:extLst>
              <a:ext uri="{FF2B5EF4-FFF2-40B4-BE49-F238E27FC236}">
                <a16:creationId xmlns:a16="http://schemas.microsoft.com/office/drawing/2014/main" id="{D7DB4E1E-01F8-64D2-F84A-7E6744958C15}"/>
              </a:ext>
            </a:extLst>
          </p:cNvPr>
          <p:cNvPicPr>
            <a:picLocks noChangeAspect="1"/>
          </p:cNvPicPr>
          <p:nvPr/>
        </p:nvPicPr>
        <p:blipFill>
          <a:blip r:embed="rId2"/>
          <a:stretch>
            <a:fillRect/>
          </a:stretch>
        </p:blipFill>
        <p:spPr>
          <a:xfrm>
            <a:off x="604753" y="1813042"/>
            <a:ext cx="4922836" cy="2786650"/>
          </a:xfrm>
          <a:prstGeom prst="rect">
            <a:avLst/>
          </a:prstGeom>
        </p:spPr>
      </p:pic>
      <p:sp>
        <p:nvSpPr>
          <p:cNvPr id="19" name="TextBox 18">
            <a:extLst>
              <a:ext uri="{FF2B5EF4-FFF2-40B4-BE49-F238E27FC236}">
                <a16:creationId xmlns:a16="http://schemas.microsoft.com/office/drawing/2014/main" id="{00976F9C-3091-2A94-3808-151A5C12D7AD}"/>
              </a:ext>
            </a:extLst>
          </p:cNvPr>
          <p:cNvSpPr txBox="1"/>
          <p:nvPr/>
        </p:nvSpPr>
        <p:spPr>
          <a:xfrm>
            <a:off x="604753" y="4607294"/>
            <a:ext cx="4572000" cy="231282"/>
          </a:xfrm>
          <a:prstGeom prst="rect">
            <a:avLst/>
          </a:prstGeom>
          <a:noFill/>
        </p:spPr>
        <p:txBody>
          <a:bodyPr wrap="square">
            <a:spAutoFit/>
          </a:bodyPr>
          <a:lstStyle/>
          <a:p>
            <a:r>
              <a:rPr lang="et-EE" dirty="0">
                <a:hlinkClick r:id="rId3"/>
              </a:rPr>
              <a:t>Simon J.D. Prince. Understanding Deep learning, MIT</a:t>
            </a:r>
            <a:r>
              <a:rPr lang="en-US" dirty="0">
                <a:hlinkClick r:id="rId3"/>
              </a:rPr>
              <a:t> Press</a:t>
            </a:r>
            <a:r>
              <a:rPr lang="et-EE" dirty="0">
                <a:hlinkClick r:id="rId3"/>
              </a:rPr>
              <a:t>, 2024</a:t>
            </a:r>
            <a:endParaRPr lang="ru-RU" dirty="0"/>
          </a:p>
        </p:txBody>
      </p:sp>
    </p:spTree>
    <p:extLst>
      <p:ext uri="{BB962C8B-B14F-4D97-AF65-F5344CB8AC3E}">
        <p14:creationId xmlns:p14="http://schemas.microsoft.com/office/powerpoint/2010/main" val="43106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E081F-30B3-6C51-F31F-1418237E39D9}"/>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3A372690-AB69-92D2-2C6A-88AD6B10EAAE}"/>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B774101D-94BE-3229-26D3-DF2A6DD55336}"/>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76AD7798-30E8-A93D-2DD9-B2CAE5FAC53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40EDF121-D420-0F20-6945-8E32CA4EBAD7}"/>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2C848228-3D5F-E3C1-2A3B-6ABF5D9933A8}"/>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17</a:t>
            </a:fld>
            <a:endParaRPr lang="ru-RU" dirty="0"/>
          </a:p>
        </p:txBody>
      </p:sp>
      <p:sp>
        <p:nvSpPr>
          <p:cNvPr id="12" name="Нижний колонтитул 4">
            <a:extLst>
              <a:ext uri="{FF2B5EF4-FFF2-40B4-BE49-F238E27FC236}">
                <a16:creationId xmlns:a16="http://schemas.microsoft.com/office/drawing/2014/main" id="{584DB84B-5EEE-572F-E370-E4F3484AE498}"/>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
        <p:nvSpPr>
          <p:cNvPr id="11" name="Заголовок 1">
            <a:extLst>
              <a:ext uri="{FF2B5EF4-FFF2-40B4-BE49-F238E27FC236}">
                <a16:creationId xmlns:a16="http://schemas.microsoft.com/office/drawing/2014/main" id="{67627B49-6DD5-0155-9737-2E8405AACDD8}"/>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VAE: algorithm</a:t>
            </a:r>
            <a:endParaRPr lang="ru-RU" sz="1800" dirty="0">
              <a:solidFill>
                <a:schemeClr val="tx1">
                  <a:lumMod val="75000"/>
                  <a:lumOff val="25000"/>
                </a:schemeClr>
              </a:solidFill>
            </a:endParaRPr>
          </a:p>
        </p:txBody>
      </p:sp>
      <p:graphicFrame>
        <p:nvGraphicFramePr>
          <p:cNvPr id="16" name="Таблица 15">
            <a:extLst>
              <a:ext uri="{FF2B5EF4-FFF2-40B4-BE49-F238E27FC236}">
                <a16:creationId xmlns:a16="http://schemas.microsoft.com/office/drawing/2014/main" id="{8C24C31B-30E1-4E11-27A1-40FB012697A6}"/>
              </a:ext>
            </a:extLst>
          </p:cNvPr>
          <p:cNvGraphicFramePr>
            <a:graphicFrameLocks noGrp="1"/>
          </p:cNvGraphicFramePr>
          <p:nvPr>
            <p:extLst>
              <p:ext uri="{D42A27DB-BD31-4B8C-83A1-F6EECF244321}">
                <p14:modId xmlns:p14="http://schemas.microsoft.com/office/powerpoint/2010/main" val="1814541741"/>
              </p:ext>
            </p:extLst>
          </p:nvPr>
        </p:nvGraphicFramePr>
        <p:xfrm>
          <a:off x="597877" y="1127270"/>
          <a:ext cx="6836897" cy="3486075"/>
        </p:xfrm>
        <a:graphic>
          <a:graphicData uri="http://schemas.openxmlformats.org/drawingml/2006/table">
            <a:tbl>
              <a:tblPr/>
              <a:tblGrid>
                <a:gridCol w="1280160">
                  <a:extLst>
                    <a:ext uri="{9D8B030D-6E8A-4147-A177-3AD203B41FA5}">
                      <a16:colId xmlns:a16="http://schemas.microsoft.com/office/drawing/2014/main" val="2657605594"/>
                    </a:ext>
                  </a:extLst>
                </a:gridCol>
                <a:gridCol w="5556737">
                  <a:extLst>
                    <a:ext uri="{9D8B030D-6E8A-4147-A177-3AD203B41FA5}">
                      <a16:colId xmlns:a16="http://schemas.microsoft.com/office/drawing/2014/main" val="4091940001"/>
                    </a:ext>
                  </a:extLst>
                </a:gridCol>
              </a:tblGrid>
              <a:tr h="144252">
                <a:tc>
                  <a:txBody>
                    <a:bodyPr/>
                    <a:lstStyle/>
                    <a:p>
                      <a:pPr algn="ctr"/>
                      <a:r>
                        <a:rPr lang="et-EE" sz="900" b="1" kern="1200" dirty="0">
                          <a:solidFill>
                            <a:schemeClr val="tx1">
                              <a:lumMod val="75000"/>
                              <a:lumOff val="25000"/>
                            </a:schemeClr>
                          </a:solidFill>
                          <a:effectLst/>
                          <a:latin typeface="IBM Plex Sans" panose="020B0503050203000203" pitchFamily="34" charset="0"/>
                          <a:ea typeface="+mn-ea"/>
                          <a:cs typeface="+mn-cs"/>
                        </a:rPr>
                        <a:t>Step</a:t>
                      </a:r>
                    </a:p>
                  </a:txBody>
                  <a:tcPr marL="44385" marR="44385" marT="22193" marB="22193" anchor="ctr">
                    <a:lnL>
                      <a:noFill/>
                    </a:lnL>
                    <a:lnR>
                      <a:noFill/>
                    </a:lnR>
                    <a:lnT>
                      <a:noFill/>
                    </a:lnT>
                    <a:lnB>
                      <a:noFill/>
                    </a:lnB>
                    <a:solidFill>
                      <a:schemeClr val="bg2">
                        <a:lumMod val="85000"/>
                      </a:schemeClr>
                    </a:solidFill>
                  </a:tcPr>
                </a:tc>
                <a:tc>
                  <a:txBody>
                    <a:bodyPr/>
                    <a:lstStyle/>
                    <a:p>
                      <a:pPr algn="ctr"/>
                      <a:r>
                        <a:rPr lang="et-EE" sz="900" b="1" kern="1200" dirty="0">
                          <a:solidFill>
                            <a:schemeClr val="tx1">
                              <a:lumMod val="75000"/>
                              <a:lumOff val="25000"/>
                            </a:schemeClr>
                          </a:solidFill>
                          <a:effectLst/>
                          <a:latin typeface="IBM Plex Sans" panose="020B0503050203000203" pitchFamily="34" charset="0"/>
                          <a:ea typeface="+mn-ea"/>
                          <a:cs typeface="+mn-cs"/>
                        </a:rPr>
                        <a:t>Description</a:t>
                      </a:r>
                    </a:p>
                  </a:txBody>
                  <a:tcPr marL="44385" marR="44385" marT="22193" marB="22193" anchor="ctr">
                    <a:lnL>
                      <a:noFill/>
                    </a:lnL>
                    <a:lnR>
                      <a:noFill/>
                    </a:lnR>
                    <a:lnT>
                      <a:noFill/>
                    </a:lnT>
                    <a:lnB>
                      <a:noFill/>
                    </a:lnB>
                    <a:solidFill>
                      <a:schemeClr val="bg2">
                        <a:lumMod val="85000"/>
                      </a:schemeClr>
                    </a:solidFill>
                  </a:tcPr>
                </a:tc>
                <a:extLst>
                  <a:ext uri="{0D108BD9-81ED-4DB2-BD59-A6C34878D82A}">
                    <a16:rowId xmlns:a16="http://schemas.microsoft.com/office/drawing/2014/main" val="4106647908"/>
                  </a:ext>
                </a:extLst>
              </a:tr>
              <a:tr h="343985">
                <a:tc>
                  <a:txBody>
                    <a:bodyPr/>
                    <a:lstStyle/>
                    <a:p>
                      <a:r>
                        <a:rPr lang="et-EE" sz="900" b="1">
                          <a:solidFill>
                            <a:schemeClr val="tx1">
                              <a:lumMod val="75000"/>
                              <a:lumOff val="25000"/>
                            </a:schemeClr>
                          </a:solidFill>
                          <a:effectLst/>
                          <a:latin typeface="IBM Plex Sans" panose="020B0503050203000203" pitchFamily="34" charset="0"/>
                        </a:rPr>
                        <a:t>1. Data Preparation</a:t>
                      </a:r>
                      <a:endParaRPr lang="et-EE" sz="900">
                        <a:solidFill>
                          <a:schemeClr val="tx1">
                            <a:lumMod val="75000"/>
                            <a:lumOff val="25000"/>
                          </a:schemeClr>
                        </a:solidFill>
                        <a:effectLst/>
                        <a:latin typeface="IBM Plex Sans" panose="020B0503050203000203" pitchFamily="34" charset="0"/>
                      </a:endParaRPr>
                    </a:p>
                  </a:txBody>
                  <a:tcPr marL="44385" marR="44385" marT="22193" marB="22193" anchor="ctr">
                    <a:lnL>
                      <a:noFill/>
                    </a:lnL>
                    <a:lnR>
                      <a:noFill/>
                    </a:lnR>
                    <a:lnT>
                      <a:noFill/>
                    </a:lnT>
                    <a:lnB>
                      <a:noFill/>
                    </a:lnB>
                    <a:noFill/>
                  </a:tcPr>
                </a:tc>
                <a:tc>
                  <a:txBody>
                    <a:bodyPr/>
                    <a:lstStyle/>
                    <a:p>
                      <a:r>
                        <a:rPr lang="et-EE" sz="900" dirty="0">
                          <a:solidFill>
                            <a:schemeClr val="tx1">
                              <a:lumMod val="75000"/>
                              <a:lumOff val="25000"/>
                            </a:schemeClr>
                          </a:solidFill>
                          <a:effectLst/>
                          <a:latin typeface="IBM Plex Sans" panose="020B0503050203000203" pitchFamily="34" charset="0"/>
                        </a:rPr>
                        <a:t>- Prepare input data (e.g., images, text).</a:t>
                      </a:r>
                      <a:br>
                        <a:rPr lang="et-EE" sz="900" dirty="0">
                          <a:solidFill>
                            <a:schemeClr val="tx1">
                              <a:lumMod val="75000"/>
                              <a:lumOff val="25000"/>
                            </a:schemeClr>
                          </a:solidFill>
                          <a:effectLst/>
                          <a:latin typeface="IBM Plex Sans" panose="020B0503050203000203" pitchFamily="34" charset="0"/>
                        </a:rPr>
                      </a:br>
                      <a:r>
                        <a:rPr lang="et-EE" sz="900" dirty="0">
                          <a:solidFill>
                            <a:schemeClr val="tx1">
                              <a:lumMod val="75000"/>
                              <a:lumOff val="25000"/>
                            </a:schemeClr>
                          </a:solidFill>
                          <a:effectLst/>
                          <a:latin typeface="IBM Plex Sans" panose="020B0503050203000203" pitchFamily="34" charset="0"/>
                        </a:rPr>
                        <a:t>- Normalize data if necessary.</a:t>
                      </a:r>
                      <a:br>
                        <a:rPr lang="et-EE" sz="900" dirty="0">
                          <a:solidFill>
                            <a:schemeClr val="tx1">
                              <a:lumMod val="75000"/>
                              <a:lumOff val="25000"/>
                            </a:schemeClr>
                          </a:solidFill>
                          <a:effectLst/>
                          <a:latin typeface="IBM Plex Sans" panose="020B0503050203000203" pitchFamily="34" charset="0"/>
                        </a:rPr>
                      </a:br>
                      <a:r>
                        <a:rPr lang="et-EE" sz="900" dirty="0">
                          <a:solidFill>
                            <a:schemeClr val="tx1">
                              <a:lumMod val="75000"/>
                              <a:lumOff val="25000"/>
                            </a:schemeClr>
                          </a:solidFill>
                          <a:effectLst/>
                          <a:latin typeface="IBM Plex Sans" panose="020B0503050203000203" pitchFamily="34" charset="0"/>
                        </a:rPr>
                        <a:t>- Divide data into batches.</a:t>
                      </a:r>
                    </a:p>
                  </a:txBody>
                  <a:tcPr marL="44385" marR="44385" marT="22193" marB="22193" anchor="ctr">
                    <a:lnL>
                      <a:noFill/>
                    </a:lnL>
                    <a:lnR>
                      <a:noFill/>
                    </a:lnR>
                    <a:lnT>
                      <a:noFill/>
                    </a:lnT>
                    <a:lnB>
                      <a:noFill/>
                    </a:lnB>
                    <a:noFill/>
                  </a:tcPr>
                </a:tc>
                <a:extLst>
                  <a:ext uri="{0D108BD9-81ED-4DB2-BD59-A6C34878D82A}">
                    <a16:rowId xmlns:a16="http://schemas.microsoft.com/office/drawing/2014/main" val="1854898425"/>
                  </a:ext>
                </a:extLst>
              </a:tr>
              <a:tr h="543719">
                <a:tc>
                  <a:txBody>
                    <a:bodyPr/>
                    <a:lstStyle/>
                    <a:p>
                      <a:r>
                        <a:rPr lang="et-EE" sz="900" b="1" dirty="0">
                          <a:solidFill>
                            <a:schemeClr val="tx1">
                              <a:lumMod val="75000"/>
                              <a:lumOff val="25000"/>
                            </a:schemeClr>
                          </a:solidFill>
                          <a:effectLst/>
                          <a:latin typeface="IBM Plex Sans" panose="020B0503050203000203" pitchFamily="34" charset="0"/>
                        </a:rPr>
                        <a:t>2. Model Definition</a:t>
                      </a:r>
                      <a:endParaRPr lang="et-EE" sz="900" dirty="0">
                        <a:solidFill>
                          <a:schemeClr val="tx1">
                            <a:lumMod val="75000"/>
                            <a:lumOff val="25000"/>
                          </a:schemeClr>
                        </a:solidFill>
                        <a:effectLst/>
                        <a:latin typeface="IBM Plex Sans" panose="020B0503050203000203" pitchFamily="34" charset="0"/>
                      </a:endParaRPr>
                    </a:p>
                  </a:txBody>
                  <a:tcPr marL="44385" marR="44385" marT="22193" marB="22193" anchor="ctr">
                    <a:lnL>
                      <a:noFill/>
                    </a:lnL>
                    <a:lnR>
                      <a:noFill/>
                    </a:lnR>
                    <a:lnT>
                      <a:noFill/>
                    </a:lnT>
                    <a:lnB>
                      <a:noFill/>
                    </a:lnB>
                    <a:noFill/>
                  </a:tcPr>
                </a:tc>
                <a:tc>
                  <a:txBody>
                    <a:bodyPr/>
                    <a:lstStyle/>
                    <a:p>
                      <a:r>
                        <a:rPr lang="et-EE" sz="900" dirty="0">
                          <a:solidFill>
                            <a:schemeClr val="tx1">
                              <a:lumMod val="75000"/>
                              <a:lumOff val="25000"/>
                            </a:schemeClr>
                          </a:solidFill>
                          <a:effectLst/>
                          <a:latin typeface="IBM Plex Sans" panose="020B0503050203000203" pitchFamily="34" charset="0"/>
                        </a:rPr>
                        <a:t>- </a:t>
                      </a:r>
                      <a:r>
                        <a:rPr lang="et-EE" sz="900" b="1" dirty="0">
                          <a:solidFill>
                            <a:schemeClr val="tx1">
                              <a:lumMod val="75000"/>
                              <a:lumOff val="25000"/>
                            </a:schemeClr>
                          </a:solidFill>
                          <a:effectLst/>
                          <a:latin typeface="IBM Plex Sans" panose="020B0503050203000203" pitchFamily="34" charset="0"/>
                        </a:rPr>
                        <a:t>Encoder</a:t>
                      </a:r>
                      <a:r>
                        <a:rPr lang="et-EE" sz="900" dirty="0">
                          <a:solidFill>
                            <a:schemeClr val="tx1">
                              <a:lumMod val="75000"/>
                              <a:lumOff val="25000"/>
                            </a:schemeClr>
                          </a:solidFill>
                          <a:effectLst/>
                          <a:latin typeface="IBM Plex Sans" panose="020B0503050203000203" pitchFamily="34" charset="0"/>
                        </a:rPr>
                        <a:t>: Map input data to latent distribution parameters (mean </a:t>
                      </a:r>
                      <a:r>
                        <a:rPr lang="el-GR" sz="900" dirty="0">
                          <a:solidFill>
                            <a:schemeClr val="tx1">
                              <a:lumMod val="75000"/>
                              <a:lumOff val="25000"/>
                            </a:schemeClr>
                          </a:solidFill>
                          <a:effectLst/>
                          <a:latin typeface="IBM Plex Sans" panose="020B0503050203000203" pitchFamily="34" charset="0"/>
                        </a:rPr>
                        <a:t>μ</a:t>
                      </a:r>
                      <a:r>
                        <a:rPr lang="el-GR" sz="900" i="1" dirty="0">
                          <a:solidFill>
                            <a:schemeClr val="tx1">
                              <a:lumMod val="75000"/>
                              <a:lumOff val="25000"/>
                            </a:schemeClr>
                          </a:solidFill>
                          <a:effectLst/>
                          <a:latin typeface="IBM Plex Sans" panose="020B0503050203000203" pitchFamily="34" charset="0"/>
                        </a:rPr>
                        <a:t>μ</a:t>
                      </a:r>
                      <a:r>
                        <a:rPr lang="el-GR" sz="900" dirty="0">
                          <a:solidFill>
                            <a:schemeClr val="tx1">
                              <a:lumMod val="75000"/>
                              <a:lumOff val="25000"/>
                            </a:schemeClr>
                          </a:solidFill>
                          <a:effectLst/>
                          <a:latin typeface="IBM Plex Sans" panose="020B0503050203000203" pitchFamily="34" charset="0"/>
                        </a:rPr>
                        <a:t> </a:t>
                      </a:r>
                      <a:r>
                        <a:rPr lang="et-EE" sz="900" dirty="0">
                          <a:solidFill>
                            <a:schemeClr val="tx1">
                              <a:lumMod val="75000"/>
                              <a:lumOff val="25000"/>
                            </a:schemeClr>
                          </a:solidFill>
                          <a:effectLst/>
                          <a:latin typeface="IBM Plex Sans" panose="020B0503050203000203" pitchFamily="34" charset="0"/>
                        </a:rPr>
                        <a:t>and log variance log⁡</a:t>
                      </a:r>
                      <a:r>
                        <a:rPr lang="el-GR" sz="900" dirty="0">
                          <a:solidFill>
                            <a:schemeClr val="tx1">
                              <a:lumMod val="75000"/>
                              <a:lumOff val="25000"/>
                            </a:schemeClr>
                          </a:solidFill>
                          <a:effectLst/>
                          <a:latin typeface="IBM Plex Sans" panose="020B0503050203000203" pitchFamily="34" charset="0"/>
                        </a:rPr>
                        <a:t>σ2</a:t>
                      </a:r>
                      <a:r>
                        <a:rPr lang="et-EE" sz="900" dirty="0">
                          <a:solidFill>
                            <a:schemeClr val="tx1">
                              <a:lumMod val="75000"/>
                              <a:lumOff val="25000"/>
                            </a:schemeClr>
                          </a:solidFill>
                          <a:effectLst/>
                          <a:latin typeface="IBM Plex Sans" panose="020B0503050203000203" pitchFamily="34" charset="0"/>
                        </a:rPr>
                        <a:t>log</a:t>
                      </a:r>
                      <a:r>
                        <a:rPr lang="el-GR" sz="900" i="1" dirty="0">
                          <a:solidFill>
                            <a:schemeClr val="tx1">
                              <a:lumMod val="75000"/>
                              <a:lumOff val="25000"/>
                            </a:schemeClr>
                          </a:solidFill>
                          <a:effectLst/>
                          <a:latin typeface="IBM Plex Sans" panose="020B0503050203000203" pitchFamily="34" charset="0"/>
                        </a:rPr>
                        <a:t>σ</a:t>
                      </a:r>
                      <a:r>
                        <a:rPr lang="el-GR" sz="900" dirty="0">
                          <a:solidFill>
                            <a:schemeClr val="tx1">
                              <a:lumMod val="75000"/>
                              <a:lumOff val="25000"/>
                            </a:schemeClr>
                          </a:solidFill>
                          <a:effectLst/>
                          <a:latin typeface="IBM Plex Sans" panose="020B0503050203000203" pitchFamily="34" charset="0"/>
                        </a:rPr>
                        <a:t>2).</a:t>
                      </a:r>
                      <a:br>
                        <a:rPr lang="el-GR" sz="900" dirty="0">
                          <a:solidFill>
                            <a:schemeClr val="tx1">
                              <a:lumMod val="75000"/>
                              <a:lumOff val="25000"/>
                            </a:schemeClr>
                          </a:solidFill>
                          <a:effectLst/>
                          <a:latin typeface="IBM Plex Sans" panose="020B0503050203000203" pitchFamily="34" charset="0"/>
                        </a:rPr>
                      </a:br>
                      <a:r>
                        <a:rPr lang="el-GR" sz="900" dirty="0">
                          <a:solidFill>
                            <a:schemeClr val="tx1">
                              <a:lumMod val="75000"/>
                              <a:lumOff val="25000"/>
                            </a:schemeClr>
                          </a:solidFill>
                          <a:effectLst/>
                          <a:latin typeface="IBM Plex Sans" panose="020B0503050203000203" pitchFamily="34" charset="0"/>
                        </a:rPr>
                        <a:t>- </a:t>
                      </a:r>
                      <a:r>
                        <a:rPr lang="et-EE" sz="900" b="1" dirty="0">
                          <a:solidFill>
                            <a:schemeClr val="tx1">
                              <a:lumMod val="75000"/>
                              <a:lumOff val="25000"/>
                            </a:schemeClr>
                          </a:solidFill>
                          <a:effectLst/>
                          <a:latin typeface="IBM Plex Sans" panose="020B0503050203000203" pitchFamily="34" charset="0"/>
                        </a:rPr>
                        <a:t>Reparameterization Trick</a:t>
                      </a:r>
                      <a:r>
                        <a:rPr lang="et-EE" sz="900" dirty="0">
                          <a:solidFill>
                            <a:schemeClr val="tx1">
                              <a:lumMod val="75000"/>
                              <a:lumOff val="25000"/>
                            </a:schemeClr>
                          </a:solidFill>
                          <a:effectLst/>
                          <a:latin typeface="IBM Plex Sans" panose="020B0503050203000203" pitchFamily="34" charset="0"/>
                        </a:rPr>
                        <a:t>: Sample latent vector z</a:t>
                      </a:r>
                      <a:r>
                        <a:rPr lang="et-EE" sz="900" i="1" dirty="0">
                          <a:solidFill>
                            <a:schemeClr val="tx1">
                              <a:lumMod val="75000"/>
                              <a:lumOff val="25000"/>
                            </a:schemeClr>
                          </a:solidFill>
                          <a:effectLst/>
                          <a:latin typeface="IBM Plex Sans" panose="020B0503050203000203" pitchFamily="34" charset="0"/>
                        </a:rPr>
                        <a:t>z</a:t>
                      </a:r>
                      <a:r>
                        <a:rPr lang="et-EE" sz="900" dirty="0">
                          <a:solidFill>
                            <a:schemeClr val="tx1">
                              <a:lumMod val="75000"/>
                              <a:lumOff val="25000"/>
                            </a:schemeClr>
                          </a:solidFill>
                          <a:effectLst/>
                          <a:latin typeface="IBM Plex Sans" panose="020B0503050203000203" pitchFamily="34" charset="0"/>
                        </a:rPr>
                        <a:t> using z=</a:t>
                      </a:r>
                      <a:r>
                        <a:rPr lang="el-GR" sz="900" dirty="0">
                          <a:solidFill>
                            <a:schemeClr val="tx1">
                              <a:lumMod val="75000"/>
                              <a:lumOff val="25000"/>
                            </a:schemeClr>
                          </a:solidFill>
                          <a:effectLst/>
                          <a:latin typeface="IBM Plex Sans" panose="020B0503050203000203" pitchFamily="34" charset="0"/>
                        </a:rPr>
                        <a:t>μ+σ⋅ϵ</a:t>
                      </a:r>
                      <a:r>
                        <a:rPr lang="et-EE" sz="900" i="1" dirty="0">
                          <a:solidFill>
                            <a:schemeClr val="tx1">
                              <a:lumMod val="75000"/>
                              <a:lumOff val="25000"/>
                            </a:schemeClr>
                          </a:solidFill>
                          <a:effectLst/>
                          <a:latin typeface="IBM Plex Sans" panose="020B0503050203000203" pitchFamily="34" charset="0"/>
                        </a:rPr>
                        <a:t>z</a:t>
                      </a:r>
                      <a:r>
                        <a:rPr lang="et-EE" sz="900" dirty="0">
                          <a:solidFill>
                            <a:schemeClr val="tx1">
                              <a:lumMod val="75000"/>
                              <a:lumOff val="25000"/>
                            </a:schemeClr>
                          </a:solidFill>
                          <a:effectLst/>
                          <a:latin typeface="IBM Plex Sans" panose="020B0503050203000203" pitchFamily="34" charset="0"/>
                        </a:rPr>
                        <a:t>=</a:t>
                      </a:r>
                      <a:r>
                        <a:rPr lang="el-GR" sz="900" i="1" dirty="0">
                          <a:solidFill>
                            <a:schemeClr val="tx1">
                              <a:lumMod val="75000"/>
                              <a:lumOff val="25000"/>
                            </a:schemeClr>
                          </a:solidFill>
                          <a:effectLst/>
                          <a:latin typeface="IBM Plex Sans" panose="020B0503050203000203" pitchFamily="34" charset="0"/>
                        </a:rPr>
                        <a:t>μ</a:t>
                      </a:r>
                      <a:r>
                        <a:rPr lang="el-GR" sz="900" dirty="0">
                          <a:solidFill>
                            <a:schemeClr val="tx1">
                              <a:lumMod val="75000"/>
                              <a:lumOff val="25000"/>
                            </a:schemeClr>
                          </a:solidFill>
                          <a:effectLst/>
                          <a:latin typeface="IBM Plex Sans" panose="020B0503050203000203" pitchFamily="34" charset="0"/>
                        </a:rPr>
                        <a:t>+</a:t>
                      </a:r>
                      <a:r>
                        <a:rPr lang="el-GR" sz="900" i="1" dirty="0">
                          <a:solidFill>
                            <a:schemeClr val="tx1">
                              <a:lumMod val="75000"/>
                              <a:lumOff val="25000"/>
                            </a:schemeClr>
                          </a:solidFill>
                          <a:effectLst/>
                          <a:latin typeface="IBM Plex Sans" panose="020B0503050203000203" pitchFamily="34" charset="0"/>
                        </a:rPr>
                        <a:t>σ</a:t>
                      </a:r>
                      <a:r>
                        <a:rPr lang="el-GR" sz="900" dirty="0">
                          <a:solidFill>
                            <a:schemeClr val="tx1">
                              <a:lumMod val="75000"/>
                              <a:lumOff val="25000"/>
                            </a:schemeClr>
                          </a:solidFill>
                          <a:effectLst/>
                          <a:latin typeface="IBM Plex Sans" panose="020B0503050203000203" pitchFamily="34" charset="0"/>
                        </a:rPr>
                        <a:t>⋅</a:t>
                      </a:r>
                      <a:r>
                        <a:rPr lang="el-GR" sz="900" i="1" dirty="0">
                          <a:solidFill>
                            <a:schemeClr val="tx1">
                              <a:lumMod val="75000"/>
                              <a:lumOff val="25000"/>
                            </a:schemeClr>
                          </a:solidFill>
                          <a:effectLst/>
                          <a:latin typeface="IBM Plex Sans" panose="020B0503050203000203" pitchFamily="34" charset="0"/>
                        </a:rPr>
                        <a:t>ϵ</a:t>
                      </a:r>
                      <a:r>
                        <a:rPr lang="el-GR" sz="900" dirty="0">
                          <a:solidFill>
                            <a:schemeClr val="tx1">
                              <a:lumMod val="75000"/>
                              <a:lumOff val="25000"/>
                            </a:schemeClr>
                          </a:solidFill>
                          <a:effectLst/>
                          <a:latin typeface="IBM Plex Sans" panose="020B0503050203000203" pitchFamily="34" charset="0"/>
                        </a:rPr>
                        <a:t>.</a:t>
                      </a:r>
                      <a:br>
                        <a:rPr lang="el-GR" sz="900" dirty="0">
                          <a:solidFill>
                            <a:schemeClr val="tx1">
                              <a:lumMod val="75000"/>
                              <a:lumOff val="25000"/>
                            </a:schemeClr>
                          </a:solidFill>
                          <a:effectLst/>
                          <a:latin typeface="IBM Plex Sans" panose="020B0503050203000203" pitchFamily="34" charset="0"/>
                        </a:rPr>
                      </a:br>
                      <a:r>
                        <a:rPr lang="el-GR" sz="900" dirty="0">
                          <a:solidFill>
                            <a:schemeClr val="tx1">
                              <a:lumMod val="75000"/>
                              <a:lumOff val="25000"/>
                            </a:schemeClr>
                          </a:solidFill>
                          <a:effectLst/>
                          <a:latin typeface="IBM Plex Sans" panose="020B0503050203000203" pitchFamily="34" charset="0"/>
                        </a:rPr>
                        <a:t>- </a:t>
                      </a:r>
                      <a:r>
                        <a:rPr lang="et-EE" sz="900" b="1" dirty="0">
                          <a:solidFill>
                            <a:schemeClr val="tx1">
                              <a:lumMod val="75000"/>
                              <a:lumOff val="25000"/>
                            </a:schemeClr>
                          </a:solidFill>
                          <a:effectLst/>
                          <a:latin typeface="IBM Plex Sans" panose="020B0503050203000203" pitchFamily="34" charset="0"/>
                        </a:rPr>
                        <a:t>Decoder</a:t>
                      </a:r>
                      <a:r>
                        <a:rPr lang="et-EE" sz="900" dirty="0">
                          <a:solidFill>
                            <a:schemeClr val="tx1">
                              <a:lumMod val="75000"/>
                              <a:lumOff val="25000"/>
                            </a:schemeClr>
                          </a:solidFill>
                          <a:effectLst/>
                          <a:latin typeface="IBM Plex Sans" panose="020B0503050203000203" pitchFamily="34" charset="0"/>
                        </a:rPr>
                        <a:t>: Map latent vector z</a:t>
                      </a:r>
                      <a:r>
                        <a:rPr lang="et-EE" sz="900" i="1" dirty="0">
                          <a:solidFill>
                            <a:schemeClr val="tx1">
                              <a:lumMod val="75000"/>
                              <a:lumOff val="25000"/>
                            </a:schemeClr>
                          </a:solidFill>
                          <a:effectLst/>
                          <a:latin typeface="IBM Plex Sans" panose="020B0503050203000203" pitchFamily="34" charset="0"/>
                        </a:rPr>
                        <a:t>z</a:t>
                      </a:r>
                      <a:r>
                        <a:rPr lang="et-EE" sz="900" dirty="0">
                          <a:solidFill>
                            <a:schemeClr val="tx1">
                              <a:lumMod val="75000"/>
                              <a:lumOff val="25000"/>
                            </a:schemeClr>
                          </a:solidFill>
                          <a:effectLst/>
                          <a:latin typeface="IBM Plex Sans" panose="020B0503050203000203" pitchFamily="34" charset="0"/>
                        </a:rPr>
                        <a:t> back to data space.</a:t>
                      </a:r>
                    </a:p>
                  </a:txBody>
                  <a:tcPr marL="44385" marR="44385" marT="22193" marB="22193" anchor="ctr">
                    <a:lnL>
                      <a:noFill/>
                    </a:lnL>
                    <a:lnR>
                      <a:noFill/>
                    </a:lnR>
                    <a:lnT>
                      <a:noFill/>
                    </a:lnT>
                    <a:lnB>
                      <a:noFill/>
                    </a:lnB>
                    <a:noFill/>
                  </a:tcPr>
                </a:tc>
                <a:extLst>
                  <a:ext uri="{0D108BD9-81ED-4DB2-BD59-A6C34878D82A}">
                    <a16:rowId xmlns:a16="http://schemas.microsoft.com/office/drawing/2014/main" val="3395169154"/>
                  </a:ext>
                </a:extLst>
              </a:tr>
              <a:tr h="843319">
                <a:tc>
                  <a:txBody>
                    <a:bodyPr/>
                    <a:lstStyle/>
                    <a:p>
                      <a:r>
                        <a:rPr lang="et-EE" sz="900" b="1" dirty="0">
                          <a:solidFill>
                            <a:schemeClr val="tx1">
                              <a:lumMod val="75000"/>
                              <a:lumOff val="25000"/>
                            </a:schemeClr>
                          </a:solidFill>
                          <a:effectLst/>
                          <a:latin typeface="IBM Plex Sans" panose="020B0503050203000203" pitchFamily="34" charset="0"/>
                        </a:rPr>
                        <a:t>3. Loss Function</a:t>
                      </a:r>
                      <a:endParaRPr lang="et-EE" sz="900" dirty="0">
                        <a:solidFill>
                          <a:schemeClr val="tx1">
                            <a:lumMod val="75000"/>
                            <a:lumOff val="25000"/>
                          </a:schemeClr>
                        </a:solidFill>
                        <a:effectLst/>
                        <a:latin typeface="IBM Plex Sans" panose="020B0503050203000203" pitchFamily="34" charset="0"/>
                      </a:endParaRPr>
                    </a:p>
                  </a:txBody>
                  <a:tcPr marL="44385" marR="44385" marT="22193" marB="22193" anchor="ctr">
                    <a:lnL>
                      <a:noFill/>
                    </a:lnL>
                    <a:lnR>
                      <a:noFill/>
                    </a:lnR>
                    <a:lnT>
                      <a:noFill/>
                    </a:lnT>
                    <a:lnB>
                      <a:noFill/>
                    </a:lnB>
                    <a:noFill/>
                  </a:tcPr>
                </a:tc>
                <a:tc>
                  <a:txBody>
                    <a:bodyPr/>
                    <a:lstStyle/>
                    <a:p>
                      <a:r>
                        <a:rPr lang="et-EE" sz="900" dirty="0">
                          <a:solidFill>
                            <a:schemeClr val="tx1">
                              <a:lumMod val="75000"/>
                              <a:lumOff val="25000"/>
                            </a:schemeClr>
                          </a:solidFill>
                          <a:effectLst/>
                          <a:latin typeface="IBM Plex Sans" panose="020B0503050203000203" pitchFamily="34" charset="0"/>
                        </a:rPr>
                        <a:t>- </a:t>
                      </a:r>
                      <a:r>
                        <a:rPr lang="et-EE" sz="900" b="1" dirty="0">
                          <a:solidFill>
                            <a:schemeClr val="tx1">
                              <a:lumMod val="75000"/>
                              <a:lumOff val="25000"/>
                            </a:schemeClr>
                          </a:solidFill>
                          <a:effectLst/>
                          <a:latin typeface="IBM Plex Sans" panose="020B0503050203000203" pitchFamily="34" charset="0"/>
                        </a:rPr>
                        <a:t>Reconstruction Loss</a:t>
                      </a:r>
                      <a:r>
                        <a:rPr lang="et-EE" sz="900" dirty="0">
                          <a:solidFill>
                            <a:schemeClr val="tx1">
                              <a:lumMod val="75000"/>
                              <a:lumOff val="25000"/>
                            </a:schemeClr>
                          </a:solidFill>
                          <a:effectLst/>
                          <a:latin typeface="IBM Plex Sans" panose="020B0503050203000203" pitchFamily="34" charset="0"/>
                        </a:rPr>
                        <a:t>: Measure difference between input and reconstructed data (e.g., MSE for continuous, BCE for binary).</a:t>
                      </a:r>
                      <a:br>
                        <a:rPr lang="et-EE" sz="900" dirty="0">
                          <a:solidFill>
                            <a:schemeClr val="tx1">
                              <a:lumMod val="75000"/>
                              <a:lumOff val="25000"/>
                            </a:schemeClr>
                          </a:solidFill>
                          <a:effectLst/>
                          <a:latin typeface="IBM Plex Sans" panose="020B0503050203000203" pitchFamily="34" charset="0"/>
                        </a:rPr>
                      </a:br>
                      <a:r>
                        <a:rPr lang="et-EE" sz="900" dirty="0">
                          <a:solidFill>
                            <a:schemeClr val="tx1">
                              <a:lumMod val="75000"/>
                              <a:lumOff val="25000"/>
                            </a:schemeClr>
                          </a:solidFill>
                          <a:effectLst/>
                          <a:latin typeface="IBM Plex Sans" panose="020B0503050203000203" pitchFamily="34" charset="0"/>
                        </a:rPr>
                        <a:t>- </a:t>
                      </a:r>
                      <a:r>
                        <a:rPr lang="et-EE" sz="900" b="1" dirty="0">
                          <a:solidFill>
                            <a:schemeClr val="tx1">
                              <a:lumMod val="75000"/>
                              <a:lumOff val="25000"/>
                            </a:schemeClr>
                          </a:solidFill>
                          <a:effectLst/>
                          <a:latin typeface="IBM Plex Sans" panose="020B0503050203000203" pitchFamily="34" charset="0"/>
                        </a:rPr>
                        <a:t>KL Divergence</a:t>
                      </a:r>
                      <a:r>
                        <a:rPr lang="et-EE" sz="900" dirty="0">
                          <a:solidFill>
                            <a:schemeClr val="tx1">
                              <a:lumMod val="75000"/>
                              <a:lumOff val="25000"/>
                            </a:schemeClr>
                          </a:solidFill>
                          <a:effectLst/>
                          <a:latin typeface="IBM Plex Sans" panose="020B0503050203000203" pitchFamily="34" charset="0"/>
                        </a:rPr>
                        <a:t>: Measure difference between learned latent distribution and prior distribution (standard normal).</a:t>
                      </a:r>
                      <a:br>
                        <a:rPr lang="et-EE" sz="900" dirty="0">
                          <a:solidFill>
                            <a:schemeClr val="tx1">
                              <a:lumMod val="75000"/>
                              <a:lumOff val="25000"/>
                            </a:schemeClr>
                          </a:solidFill>
                          <a:effectLst/>
                          <a:latin typeface="IBM Plex Sans" panose="020B0503050203000203" pitchFamily="34" charset="0"/>
                        </a:rPr>
                      </a:br>
                      <a:r>
                        <a:rPr lang="et-EE" sz="900" dirty="0">
                          <a:solidFill>
                            <a:schemeClr val="tx1">
                              <a:lumMod val="75000"/>
                              <a:lumOff val="25000"/>
                            </a:schemeClr>
                          </a:solidFill>
                          <a:effectLst/>
                          <a:latin typeface="IBM Plex Sans" panose="020B0503050203000203" pitchFamily="34" charset="0"/>
                        </a:rPr>
                        <a:t>- </a:t>
                      </a:r>
                      <a:r>
                        <a:rPr lang="et-EE" sz="900" b="1" dirty="0">
                          <a:solidFill>
                            <a:schemeClr val="tx1">
                              <a:lumMod val="75000"/>
                              <a:lumOff val="25000"/>
                            </a:schemeClr>
                          </a:solidFill>
                          <a:effectLst/>
                          <a:latin typeface="IBM Plex Sans" panose="020B0503050203000203" pitchFamily="34" charset="0"/>
                        </a:rPr>
                        <a:t>Total Loss</a:t>
                      </a:r>
                      <a:r>
                        <a:rPr lang="et-EE" sz="900" dirty="0">
                          <a:solidFill>
                            <a:schemeClr val="tx1">
                              <a:lumMod val="75000"/>
                              <a:lumOff val="25000"/>
                            </a:schemeClr>
                          </a:solidFill>
                          <a:effectLst/>
                          <a:latin typeface="IBM Plex Sans" panose="020B0503050203000203" pitchFamily="34" charset="0"/>
                        </a:rPr>
                        <a:t>: Combine reconstruction loss and KL divergence.</a:t>
                      </a:r>
                    </a:p>
                  </a:txBody>
                  <a:tcPr marL="44385" marR="44385" marT="22193" marB="22193" anchor="ctr">
                    <a:lnL>
                      <a:noFill/>
                    </a:lnL>
                    <a:lnR>
                      <a:noFill/>
                    </a:lnR>
                    <a:lnT>
                      <a:noFill/>
                    </a:lnT>
                    <a:lnB>
                      <a:noFill/>
                    </a:lnB>
                    <a:noFill/>
                  </a:tcPr>
                </a:tc>
                <a:extLst>
                  <a:ext uri="{0D108BD9-81ED-4DB2-BD59-A6C34878D82A}">
                    <a16:rowId xmlns:a16="http://schemas.microsoft.com/office/drawing/2014/main" val="820273009"/>
                  </a:ext>
                </a:extLst>
              </a:tr>
              <a:tr h="244119">
                <a:tc>
                  <a:txBody>
                    <a:bodyPr/>
                    <a:lstStyle/>
                    <a:p>
                      <a:r>
                        <a:rPr lang="et-EE" sz="900" b="1">
                          <a:solidFill>
                            <a:schemeClr val="tx1">
                              <a:lumMod val="75000"/>
                              <a:lumOff val="25000"/>
                            </a:schemeClr>
                          </a:solidFill>
                          <a:effectLst/>
                          <a:latin typeface="IBM Plex Sans" panose="020B0503050203000203" pitchFamily="34" charset="0"/>
                        </a:rPr>
                        <a:t>4. Optimization</a:t>
                      </a:r>
                      <a:endParaRPr lang="et-EE" sz="900">
                        <a:solidFill>
                          <a:schemeClr val="tx1">
                            <a:lumMod val="75000"/>
                            <a:lumOff val="25000"/>
                          </a:schemeClr>
                        </a:solidFill>
                        <a:effectLst/>
                        <a:latin typeface="IBM Plex Sans" panose="020B0503050203000203" pitchFamily="34" charset="0"/>
                      </a:endParaRPr>
                    </a:p>
                  </a:txBody>
                  <a:tcPr marL="44385" marR="44385" marT="22193" marB="22193" anchor="ctr">
                    <a:lnL>
                      <a:noFill/>
                    </a:lnL>
                    <a:lnR>
                      <a:noFill/>
                    </a:lnR>
                    <a:lnT>
                      <a:noFill/>
                    </a:lnT>
                    <a:lnB>
                      <a:noFill/>
                    </a:lnB>
                    <a:noFill/>
                  </a:tcPr>
                </a:tc>
                <a:tc>
                  <a:txBody>
                    <a:bodyPr/>
                    <a:lstStyle/>
                    <a:p>
                      <a:r>
                        <a:rPr lang="et-EE" sz="900">
                          <a:solidFill>
                            <a:schemeClr val="tx1">
                              <a:lumMod val="75000"/>
                              <a:lumOff val="25000"/>
                            </a:schemeClr>
                          </a:solidFill>
                          <a:effectLst/>
                          <a:latin typeface="IBM Plex Sans" panose="020B0503050203000203" pitchFamily="34" charset="0"/>
                        </a:rPr>
                        <a:t>- Choose optimizer (e.g., Adam, SGD).</a:t>
                      </a:r>
                      <a:br>
                        <a:rPr lang="et-EE" sz="900">
                          <a:solidFill>
                            <a:schemeClr val="tx1">
                              <a:lumMod val="75000"/>
                              <a:lumOff val="25000"/>
                            </a:schemeClr>
                          </a:solidFill>
                          <a:effectLst/>
                          <a:latin typeface="IBM Plex Sans" panose="020B0503050203000203" pitchFamily="34" charset="0"/>
                        </a:rPr>
                      </a:br>
                      <a:r>
                        <a:rPr lang="et-EE" sz="900">
                          <a:solidFill>
                            <a:schemeClr val="tx1">
                              <a:lumMod val="75000"/>
                              <a:lumOff val="25000"/>
                            </a:schemeClr>
                          </a:solidFill>
                          <a:effectLst/>
                          <a:latin typeface="IBM Plex Sans" panose="020B0503050203000203" pitchFamily="34" charset="0"/>
                        </a:rPr>
                        <a:t>- Set learning rate.</a:t>
                      </a:r>
                    </a:p>
                  </a:txBody>
                  <a:tcPr marL="44385" marR="44385" marT="22193" marB="22193" anchor="ctr">
                    <a:lnL>
                      <a:noFill/>
                    </a:lnL>
                    <a:lnR>
                      <a:noFill/>
                    </a:lnR>
                    <a:lnT>
                      <a:noFill/>
                    </a:lnT>
                    <a:lnB>
                      <a:noFill/>
                    </a:lnB>
                    <a:noFill/>
                  </a:tcPr>
                </a:tc>
                <a:extLst>
                  <a:ext uri="{0D108BD9-81ED-4DB2-BD59-A6C34878D82A}">
                    <a16:rowId xmlns:a16="http://schemas.microsoft.com/office/drawing/2014/main" val="1030654817"/>
                  </a:ext>
                </a:extLst>
              </a:tr>
              <a:tr h="1142919">
                <a:tc>
                  <a:txBody>
                    <a:bodyPr/>
                    <a:lstStyle/>
                    <a:p>
                      <a:r>
                        <a:rPr lang="et-EE" sz="900" b="1">
                          <a:solidFill>
                            <a:schemeClr val="tx1">
                              <a:lumMod val="75000"/>
                              <a:lumOff val="25000"/>
                            </a:schemeClr>
                          </a:solidFill>
                          <a:effectLst/>
                          <a:latin typeface="IBM Plex Sans" panose="020B0503050203000203" pitchFamily="34" charset="0"/>
                        </a:rPr>
                        <a:t>5. Training Loop</a:t>
                      </a:r>
                      <a:endParaRPr lang="et-EE" sz="900">
                        <a:solidFill>
                          <a:schemeClr val="tx1">
                            <a:lumMod val="75000"/>
                            <a:lumOff val="25000"/>
                          </a:schemeClr>
                        </a:solidFill>
                        <a:effectLst/>
                        <a:latin typeface="IBM Plex Sans" panose="020B0503050203000203" pitchFamily="34" charset="0"/>
                      </a:endParaRPr>
                    </a:p>
                  </a:txBody>
                  <a:tcPr marL="44385" marR="44385" marT="22193" marB="22193" anchor="ctr">
                    <a:lnL>
                      <a:noFill/>
                    </a:lnL>
                    <a:lnR>
                      <a:noFill/>
                    </a:lnR>
                    <a:lnT>
                      <a:noFill/>
                    </a:lnT>
                    <a:lnB>
                      <a:noFill/>
                    </a:lnB>
                    <a:noFill/>
                  </a:tcPr>
                </a:tc>
                <a:tc>
                  <a:txBody>
                    <a:bodyPr/>
                    <a:lstStyle/>
                    <a:p>
                      <a:r>
                        <a:rPr lang="et-EE" sz="900" dirty="0">
                          <a:solidFill>
                            <a:schemeClr val="tx1">
                              <a:lumMod val="75000"/>
                              <a:lumOff val="25000"/>
                            </a:schemeClr>
                          </a:solidFill>
                          <a:effectLst/>
                          <a:latin typeface="IBM Plex Sans" panose="020B0503050203000203" pitchFamily="34" charset="0"/>
                        </a:rPr>
                        <a:t>- Set number of epochs.</a:t>
                      </a:r>
                      <a:br>
                        <a:rPr lang="et-EE" sz="900" dirty="0">
                          <a:solidFill>
                            <a:schemeClr val="tx1">
                              <a:lumMod val="75000"/>
                              <a:lumOff val="25000"/>
                            </a:schemeClr>
                          </a:solidFill>
                          <a:effectLst/>
                          <a:latin typeface="IBM Plex Sans" panose="020B0503050203000203" pitchFamily="34" charset="0"/>
                        </a:rPr>
                      </a:br>
                      <a:r>
                        <a:rPr lang="et-EE" sz="900" dirty="0">
                          <a:solidFill>
                            <a:schemeClr val="tx1">
                              <a:lumMod val="75000"/>
                              <a:lumOff val="25000"/>
                            </a:schemeClr>
                          </a:solidFill>
                          <a:effectLst/>
                          <a:latin typeface="IBM Plex Sans" panose="020B0503050203000203" pitchFamily="34" charset="0"/>
                        </a:rPr>
                        <a:t>- Iterate through batches:</a:t>
                      </a:r>
                      <a:br>
                        <a:rPr lang="et-EE" sz="900" dirty="0">
                          <a:solidFill>
                            <a:schemeClr val="tx1">
                              <a:lumMod val="75000"/>
                              <a:lumOff val="25000"/>
                            </a:schemeClr>
                          </a:solidFill>
                          <a:effectLst/>
                          <a:latin typeface="IBM Plex Sans" panose="020B0503050203000203" pitchFamily="34" charset="0"/>
                        </a:rPr>
                      </a:br>
                      <a:r>
                        <a:rPr lang="et-EE" sz="900" dirty="0">
                          <a:solidFill>
                            <a:schemeClr val="tx1">
                              <a:lumMod val="75000"/>
                              <a:lumOff val="25000"/>
                            </a:schemeClr>
                          </a:solidFill>
                          <a:effectLst/>
                          <a:latin typeface="IBM Plex Sans" panose="020B0503050203000203" pitchFamily="34" charset="0"/>
                        </a:rPr>
                        <a:t>     1. </a:t>
                      </a:r>
                      <a:r>
                        <a:rPr lang="et-EE" sz="900" b="1" dirty="0">
                          <a:solidFill>
                            <a:schemeClr val="tx1">
                              <a:lumMod val="75000"/>
                              <a:lumOff val="25000"/>
                            </a:schemeClr>
                          </a:solidFill>
                          <a:effectLst/>
                          <a:latin typeface="IBM Plex Sans" panose="020B0503050203000203" pitchFamily="34" charset="0"/>
                        </a:rPr>
                        <a:t>Encoding</a:t>
                      </a:r>
                      <a:r>
                        <a:rPr lang="et-EE" sz="900" dirty="0">
                          <a:solidFill>
                            <a:schemeClr val="tx1">
                              <a:lumMod val="75000"/>
                              <a:lumOff val="25000"/>
                            </a:schemeClr>
                          </a:solidFill>
                          <a:effectLst/>
                          <a:latin typeface="IBM Plex Sans" panose="020B0503050203000203" pitchFamily="34" charset="0"/>
                        </a:rPr>
                        <a:t>: Obtain </a:t>
                      </a:r>
                      <a:r>
                        <a:rPr lang="el-GR" sz="900" dirty="0">
                          <a:solidFill>
                            <a:schemeClr val="tx1">
                              <a:lumMod val="75000"/>
                              <a:lumOff val="25000"/>
                            </a:schemeClr>
                          </a:solidFill>
                          <a:effectLst/>
                          <a:latin typeface="IBM Plex Sans" panose="020B0503050203000203" pitchFamily="34" charset="0"/>
                        </a:rPr>
                        <a:t>μ</a:t>
                      </a:r>
                      <a:r>
                        <a:rPr lang="el-GR" sz="900" i="1" dirty="0">
                          <a:solidFill>
                            <a:schemeClr val="tx1">
                              <a:lumMod val="75000"/>
                              <a:lumOff val="25000"/>
                            </a:schemeClr>
                          </a:solidFill>
                          <a:effectLst/>
                          <a:latin typeface="IBM Plex Sans" panose="020B0503050203000203" pitchFamily="34" charset="0"/>
                        </a:rPr>
                        <a:t>μ</a:t>
                      </a:r>
                      <a:r>
                        <a:rPr lang="el-GR" sz="900" dirty="0">
                          <a:solidFill>
                            <a:schemeClr val="tx1">
                              <a:lumMod val="75000"/>
                              <a:lumOff val="25000"/>
                            </a:schemeClr>
                          </a:solidFill>
                          <a:effectLst/>
                          <a:latin typeface="IBM Plex Sans" panose="020B0503050203000203" pitchFamily="34" charset="0"/>
                        </a:rPr>
                        <a:t> </a:t>
                      </a:r>
                      <a:r>
                        <a:rPr lang="et-EE" sz="900" dirty="0">
                          <a:solidFill>
                            <a:schemeClr val="tx1">
                              <a:lumMod val="75000"/>
                              <a:lumOff val="25000"/>
                            </a:schemeClr>
                          </a:solidFill>
                          <a:effectLst/>
                          <a:latin typeface="IBM Plex Sans" panose="020B0503050203000203" pitchFamily="34" charset="0"/>
                        </a:rPr>
                        <a:t>and log⁡</a:t>
                      </a:r>
                      <a:r>
                        <a:rPr lang="el-GR" sz="900" dirty="0">
                          <a:solidFill>
                            <a:schemeClr val="tx1">
                              <a:lumMod val="75000"/>
                              <a:lumOff val="25000"/>
                            </a:schemeClr>
                          </a:solidFill>
                          <a:effectLst/>
                          <a:latin typeface="IBM Plex Sans" panose="020B0503050203000203" pitchFamily="34" charset="0"/>
                        </a:rPr>
                        <a:t>σ2</a:t>
                      </a:r>
                      <a:r>
                        <a:rPr lang="et-EE" sz="900" dirty="0">
                          <a:solidFill>
                            <a:schemeClr val="tx1">
                              <a:lumMod val="75000"/>
                              <a:lumOff val="25000"/>
                            </a:schemeClr>
                          </a:solidFill>
                          <a:effectLst/>
                          <a:latin typeface="IBM Plex Sans" panose="020B0503050203000203" pitchFamily="34" charset="0"/>
                        </a:rPr>
                        <a:t>log</a:t>
                      </a:r>
                      <a:r>
                        <a:rPr lang="el-GR" sz="900" i="1" dirty="0">
                          <a:solidFill>
                            <a:schemeClr val="tx1">
                              <a:lumMod val="75000"/>
                              <a:lumOff val="25000"/>
                            </a:schemeClr>
                          </a:solidFill>
                          <a:effectLst/>
                          <a:latin typeface="IBM Plex Sans" panose="020B0503050203000203" pitchFamily="34" charset="0"/>
                        </a:rPr>
                        <a:t>σ</a:t>
                      </a:r>
                      <a:r>
                        <a:rPr lang="el-GR" sz="900" dirty="0">
                          <a:solidFill>
                            <a:schemeClr val="tx1">
                              <a:lumMod val="75000"/>
                              <a:lumOff val="25000"/>
                            </a:schemeClr>
                          </a:solidFill>
                          <a:effectLst/>
                          <a:latin typeface="IBM Plex Sans" panose="020B0503050203000203" pitchFamily="34" charset="0"/>
                        </a:rPr>
                        <a:t>2.</a:t>
                      </a:r>
                      <a:br>
                        <a:rPr lang="el-GR" sz="900" dirty="0">
                          <a:solidFill>
                            <a:schemeClr val="tx1">
                              <a:lumMod val="75000"/>
                              <a:lumOff val="25000"/>
                            </a:schemeClr>
                          </a:solidFill>
                          <a:effectLst/>
                          <a:latin typeface="IBM Plex Sans" panose="020B0503050203000203" pitchFamily="34" charset="0"/>
                        </a:rPr>
                      </a:br>
                      <a:r>
                        <a:rPr lang="el-GR" sz="900" dirty="0">
                          <a:solidFill>
                            <a:schemeClr val="tx1">
                              <a:lumMod val="75000"/>
                              <a:lumOff val="25000"/>
                            </a:schemeClr>
                          </a:solidFill>
                          <a:effectLst/>
                          <a:latin typeface="IBM Plex Sans" panose="020B0503050203000203" pitchFamily="34" charset="0"/>
                        </a:rPr>
                        <a:t>     2. </a:t>
                      </a:r>
                      <a:r>
                        <a:rPr lang="et-EE" sz="900" b="1" dirty="0">
                          <a:solidFill>
                            <a:schemeClr val="tx1">
                              <a:lumMod val="75000"/>
                              <a:lumOff val="25000"/>
                            </a:schemeClr>
                          </a:solidFill>
                          <a:effectLst/>
                          <a:latin typeface="IBM Plex Sans" panose="020B0503050203000203" pitchFamily="34" charset="0"/>
                        </a:rPr>
                        <a:t>Sampling</a:t>
                      </a:r>
                      <a:r>
                        <a:rPr lang="et-EE" sz="900" dirty="0">
                          <a:solidFill>
                            <a:schemeClr val="tx1">
                              <a:lumMod val="75000"/>
                              <a:lumOff val="25000"/>
                            </a:schemeClr>
                          </a:solidFill>
                          <a:effectLst/>
                          <a:latin typeface="IBM Plex Sans" panose="020B0503050203000203" pitchFamily="34" charset="0"/>
                        </a:rPr>
                        <a:t>: Use reparameterization trick to sample z</a:t>
                      </a:r>
                      <a:r>
                        <a:rPr lang="et-EE" sz="900" i="1" dirty="0">
                          <a:solidFill>
                            <a:schemeClr val="tx1">
                              <a:lumMod val="75000"/>
                              <a:lumOff val="25000"/>
                            </a:schemeClr>
                          </a:solidFill>
                          <a:effectLst/>
                          <a:latin typeface="IBM Plex Sans" panose="020B0503050203000203" pitchFamily="34" charset="0"/>
                        </a:rPr>
                        <a:t>z</a:t>
                      </a:r>
                      <a:r>
                        <a:rPr lang="et-EE" sz="900" dirty="0">
                          <a:solidFill>
                            <a:schemeClr val="tx1">
                              <a:lumMod val="75000"/>
                              <a:lumOff val="25000"/>
                            </a:schemeClr>
                          </a:solidFill>
                          <a:effectLst/>
                          <a:latin typeface="IBM Plex Sans" panose="020B0503050203000203" pitchFamily="34" charset="0"/>
                        </a:rPr>
                        <a:t>.</a:t>
                      </a:r>
                      <a:br>
                        <a:rPr lang="et-EE" sz="900" dirty="0">
                          <a:solidFill>
                            <a:schemeClr val="tx1">
                              <a:lumMod val="75000"/>
                              <a:lumOff val="25000"/>
                            </a:schemeClr>
                          </a:solidFill>
                          <a:effectLst/>
                          <a:latin typeface="IBM Plex Sans" panose="020B0503050203000203" pitchFamily="34" charset="0"/>
                        </a:rPr>
                      </a:br>
                      <a:r>
                        <a:rPr lang="et-EE" sz="900" dirty="0">
                          <a:solidFill>
                            <a:schemeClr val="tx1">
                              <a:lumMod val="75000"/>
                              <a:lumOff val="25000"/>
                            </a:schemeClr>
                          </a:solidFill>
                          <a:effectLst/>
                          <a:latin typeface="IBM Plex Sans" panose="020B0503050203000203" pitchFamily="34" charset="0"/>
                        </a:rPr>
                        <a:t>     3. </a:t>
                      </a:r>
                      <a:r>
                        <a:rPr lang="et-EE" sz="900" b="1" dirty="0">
                          <a:solidFill>
                            <a:schemeClr val="tx1">
                              <a:lumMod val="75000"/>
                              <a:lumOff val="25000"/>
                            </a:schemeClr>
                          </a:solidFill>
                          <a:effectLst/>
                          <a:latin typeface="IBM Plex Sans" panose="020B0503050203000203" pitchFamily="34" charset="0"/>
                        </a:rPr>
                        <a:t>Decoding</a:t>
                      </a:r>
                      <a:r>
                        <a:rPr lang="et-EE" sz="900" dirty="0">
                          <a:solidFill>
                            <a:schemeClr val="tx1">
                              <a:lumMod val="75000"/>
                              <a:lumOff val="25000"/>
                            </a:schemeClr>
                          </a:solidFill>
                          <a:effectLst/>
                          <a:latin typeface="IBM Plex Sans" panose="020B0503050203000203" pitchFamily="34" charset="0"/>
                        </a:rPr>
                        <a:t>: Reconstruct data.</a:t>
                      </a:r>
                      <a:br>
                        <a:rPr lang="et-EE" sz="900" dirty="0">
                          <a:solidFill>
                            <a:schemeClr val="tx1">
                              <a:lumMod val="75000"/>
                              <a:lumOff val="25000"/>
                            </a:schemeClr>
                          </a:solidFill>
                          <a:effectLst/>
                          <a:latin typeface="IBM Plex Sans" panose="020B0503050203000203" pitchFamily="34" charset="0"/>
                        </a:rPr>
                      </a:br>
                      <a:r>
                        <a:rPr lang="et-EE" sz="900" dirty="0">
                          <a:solidFill>
                            <a:schemeClr val="tx1">
                              <a:lumMod val="75000"/>
                              <a:lumOff val="25000"/>
                            </a:schemeClr>
                          </a:solidFill>
                          <a:effectLst/>
                          <a:latin typeface="IBM Plex Sans" panose="020B0503050203000203" pitchFamily="34" charset="0"/>
                        </a:rPr>
                        <a:t>     4. </a:t>
                      </a:r>
                      <a:r>
                        <a:rPr lang="et-EE" sz="900" b="1" dirty="0">
                          <a:solidFill>
                            <a:schemeClr val="tx1">
                              <a:lumMod val="75000"/>
                              <a:lumOff val="25000"/>
                            </a:schemeClr>
                          </a:solidFill>
                          <a:effectLst/>
                          <a:latin typeface="IBM Plex Sans" panose="020B0503050203000203" pitchFamily="34" charset="0"/>
                        </a:rPr>
                        <a:t>Loss Calculation</a:t>
                      </a:r>
                      <a:r>
                        <a:rPr lang="et-EE" sz="900" dirty="0">
                          <a:solidFill>
                            <a:schemeClr val="tx1">
                              <a:lumMod val="75000"/>
                              <a:lumOff val="25000"/>
                            </a:schemeClr>
                          </a:solidFill>
                          <a:effectLst/>
                          <a:latin typeface="IBM Plex Sans" panose="020B0503050203000203" pitchFamily="34" charset="0"/>
                        </a:rPr>
                        <a:t>: Compute reconstruction loss and KL divergence.</a:t>
                      </a:r>
                      <a:br>
                        <a:rPr lang="et-EE" sz="900" dirty="0">
                          <a:solidFill>
                            <a:schemeClr val="tx1">
                              <a:lumMod val="75000"/>
                              <a:lumOff val="25000"/>
                            </a:schemeClr>
                          </a:solidFill>
                          <a:effectLst/>
                          <a:latin typeface="IBM Plex Sans" panose="020B0503050203000203" pitchFamily="34" charset="0"/>
                        </a:rPr>
                      </a:br>
                      <a:r>
                        <a:rPr lang="et-EE" sz="900" dirty="0">
                          <a:solidFill>
                            <a:schemeClr val="tx1">
                              <a:lumMod val="75000"/>
                              <a:lumOff val="25000"/>
                            </a:schemeClr>
                          </a:solidFill>
                          <a:effectLst/>
                          <a:latin typeface="IBM Plex Sans" panose="020B0503050203000203" pitchFamily="34" charset="0"/>
                        </a:rPr>
                        <a:t>     5. </a:t>
                      </a:r>
                      <a:r>
                        <a:rPr lang="et-EE" sz="900" b="1" dirty="0">
                          <a:solidFill>
                            <a:schemeClr val="tx1">
                              <a:lumMod val="75000"/>
                              <a:lumOff val="25000"/>
                            </a:schemeClr>
                          </a:solidFill>
                          <a:effectLst/>
                          <a:latin typeface="IBM Plex Sans" panose="020B0503050203000203" pitchFamily="34" charset="0"/>
                        </a:rPr>
                        <a:t>Backward Pass</a:t>
                      </a:r>
                      <a:r>
                        <a:rPr lang="et-EE" sz="900" dirty="0">
                          <a:solidFill>
                            <a:schemeClr val="tx1">
                              <a:lumMod val="75000"/>
                              <a:lumOff val="25000"/>
                            </a:schemeClr>
                          </a:solidFill>
                          <a:effectLst/>
                          <a:latin typeface="IBM Plex Sans" panose="020B0503050203000203" pitchFamily="34" charset="0"/>
                        </a:rPr>
                        <a:t>: Compute gradients and update parameters.</a:t>
                      </a:r>
                      <a:br>
                        <a:rPr lang="et-EE" sz="900" dirty="0">
                          <a:solidFill>
                            <a:schemeClr val="tx1">
                              <a:lumMod val="75000"/>
                              <a:lumOff val="25000"/>
                            </a:schemeClr>
                          </a:solidFill>
                          <a:effectLst/>
                          <a:latin typeface="IBM Plex Sans" panose="020B0503050203000203" pitchFamily="34" charset="0"/>
                        </a:rPr>
                      </a:br>
                      <a:r>
                        <a:rPr lang="et-EE" sz="900" dirty="0">
                          <a:solidFill>
                            <a:schemeClr val="tx1">
                              <a:lumMod val="75000"/>
                              <a:lumOff val="25000"/>
                            </a:schemeClr>
                          </a:solidFill>
                          <a:effectLst/>
                          <a:latin typeface="IBM Plex Sans" panose="020B0503050203000203" pitchFamily="34" charset="0"/>
                        </a:rPr>
                        <a:t>- Optionally, log loss values.</a:t>
                      </a:r>
                    </a:p>
                  </a:txBody>
                  <a:tcPr marL="44385" marR="44385" marT="22193" marB="22193" anchor="ctr">
                    <a:lnL>
                      <a:noFill/>
                    </a:lnL>
                    <a:lnR>
                      <a:noFill/>
                    </a:lnR>
                    <a:lnT>
                      <a:noFill/>
                    </a:lnT>
                    <a:lnB>
                      <a:noFill/>
                    </a:lnB>
                    <a:noFill/>
                  </a:tcPr>
                </a:tc>
                <a:extLst>
                  <a:ext uri="{0D108BD9-81ED-4DB2-BD59-A6C34878D82A}">
                    <a16:rowId xmlns:a16="http://schemas.microsoft.com/office/drawing/2014/main" val="466875856"/>
                  </a:ext>
                </a:extLst>
              </a:tr>
            </a:tbl>
          </a:graphicData>
        </a:graphic>
      </p:graphicFrame>
      <p:sp>
        <p:nvSpPr>
          <p:cNvPr id="4" name="TextBox 3">
            <a:extLst>
              <a:ext uri="{FF2B5EF4-FFF2-40B4-BE49-F238E27FC236}">
                <a16:creationId xmlns:a16="http://schemas.microsoft.com/office/drawing/2014/main" id="{3B4ABD4B-F9F4-2433-5CDD-3C39E10A6776}"/>
              </a:ext>
            </a:extLst>
          </p:cNvPr>
          <p:cNvSpPr txBox="1"/>
          <p:nvPr/>
        </p:nvSpPr>
        <p:spPr>
          <a:xfrm>
            <a:off x="7199194" y="4597642"/>
            <a:ext cx="1397256" cy="231282"/>
          </a:xfrm>
          <a:prstGeom prst="rect">
            <a:avLst/>
          </a:prstGeom>
          <a:noFill/>
        </p:spPr>
        <p:txBody>
          <a:bodyPr wrap="square">
            <a:spAutoFit/>
          </a:bodyPr>
          <a:lstStyle/>
          <a:p>
            <a:r>
              <a:rPr lang="et-EE" dirty="0">
                <a:hlinkClick r:id="rId2"/>
              </a:rPr>
              <a:t>Deep Seek speaks</a:t>
            </a:r>
            <a:endParaRPr lang="ru-RU" dirty="0"/>
          </a:p>
        </p:txBody>
      </p:sp>
    </p:spTree>
    <p:extLst>
      <p:ext uri="{BB962C8B-B14F-4D97-AF65-F5344CB8AC3E}">
        <p14:creationId xmlns:p14="http://schemas.microsoft.com/office/powerpoint/2010/main" val="2167606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44AC6-249E-329C-C2D9-D0F90A4CF54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DC95CA0F-DC05-D1AD-E71E-4520D55191FB}"/>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3A78AEBE-FD9B-05EB-ECC9-50926E817E75}"/>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684BB83B-425D-85F0-F79E-6D981D6B4BF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CD3024A-278A-BBF7-632B-E5899E0A5707}"/>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C7B139E2-52B9-5BF6-FB73-1D17ED9AB642}"/>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18</a:t>
            </a:fld>
            <a:endParaRPr lang="ru-RU" dirty="0"/>
          </a:p>
        </p:txBody>
      </p:sp>
      <p:sp>
        <p:nvSpPr>
          <p:cNvPr id="8" name="TextBox 7">
            <a:extLst>
              <a:ext uri="{FF2B5EF4-FFF2-40B4-BE49-F238E27FC236}">
                <a16:creationId xmlns:a16="http://schemas.microsoft.com/office/drawing/2014/main" id="{6E274692-B954-EDE3-2218-A0D224066778}"/>
              </a:ext>
            </a:extLst>
          </p:cNvPr>
          <p:cNvSpPr txBox="1"/>
          <p:nvPr/>
        </p:nvSpPr>
        <p:spPr>
          <a:xfrm>
            <a:off x="7199194" y="4597642"/>
            <a:ext cx="1397256" cy="231282"/>
          </a:xfrm>
          <a:prstGeom prst="rect">
            <a:avLst/>
          </a:prstGeom>
          <a:noFill/>
        </p:spPr>
        <p:txBody>
          <a:bodyPr wrap="square">
            <a:spAutoFit/>
          </a:bodyPr>
          <a:lstStyle/>
          <a:p>
            <a:r>
              <a:rPr lang="et-EE" dirty="0">
                <a:hlinkClick r:id="rId2"/>
              </a:rPr>
              <a:t>Deep Seek speaks</a:t>
            </a:r>
            <a:endParaRPr lang="ru-RU" dirty="0"/>
          </a:p>
        </p:txBody>
      </p:sp>
      <p:sp>
        <p:nvSpPr>
          <p:cNvPr id="12" name="Нижний колонтитул 4">
            <a:extLst>
              <a:ext uri="{FF2B5EF4-FFF2-40B4-BE49-F238E27FC236}">
                <a16:creationId xmlns:a16="http://schemas.microsoft.com/office/drawing/2014/main" id="{6592364B-8BFA-1A0B-4A7B-73AE933865C2}"/>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aphicFrame>
        <p:nvGraphicFramePr>
          <p:cNvPr id="4" name="Таблица 3">
            <a:extLst>
              <a:ext uri="{FF2B5EF4-FFF2-40B4-BE49-F238E27FC236}">
                <a16:creationId xmlns:a16="http://schemas.microsoft.com/office/drawing/2014/main" id="{AFE3F927-B7A1-2B04-432B-EF3B51794DB4}"/>
              </a:ext>
            </a:extLst>
          </p:cNvPr>
          <p:cNvGraphicFramePr>
            <a:graphicFrameLocks noGrp="1"/>
          </p:cNvGraphicFramePr>
          <p:nvPr>
            <p:extLst>
              <p:ext uri="{D42A27DB-BD31-4B8C-83A1-F6EECF244321}">
                <p14:modId xmlns:p14="http://schemas.microsoft.com/office/powerpoint/2010/main" val="3192656030"/>
              </p:ext>
            </p:extLst>
          </p:nvPr>
        </p:nvGraphicFramePr>
        <p:xfrm>
          <a:off x="597588" y="1136059"/>
          <a:ext cx="6844221" cy="3262311"/>
        </p:xfrm>
        <a:graphic>
          <a:graphicData uri="http://schemas.openxmlformats.org/drawingml/2006/table">
            <a:tbl>
              <a:tblPr/>
              <a:tblGrid>
                <a:gridCol w="2281407">
                  <a:extLst>
                    <a:ext uri="{9D8B030D-6E8A-4147-A177-3AD203B41FA5}">
                      <a16:colId xmlns:a16="http://schemas.microsoft.com/office/drawing/2014/main" val="3059280595"/>
                    </a:ext>
                  </a:extLst>
                </a:gridCol>
                <a:gridCol w="2281407">
                  <a:extLst>
                    <a:ext uri="{9D8B030D-6E8A-4147-A177-3AD203B41FA5}">
                      <a16:colId xmlns:a16="http://schemas.microsoft.com/office/drawing/2014/main" val="1764531952"/>
                    </a:ext>
                  </a:extLst>
                </a:gridCol>
                <a:gridCol w="2281407">
                  <a:extLst>
                    <a:ext uri="{9D8B030D-6E8A-4147-A177-3AD203B41FA5}">
                      <a16:colId xmlns:a16="http://schemas.microsoft.com/office/drawing/2014/main" val="3903448772"/>
                    </a:ext>
                  </a:extLst>
                </a:gridCol>
              </a:tblGrid>
              <a:tr h="217487">
                <a:tc>
                  <a:txBody>
                    <a:bodyPr/>
                    <a:lstStyle/>
                    <a:p>
                      <a:pPr algn="l"/>
                      <a:r>
                        <a:rPr lang="et-EE" sz="900" b="1">
                          <a:effectLst/>
                          <a:latin typeface="IBM Plex Sans" panose="020B0503050203000203" pitchFamily="34" charset="0"/>
                        </a:rPr>
                        <a:t>Feature</a:t>
                      </a:r>
                    </a:p>
                  </a:txBody>
                  <a:tcPr marL="66919" marR="66919" marT="33460" marB="33460" anchor="ctr">
                    <a:lnL>
                      <a:noFill/>
                    </a:lnL>
                    <a:lnR>
                      <a:noFill/>
                    </a:lnR>
                    <a:lnT>
                      <a:noFill/>
                    </a:lnT>
                    <a:lnB>
                      <a:noFill/>
                    </a:lnB>
                    <a:noFill/>
                  </a:tcPr>
                </a:tc>
                <a:tc>
                  <a:txBody>
                    <a:bodyPr/>
                    <a:lstStyle/>
                    <a:p>
                      <a:pPr algn="l"/>
                      <a:r>
                        <a:rPr lang="et-EE" sz="900" b="1">
                          <a:effectLst/>
                          <a:latin typeface="IBM Plex Sans" panose="020B0503050203000203" pitchFamily="34" charset="0"/>
                        </a:rPr>
                        <a:t>Autoencoder (AE)</a:t>
                      </a:r>
                    </a:p>
                  </a:txBody>
                  <a:tcPr marL="66919" marR="66919" marT="33460" marB="33460" anchor="ctr">
                    <a:lnL>
                      <a:noFill/>
                    </a:lnL>
                    <a:lnR>
                      <a:noFill/>
                    </a:lnR>
                    <a:lnT>
                      <a:noFill/>
                    </a:lnT>
                    <a:lnB>
                      <a:noFill/>
                    </a:lnB>
                    <a:noFill/>
                  </a:tcPr>
                </a:tc>
                <a:tc>
                  <a:txBody>
                    <a:bodyPr/>
                    <a:lstStyle/>
                    <a:p>
                      <a:pPr algn="l"/>
                      <a:r>
                        <a:rPr lang="et-EE" sz="900" b="1">
                          <a:effectLst/>
                          <a:latin typeface="IBM Plex Sans" panose="020B0503050203000203" pitchFamily="34" charset="0"/>
                        </a:rPr>
                        <a:t>Variational Autoencoder (VAE)</a:t>
                      </a:r>
                    </a:p>
                  </a:txBody>
                  <a:tcPr marL="66919" marR="66919" marT="33460" marB="33460" anchor="ctr">
                    <a:lnL>
                      <a:noFill/>
                    </a:lnL>
                    <a:lnR>
                      <a:noFill/>
                    </a:lnR>
                    <a:lnT>
                      <a:noFill/>
                    </a:lnT>
                    <a:lnB>
                      <a:noFill/>
                    </a:lnB>
                    <a:noFill/>
                  </a:tcPr>
                </a:tc>
                <a:extLst>
                  <a:ext uri="{0D108BD9-81ED-4DB2-BD59-A6C34878D82A}">
                    <a16:rowId xmlns:a16="http://schemas.microsoft.com/office/drawing/2014/main" val="3110216240"/>
                  </a:ext>
                </a:extLst>
              </a:tr>
              <a:tr h="518624">
                <a:tc>
                  <a:txBody>
                    <a:bodyPr/>
                    <a:lstStyle/>
                    <a:p>
                      <a:r>
                        <a:rPr lang="et-EE" sz="900" b="1" dirty="0">
                          <a:effectLst/>
                          <a:latin typeface="IBM Plex Sans" panose="020B0503050203000203" pitchFamily="34" charset="0"/>
                        </a:rPr>
                        <a:t>Objective</a:t>
                      </a:r>
                      <a:endParaRPr lang="et-EE" sz="900" dirty="0">
                        <a:effectLst/>
                        <a:latin typeface="IBM Plex Sans" panose="020B0503050203000203" pitchFamily="34" charset="0"/>
                      </a:endParaRPr>
                    </a:p>
                  </a:txBody>
                  <a:tcPr marL="66919" marR="66919" marT="33460" marB="33460" anchor="ctr">
                    <a:lnL>
                      <a:noFill/>
                    </a:lnL>
                    <a:lnR>
                      <a:noFill/>
                    </a:lnR>
                    <a:lnT>
                      <a:noFill/>
                    </a:lnT>
                    <a:lnB>
                      <a:noFill/>
                    </a:lnB>
                    <a:noFill/>
                  </a:tcPr>
                </a:tc>
                <a:tc>
                  <a:txBody>
                    <a:bodyPr/>
                    <a:lstStyle/>
                    <a:p>
                      <a:r>
                        <a:rPr lang="et-EE" sz="900" dirty="0">
                          <a:effectLst/>
                          <a:latin typeface="IBM Plex Sans" panose="020B0503050203000203" pitchFamily="34" charset="0"/>
                        </a:rPr>
                        <a:t>Learn a compressed representation (encoding) of the input data.</a:t>
                      </a:r>
                    </a:p>
                  </a:txBody>
                  <a:tcPr marL="66919" marR="66919" marT="33460" marB="33460" anchor="ctr">
                    <a:lnL>
                      <a:noFill/>
                    </a:lnL>
                    <a:lnR>
                      <a:noFill/>
                    </a:lnR>
                    <a:lnT>
                      <a:noFill/>
                    </a:lnT>
                    <a:lnB>
                      <a:noFill/>
                    </a:lnB>
                    <a:noFill/>
                  </a:tcPr>
                </a:tc>
                <a:tc>
                  <a:txBody>
                    <a:bodyPr/>
                    <a:lstStyle/>
                    <a:p>
                      <a:r>
                        <a:rPr lang="et-EE" sz="900" dirty="0">
                          <a:effectLst/>
                          <a:latin typeface="IBM Plex Sans" panose="020B0503050203000203" pitchFamily="34" charset="0"/>
                        </a:rPr>
                        <a:t>Learn a probabilistic model of the data distribution in the latent space.</a:t>
                      </a:r>
                    </a:p>
                  </a:txBody>
                  <a:tcPr marL="66919" marR="66919" marT="33460" marB="33460" anchor="ctr">
                    <a:lnL>
                      <a:noFill/>
                    </a:lnL>
                    <a:lnR>
                      <a:noFill/>
                    </a:lnR>
                    <a:lnT>
                      <a:noFill/>
                    </a:lnT>
                    <a:lnB>
                      <a:noFill/>
                    </a:lnB>
                    <a:noFill/>
                  </a:tcPr>
                </a:tc>
                <a:extLst>
                  <a:ext uri="{0D108BD9-81ED-4DB2-BD59-A6C34878D82A}">
                    <a16:rowId xmlns:a16="http://schemas.microsoft.com/office/drawing/2014/main" val="4271677520"/>
                  </a:ext>
                </a:extLst>
              </a:tr>
              <a:tr h="518624">
                <a:tc>
                  <a:txBody>
                    <a:bodyPr/>
                    <a:lstStyle/>
                    <a:p>
                      <a:r>
                        <a:rPr lang="et-EE" sz="900" b="1">
                          <a:effectLst/>
                          <a:latin typeface="IBM Plex Sans" panose="020B0503050203000203" pitchFamily="34" charset="0"/>
                        </a:rPr>
                        <a:t>Latent Space</a:t>
                      </a:r>
                      <a:endParaRPr lang="et-EE" sz="900">
                        <a:effectLst/>
                        <a:latin typeface="IBM Plex Sans" panose="020B0503050203000203" pitchFamily="34" charset="0"/>
                      </a:endParaRPr>
                    </a:p>
                  </a:txBody>
                  <a:tcPr marL="66919" marR="66919" marT="33460" marB="33460" anchor="ctr">
                    <a:lnL>
                      <a:noFill/>
                    </a:lnL>
                    <a:lnR>
                      <a:noFill/>
                    </a:lnR>
                    <a:lnT>
                      <a:noFill/>
                    </a:lnT>
                    <a:lnB>
                      <a:noFill/>
                    </a:lnB>
                    <a:noFill/>
                  </a:tcPr>
                </a:tc>
                <a:tc>
                  <a:txBody>
                    <a:bodyPr/>
                    <a:lstStyle/>
                    <a:p>
                      <a:r>
                        <a:rPr lang="et-EE" sz="900" dirty="0">
                          <a:effectLst/>
                          <a:latin typeface="IBM Plex Sans" panose="020B0503050203000203" pitchFamily="34" charset="0"/>
                        </a:rPr>
                        <a:t>Deterministic: Each input is mapped to a single point in the latent space.</a:t>
                      </a:r>
                    </a:p>
                  </a:txBody>
                  <a:tcPr marL="66919" marR="66919" marT="33460" marB="33460" anchor="ctr">
                    <a:lnL>
                      <a:noFill/>
                    </a:lnL>
                    <a:lnR>
                      <a:noFill/>
                    </a:lnR>
                    <a:lnT>
                      <a:noFill/>
                    </a:lnT>
                    <a:lnB>
                      <a:noFill/>
                    </a:lnB>
                    <a:noFill/>
                  </a:tcPr>
                </a:tc>
                <a:tc>
                  <a:txBody>
                    <a:bodyPr/>
                    <a:lstStyle/>
                    <a:p>
                      <a:r>
                        <a:rPr lang="et-EE" sz="900" dirty="0">
                          <a:effectLst/>
                          <a:latin typeface="IBM Plex Sans" panose="020B0503050203000203" pitchFamily="34" charset="0"/>
                        </a:rPr>
                        <a:t>Stochastic: Each input is mapped to a distribution (usually Gaussian) in the latent space.</a:t>
                      </a:r>
                    </a:p>
                  </a:txBody>
                  <a:tcPr marL="66919" marR="66919" marT="33460" marB="33460" anchor="ctr">
                    <a:lnL>
                      <a:noFill/>
                    </a:lnL>
                    <a:lnR>
                      <a:noFill/>
                    </a:lnR>
                    <a:lnT>
                      <a:noFill/>
                    </a:lnT>
                    <a:lnB>
                      <a:noFill/>
                    </a:lnB>
                    <a:noFill/>
                  </a:tcPr>
                </a:tc>
                <a:extLst>
                  <a:ext uri="{0D108BD9-81ED-4DB2-BD59-A6C34878D82A}">
                    <a16:rowId xmlns:a16="http://schemas.microsoft.com/office/drawing/2014/main" val="1843726037"/>
                  </a:ext>
                </a:extLst>
              </a:tr>
              <a:tr h="518624">
                <a:tc>
                  <a:txBody>
                    <a:bodyPr/>
                    <a:lstStyle/>
                    <a:p>
                      <a:r>
                        <a:rPr lang="et-EE" sz="900" b="1">
                          <a:effectLst/>
                          <a:latin typeface="IBM Plex Sans" panose="020B0503050203000203" pitchFamily="34" charset="0"/>
                        </a:rPr>
                        <a:t>Encoder</a:t>
                      </a:r>
                      <a:endParaRPr lang="et-EE" sz="900">
                        <a:effectLst/>
                        <a:latin typeface="IBM Plex Sans" panose="020B0503050203000203" pitchFamily="34" charset="0"/>
                      </a:endParaRPr>
                    </a:p>
                  </a:txBody>
                  <a:tcPr marL="66919" marR="66919" marT="33460" marB="33460" anchor="ctr">
                    <a:lnL>
                      <a:noFill/>
                    </a:lnL>
                    <a:lnR>
                      <a:noFill/>
                    </a:lnR>
                    <a:lnT>
                      <a:noFill/>
                    </a:lnT>
                    <a:lnB>
                      <a:noFill/>
                    </a:lnB>
                    <a:noFill/>
                  </a:tcPr>
                </a:tc>
                <a:tc>
                  <a:txBody>
                    <a:bodyPr/>
                    <a:lstStyle/>
                    <a:p>
                      <a:r>
                        <a:rPr lang="et-EE" sz="900">
                          <a:effectLst/>
                          <a:latin typeface="IBM Plex Sans" panose="020B0503050203000203" pitchFamily="34" charset="0"/>
                        </a:rPr>
                        <a:t>Outputs a single vector (encoding) for each input.</a:t>
                      </a:r>
                    </a:p>
                  </a:txBody>
                  <a:tcPr marL="66919" marR="66919" marT="33460" marB="33460" anchor="ctr">
                    <a:lnL>
                      <a:noFill/>
                    </a:lnL>
                    <a:lnR>
                      <a:noFill/>
                    </a:lnR>
                    <a:lnT>
                      <a:noFill/>
                    </a:lnT>
                    <a:lnB>
                      <a:noFill/>
                    </a:lnB>
                    <a:noFill/>
                  </a:tcPr>
                </a:tc>
                <a:tc>
                  <a:txBody>
                    <a:bodyPr/>
                    <a:lstStyle/>
                    <a:p>
                      <a:r>
                        <a:rPr lang="et-EE" sz="900" dirty="0">
                          <a:effectLst/>
                          <a:latin typeface="IBM Plex Sans" panose="020B0503050203000203" pitchFamily="34" charset="0"/>
                        </a:rPr>
                        <a:t>Outputs parameters of a distribution (mean and variance) for each input.</a:t>
                      </a:r>
                    </a:p>
                  </a:txBody>
                  <a:tcPr marL="66919" marR="66919" marT="33460" marB="33460" anchor="ctr">
                    <a:lnL>
                      <a:noFill/>
                    </a:lnL>
                    <a:lnR>
                      <a:noFill/>
                    </a:lnR>
                    <a:lnT>
                      <a:noFill/>
                    </a:lnT>
                    <a:lnB>
                      <a:noFill/>
                    </a:lnB>
                    <a:noFill/>
                  </a:tcPr>
                </a:tc>
                <a:extLst>
                  <a:ext uri="{0D108BD9-81ED-4DB2-BD59-A6C34878D82A}">
                    <a16:rowId xmlns:a16="http://schemas.microsoft.com/office/drawing/2014/main" val="790795108"/>
                  </a:ext>
                </a:extLst>
              </a:tr>
              <a:tr h="669192">
                <a:tc>
                  <a:txBody>
                    <a:bodyPr/>
                    <a:lstStyle/>
                    <a:p>
                      <a:r>
                        <a:rPr lang="et-EE" sz="900" b="1">
                          <a:effectLst/>
                          <a:latin typeface="IBM Plex Sans" panose="020B0503050203000203" pitchFamily="34" charset="0"/>
                        </a:rPr>
                        <a:t>Decoder</a:t>
                      </a:r>
                      <a:endParaRPr lang="et-EE" sz="900">
                        <a:effectLst/>
                        <a:latin typeface="IBM Plex Sans" panose="020B0503050203000203" pitchFamily="34" charset="0"/>
                      </a:endParaRPr>
                    </a:p>
                  </a:txBody>
                  <a:tcPr marL="66919" marR="66919" marT="33460" marB="33460" anchor="ctr">
                    <a:lnL>
                      <a:noFill/>
                    </a:lnL>
                    <a:lnR>
                      <a:noFill/>
                    </a:lnR>
                    <a:lnT>
                      <a:noFill/>
                    </a:lnT>
                    <a:lnB>
                      <a:noFill/>
                    </a:lnB>
                    <a:noFill/>
                  </a:tcPr>
                </a:tc>
                <a:tc>
                  <a:txBody>
                    <a:bodyPr/>
                    <a:lstStyle/>
                    <a:p>
                      <a:r>
                        <a:rPr lang="et-EE" sz="900">
                          <a:effectLst/>
                          <a:latin typeface="IBM Plex Sans" panose="020B0503050203000203" pitchFamily="34" charset="0"/>
                        </a:rPr>
                        <a:t>Takes the encoding as input and reconstructs the original data.</a:t>
                      </a:r>
                    </a:p>
                  </a:txBody>
                  <a:tcPr marL="66919" marR="66919" marT="33460" marB="33460" anchor="ctr">
                    <a:lnL>
                      <a:noFill/>
                    </a:lnL>
                    <a:lnR>
                      <a:noFill/>
                    </a:lnR>
                    <a:lnT>
                      <a:noFill/>
                    </a:lnT>
                    <a:lnB>
                      <a:noFill/>
                    </a:lnB>
                    <a:noFill/>
                  </a:tcPr>
                </a:tc>
                <a:tc>
                  <a:txBody>
                    <a:bodyPr/>
                    <a:lstStyle/>
                    <a:p>
                      <a:r>
                        <a:rPr lang="et-EE" sz="900">
                          <a:effectLst/>
                          <a:latin typeface="IBM Plex Sans" panose="020B0503050203000203" pitchFamily="34" charset="0"/>
                        </a:rPr>
                        <a:t>Takes a sample from the latent distribution (reparameterization trick) and reconstructs the original data.</a:t>
                      </a:r>
                    </a:p>
                  </a:txBody>
                  <a:tcPr marL="66919" marR="66919" marT="33460" marB="33460" anchor="ctr">
                    <a:lnL>
                      <a:noFill/>
                    </a:lnL>
                    <a:lnR>
                      <a:noFill/>
                    </a:lnR>
                    <a:lnT>
                      <a:noFill/>
                    </a:lnT>
                    <a:lnB>
                      <a:noFill/>
                    </a:lnB>
                    <a:noFill/>
                  </a:tcPr>
                </a:tc>
                <a:extLst>
                  <a:ext uri="{0D108BD9-81ED-4DB2-BD59-A6C34878D82A}">
                    <a16:rowId xmlns:a16="http://schemas.microsoft.com/office/drawing/2014/main" val="773007637"/>
                  </a:ext>
                </a:extLst>
              </a:tr>
              <a:tr h="819760">
                <a:tc>
                  <a:txBody>
                    <a:bodyPr/>
                    <a:lstStyle/>
                    <a:p>
                      <a:r>
                        <a:rPr lang="et-EE" sz="900" b="1">
                          <a:effectLst/>
                          <a:latin typeface="IBM Plex Sans" panose="020B0503050203000203" pitchFamily="34" charset="0"/>
                        </a:rPr>
                        <a:t>Loss Function</a:t>
                      </a:r>
                      <a:endParaRPr lang="et-EE" sz="900">
                        <a:effectLst/>
                        <a:latin typeface="IBM Plex Sans" panose="020B0503050203000203" pitchFamily="34" charset="0"/>
                      </a:endParaRPr>
                    </a:p>
                  </a:txBody>
                  <a:tcPr marL="66919" marR="66919" marT="33460" marB="33460" anchor="ctr">
                    <a:lnL>
                      <a:noFill/>
                    </a:lnL>
                    <a:lnR>
                      <a:noFill/>
                    </a:lnR>
                    <a:lnT>
                      <a:noFill/>
                    </a:lnT>
                    <a:lnB>
                      <a:noFill/>
                    </a:lnB>
                    <a:noFill/>
                  </a:tcPr>
                </a:tc>
                <a:tc>
                  <a:txBody>
                    <a:bodyPr/>
                    <a:lstStyle/>
                    <a:p>
                      <a:r>
                        <a:rPr lang="et-EE" sz="900">
                          <a:effectLst/>
                          <a:latin typeface="IBM Plex Sans" panose="020B0503050203000203" pitchFamily="34" charset="0"/>
                        </a:rPr>
                        <a:t>Reconstruction loss (e.g., Mean Squared Error) to measure the difference between the input and the reconstructed data.</a:t>
                      </a:r>
                    </a:p>
                  </a:txBody>
                  <a:tcPr marL="66919" marR="66919" marT="33460" marB="33460" anchor="ctr">
                    <a:lnL>
                      <a:noFill/>
                    </a:lnL>
                    <a:lnR>
                      <a:noFill/>
                    </a:lnR>
                    <a:lnT>
                      <a:noFill/>
                    </a:lnT>
                    <a:lnB>
                      <a:noFill/>
                    </a:lnB>
                    <a:noFill/>
                  </a:tcPr>
                </a:tc>
                <a:tc>
                  <a:txBody>
                    <a:bodyPr/>
                    <a:lstStyle/>
                    <a:p>
                      <a:r>
                        <a:rPr lang="et-EE" sz="900" dirty="0">
                          <a:effectLst/>
                          <a:latin typeface="IBM Plex Sans" panose="020B0503050203000203" pitchFamily="34" charset="0"/>
                        </a:rPr>
                        <a:t>Combination of reconstruction loss and KL divergence to ensure the latent distribution matches a prior distribution (usually standard normal).</a:t>
                      </a:r>
                    </a:p>
                  </a:txBody>
                  <a:tcPr marL="66919" marR="66919" marT="33460" marB="33460" anchor="ctr">
                    <a:lnL>
                      <a:noFill/>
                    </a:lnL>
                    <a:lnR>
                      <a:noFill/>
                    </a:lnR>
                    <a:lnT>
                      <a:noFill/>
                    </a:lnT>
                    <a:lnB>
                      <a:noFill/>
                    </a:lnB>
                    <a:noFill/>
                  </a:tcPr>
                </a:tc>
                <a:extLst>
                  <a:ext uri="{0D108BD9-81ED-4DB2-BD59-A6C34878D82A}">
                    <a16:rowId xmlns:a16="http://schemas.microsoft.com/office/drawing/2014/main" val="1313999573"/>
                  </a:ext>
                </a:extLst>
              </a:tr>
            </a:tbl>
          </a:graphicData>
        </a:graphic>
      </p:graphicFrame>
      <p:sp>
        <p:nvSpPr>
          <p:cNvPr id="11" name="Заголовок 1">
            <a:extLst>
              <a:ext uri="{FF2B5EF4-FFF2-40B4-BE49-F238E27FC236}">
                <a16:creationId xmlns:a16="http://schemas.microsoft.com/office/drawing/2014/main" id="{7D725B79-8B5E-69A7-8E45-E2E63084E7CA}"/>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AE </a:t>
            </a:r>
            <a:r>
              <a:rPr lang="en-US" sz="1800" dirty="0">
                <a:solidFill>
                  <a:srgbClr val="40BA21"/>
                </a:solidFill>
              </a:rPr>
              <a:t>vs</a:t>
            </a:r>
            <a:r>
              <a:rPr lang="en-US" sz="1800" dirty="0">
                <a:solidFill>
                  <a:schemeClr val="bg2">
                    <a:lumMod val="50000"/>
                  </a:schemeClr>
                </a:solidFill>
              </a:rPr>
              <a:t> VAE: architecture</a:t>
            </a:r>
            <a:endParaRPr lang="ru-RU" sz="1800" dirty="0">
              <a:solidFill>
                <a:schemeClr val="tx1">
                  <a:lumMod val="75000"/>
                  <a:lumOff val="25000"/>
                </a:schemeClr>
              </a:solidFill>
            </a:endParaRPr>
          </a:p>
        </p:txBody>
      </p:sp>
    </p:spTree>
    <p:extLst>
      <p:ext uri="{BB962C8B-B14F-4D97-AF65-F5344CB8AC3E}">
        <p14:creationId xmlns:p14="http://schemas.microsoft.com/office/powerpoint/2010/main" val="1969562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0F778-B17F-2A81-8654-4C5A424B18A4}"/>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08FFB66D-824E-E391-A8F7-C797478474F7}"/>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C0C5F1D2-CAF5-7B84-8B93-6C39DB26748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623DBCA3-ADBA-2754-10A5-7A354FFD7B95}"/>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A2ADADE2-04C1-42EF-9130-7EED2381E370}"/>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B17517CD-FC32-4EE3-AC8A-A102DCB3CFD2}"/>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19</a:t>
            </a:fld>
            <a:endParaRPr lang="ru-RU" dirty="0"/>
          </a:p>
        </p:txBody>
      </p:sp>
      <p:sp>
        <p:nvSpPr>
          <p:cNvPr id="8" name="TextBox 7">
            <a:extLst>
              <a:ext uri="{FF2B5EF4-FFF2-40B4-BE49-F238E27FC236}">
                <a16:creationId xmlns:a16="http://schemas.microsoft.com/office/drawing/2014/main" id="{533E2D6D-55FC-F7B9-CBE2-011CCD977E1A}"/>
              </a:ext>
            </a:extLst>
          </p:cNvPr>
          <p:cNvSpPr txBox="1"/>
          <p:nvPr/>
        </p:nvSpPr>
        <p:spPr>
          <a:xfrm>
            <a:off x="7199194" y="4597642"/>
            <a:ext cx="1397256" cy="231282"/>
          </a:xfrm>
          <a:prstGeom prst="rect">
            <a:avLst/>
          </a:prstGeom>
          <a:noFill/>
        </p:spPr>
        <p:txBody>
          <a:bodyPr wrap="square">
            <a:spAutoFit/>
          </a:bodyPr>
          <a:lstStyle/>
          <a:p>
            <a:r>
              <a:rPr lang="et-EE" dirty="0">
                <a:hlinkClick r:id="rId2"/>
              </a:rPr>
              <a:t>Deep Seek speaks</a:t>
            </a:r>
            <a:endParaRPr lang="ru-RU" dirty="0"/>
          </a:p>
        </p:txBody>
      </p:sp>
      <p:sp>
        <p:nvSpPr>
          <p:cNvPr id="12" name="Нижний колонтитул 4">
            <a:extLst>
              <a:ext uri="{FF2B5EF4-FFF2-40B4-BE49-F238E27FC236}">
                <a16:creationId xmlns:a16="http://schemas.microsoft.com/office/drawing/2014/main" id="{EE99D629-B67E-9CC5-F6D4-8262118379D8}"/>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aphicFrame>
        <p:nvGraphicFramePr>
          <p:cNvPr id="4" name="Таблица 3">
            <a:extLst>
              <a:ext uri="{FF2B5EF4-FFF2-40B4-BE49-F238E27FC236}">
                <a16:creationId xmlns:a16="http://schemas.microsoft.com/office/drawing/2014/main" id="{4BD84CA4-E0B9-79EB-04CA-613A87329116}"/>
              </a:ext>
            </a:extLst>
          </p:cNvPr>
          <p:cNvGraphicFramePr>
            <a:graphicFrameLocks noGrp="1"/>
          </p:cNvGraphicFramePr>
          <p:nvPr>
            <p:extLst>
              <p:ext uri="{D42A27DB-BD31-4B8C-83A1-F6EECF244321}">
                <p14:modId xmlns:p14="http://schemas.microsoft.com/office/powerpoint/2010/main" val="1910517917"/>
              </p:ext>
            </p:extLst>
          </p:nvPr>
        </p:nvGraphicFramePr>
        <p:xfrm>
          <a:off x="597587" y="1136058"/>
          <a:ext cx="6837189" cy="2016271"/>
        </p:xfrm>
        <a:graphic>
          <a:graphicData uri="http://schemas.openxmlformats.org/drawingml/2006/table">
            <a:tbl>
              <a:tblPr/>
              <a:tblGrid>
                <a:gridCol w="2279063">
                  <a:extLst>
                    <a:ext uri="{9D8B030D-6E8A-4147-A177-3AD203B41FA5}">
                      <a16:colId xmlns:a16="http://schemas.microsoft.com/office/drawing/2014/main" val="3059280595"/>
                    </a:ext>
                  </a:extLst>
                </a:gridCol>
                <a:gridCol w="2279063">
                  <a:extLst>
                    <a:ext uri="{9D8B030D-6E8A-4147-A177-3AD203B41FA5}">
                      <a16:colId xmlns:a16="http://schemas.microsoft.com/office/drawing/2014/main" val="1764531952"/>
                    </a:ext>
                  </a:extLst>
                </a:gridCol>
                <a:gridCol w="2279063">
                  <a:extLst>
                    <a:ext uri="{9D8B030D-6E8A-4147-A177-3AD203B41FA5}">
                      <a16:colId xmlns:a16="http://schemas.microsoft.com/office/drawing/2014/main" val="3903448772"/>
                    </a:ext>
                  </a:extLst>
                </a:gridCol>
              </a:tblGrid>
              <a:tr h="217487">
                <a:tc>
                  <a:txBody>
                    <a:bodyPr/>
                    <a:lstStyle/>
                    <a:p>
                      <a:pPr algn="l"/>
                      <a:r>
                        <a:rPr lang="et-EE" sz="900" b="1">
                          <a:effectLst/>
                          <a:latin typeface="IBM Plex Sans" panose="020B0503050203000203" pitchFamily="34" charset="0"/>
                        </a:rPr>
                        <a:t>Feature</a:t>
                      </a:r>
                    </a:p>
                  </a:txBody>
                  <a:tcPr marL="66919" marR="66919" marT="33460" marB="33460" anchor="ctr">
                    <a:lnL>
                      <a:noFill/>
                    </a:lnL>
                    <a:lnR>
                      <a:noFill/>
                    </a:lnR>
                    <a:lnT>
                      <a:noFill/>
                    </a:lnT>
                    <a:lnB>
                      <a:noFill/>
                    </a:lnB>
                    <a:noFill/>
                  </a:tcPr>
                </a:tc>
                <a:tc>
                  <a:txBody>
                    <a:bodyPr/>
                    <a:lstStyle/>
                    <a:p>
                      <a:pPr algn="l"/>
                      <a:r>
                        <a:rPr lang="et-EE" sz="900" b="1">
                          <a:effectLst/>
                          <a:latin typeface="IBM Plex Sans" panose="020B0503050203000203" pitchFamily="34" charset="0"/>
                        </a:rPr>
                        <a:t>Autoencoder (AE)</a:t>
                      </a:r>
                    </a:p>
                  </a:txBody>
                  <a:tcPr marL="66919" marR="66919" marT="33460" marB="33460" anchor="ctr">
                    <a:lnL>
                      <a:noFill/>
                    </a:lnL>
                    <a:lnR>
                      <a:noFill/>
                    </a:lnR>
                    <a:lnT>
                      <a:noFill/>
                    </a:lnT>
                    <a:lnB>
                      <a:noFill/>
                    </a:lnB>
                    <a:noFill/>
                  </a:tcPr>
                </a:tc>
                <a:tc>
                  <a:txBody>
                    <a:bodyPr/>
                    <a:lstStyle/>
                    <a:p>
                      <a:pPr algn="l"/>
                      <a:r>
                        <a:rPr lang="et-EE" sz="900" b="1">
                          <a:effectLst/>
                          <a:latin typeface="IBM Plex Sans" panose="020B0503050203000203" pitchFamily="34" charset="0"/>
                        </a:rPr>
                        <a:t>Variational Autoencoder (VAE)</a:t>
                      </a:r>
                    </a:p>
                  </a:txBody>
                  <a:tcPr marL="66919" marR="66919" marT="33460" marB="33460" anchor="ctr">
                    <a:lnL>
                      <a:noFill/>
                    </a:lnL>
                    <a:lnR>
                      <a:noFill/>
                    </a:lnR>
                    <a:lnT>
                      <a:noFill/>
                    </a:lnT>
                    <a:lnB>
                      <a:noFill/>
                    </a:lnB>
                    <a:noFill/>
                  </a:tcPr>
                </a:tc>
                <a:extLst>
                  <a:ext uri="{0D108BD9-81ED-4DB2-BD59-A6C34878D82A}">
                    <a16:rowId xmlns:a16="http://schemas.microsoft.com/office/drawing/2014/main" val="3110216240"/>
                  </a:ext>
                </a:extLst>
              </a:tr>
              <a:tr h="518624">
                <a:tc>
                  <a:txBody>
                    <a:bodyPr/>
                    <a:lstStyle/>
                    <a:p>
                      <a:r>
                        <a:rPr lang="et-EE" sz="900" b="1">
                          <a:effectLst/>
                          <a:latin typeface="IBM Plex Sans" panose="020B0503050203000203" pitchFamily="34" charset="0"/>
                        </a:rPr>
                        <a:t>Training Objective</a:t>
                      </a:r>
                      <a:endParaRPr lang="et-EE" sz="900">
                        <a:effectLst/>
                        <a:latin typeface="IBM Plex Sans" panose="020B0503050203000203" pitchFamily="34" charset="0"/>
                      </a:endParaRPr>
                    </a:p>
                  </a:txBody>
                  <a:tcPr anchor="ctr">
                    <a:lnL>
                      <a:noFill/>
                    </a:lnL>
                    <a:lnR>
                      <a:noFill/>
                    </a:lnR>
                    <a:lnT>
                      <a:noFill/>
                    </a:lnT>
                    <a:lnB>
                      <a:noFill/>
                    </a:lnB>
                    <a:noFill/>
                  </a:tcPr>
                </a:tc>
                <a:tc>
                  <a:txBody>
                    <a:bodyPr/>
                    <a:lstStyle/>
                    <a:p>
                      <a:r>
                        <a:rPr lang="et-EE" sz="900" dirty="0">
                          <a:effectLst/>
                          <a:latin typeface="IBM Plex Sans" panose="020B0503050203000203" pitchFamily="34" charset="0"/>
                        </a:rPr>
                        <a:t>Minimize the reconstruction error.</a:t>
                      </a:r>
                    </a:p>
                  </a:txBody>
                  <a:tcPr anchor="ctr">
                    <a:lnL>
                      <a:noFill/>
                    </a:lnL>
                    <a:lnR>
                      <a:noFill/>
                    </a:lnR>
                    <a:lnT>
                      <a:noFill/>
                    </a:lnT>
                    <a:lnB>
                      <a:noFill/>
                    </a:lnB>
                    <a:noFill/>
                  </a:tcPr>
                </a:tc>
                <a:tc>
                  <a:txBody>
                    <a:bodyPr/>
                    <a:lstStyle/>
                    <a:p>
                      <a:r>
                        <a:rPr lang="et-EE" sz="900" dirty="0">
                          <a:effectLst/>
                          <a:latin typeface="IBM Plex Sans" panose="020B0503050203000203" pitchFamily="34" charset="0"/>
                        </a:rPr>
                        <a:t>Minimize the reconstruction error and the KL divergence between the learned latent distribution and the prior distribution.</a:t>
                      </a:r>
                    </a:p>
                  </a:txBody>
                  <a:tcPr anchor="ctr">
                    <a:lnL>
                      <a:noFill/>
                    </a:lnL>
                    <a:lnR>
                      <a:noFill/>
                    </a:lnR>
                    <a:lnT>
                      <a:noFill/>
                    </a:lnT>
                    <a:lnB>
                      <a:noFill/>
                    </a:lnB>
                    <a:noFill/>
                  </a:tcPr>
                </a:tc>
                <a:extLst>
                  <a:ext uri="{0D108BD9-81ED-4DB2-BD59-A6C34878D82A}">
                    <a16:rowId xmlns:a16="http://schemas.microsoft.com/office/drawing/2014/main" val="4271677520"/>
                  </a:ext>
                </a:extLst>
              </a:tr>
              <a:tr h="518624">
                <a:tc>
                  <a:txBody>
                    <a:bodyPr/>
                    <a:lstStyle/>
                    <a:p>
                      <a:r>
                        <a:rPr lang="et-EE" sz="900" b="1">
                          <a:effectLst/>
                          <a:latin typeface="IBM Plex Sans" panose="020B0503050203000203" pitchFamily="34" charset="0"/>
                        </a:rPr>
                        <a:t>Reparameterization Trick</a:t>
                      </a:r>
                      <a:endParaRPr lang="et-EE" sz="900">
                        <a:effectLst/>
                        <a:latin typeface="IBM Plex Sans" panose="020B0503050203000203" pitchFamily="34" charset="0"/>
                      </a:endParaRPr>
                    </a:p>
                  </a:txBody>
                  <a:tcPr anchor="ctr">
                    <a:lnL>
                      <a:noFill/>
                    </a:lnL>
                    <a:lnR>
                      <a:noFill/>
                    </a:lnR>
                    <a:lnT>
                      <a:noFill/>
                    </a:lnT>
                    <a:lnB>
                      <a:noFill/>
                    </a:lnB>
                    <a:noFill/>
                  </a:tcPr>
                </a:tc>
                <a:tc>
                  <a:txBody>
                    <a:bodyPr/>
                    <a:lstStyle/>
                    <a:p>
                      <a:r>
                        <a:rPr lang="et-EE" sz="900">
                          <a:effectLst/>
                          <a:latin typeface="IBM Plex Sans" panose="020B0503050203000203" pitchFamily="34" charset="0"/>
                        </a:rPr>
                        <a:t>Not used.</a:t>
                      </a:r>
                    </a:p>
                  </a:txBody>
                  <a:tcPr anchor="ctr">
                    <a:lnL>
                      <a:noFill/>
                    </a:lnL>
                    <a:lnR>
                      <a:noFill/>
                    </a:lnR>
                    <a:lnT>
                      <a:noFill/>
                    </a:lnT>
                    <a:lnB>
                      <a:noFill/>
                    </a:lnB>
                    <a:noFill/>
                  </a:tcPr>
                </a:tc>
                <a:tc>
                  <a:txBody>
                    <a:bodyPr/>
                    <a:lstStyle/>
                    <a:p>
                      <a:r>
                        <a:rPr lang="et-EE" sz="900" dirty="0">
                          <a:effectLst/>
                          <a:latin typeface="IBM Plex Sans" panose="020B0503050203000203" pitchFamily="34" charset="0"/>
                        </a:rPr>
                        <a:t>Used to make the sampling process differentiable, allowing backpropagation through the latent space.</a:t>
                      </a:r>
                    </a:p>
                  </a:txBody>
                  <a:tcPr anchor="ctr">
                    <a:lnL>
                      <a:noFill/>
                    </a:lnL>
                    <a:lnR>
                      <a:noFill/>
                    </a:lnR>
                    <a:lnT>
                      <a:noFill/>
                    </a:lnT>
                    <a:lnB>
                      <a:noFill/>
                    </a:lnB>
                    <a:noFill/>
                  </a:tcPr>
                </a:tc>
                <a:extLst>
                  <a:ext uri="{0D108BD9-81ED-4DB2-BD59-A6C34878D82A}">
                    <a16:rowId xmlns:a16="http://schemas.microsoft.com/office/drawing/2014/main" val="1843726037"/>
                  </a:ext>
                </a:extLst>
              </a:tr>
              <a:tr h="518624">
                <a:tc>
                  <a:txBody>
                    <a:bodyPr/>
                    <a:lstStyle/>
                    <a:p>
                      <a:r>
                        <a:rPr lang="et-EE" sz="900" b="1">
                          <a:effectLst/>
                          <a:latin typeface="IBM Plex Sans" panose="020B0503050203000203" pitchFamily="34" charset="0"/>
                        </a:rPr>
                        <a:t>Regularization</a:t>
                      </a:r>
                      <a:endParaRPr lang="et-EE" sz="900">
                        <a:effectLst/>
                        <a:latin typeface="IBM Plex Sans" panose="020B0503050203000203" pitchFamily="34" charset="0"/>
                      </a:endParaRPr>
                    </a:p>
                  </a:txBody>
                  <a:tcPr anchor="ctr">
                    <a:lnL>
                      <a:noFill/>
                    </a:lnL>
                    <a:lnR>
                      <a:noFill/>
                    </a:lnR>
                    <a:lnT>
                      <a:noFill/>
                    </a:lnT>
                    <a:lnB>
                      <a:noFill/>
                    </a:lnB>
                    <a:noFill/>
                  </a:tcPr>
                </a:tc>
                <a:tc>
                  <a:txBody>
                    <a:bodyPr/>
                    <a:lstStyle/>
                    <a:p>
                      <a:r>
                        <a:rPr lang="et-EE" sz="900">
                          <a:effectLst/>
                          <a:latin typeface="IBM Plex Sans" panose="020B0503050203000203" pitchFamily="34" charset="0"/>
                        </a:rPr>
                        <a:t>Typically not regularized (unless using techniques like dropout).</a:t>
                      </a:r>
                    </a:p>
                  </a:txBody>
                  <a:tcPr anchor="ctr">
                    <a:lnL>
                      <a:noFill/>
                    </a:lnL>
                    <a:lnR>
                      <a:noFill/>
                    </a:lnR>
                    <a:lnT>
                      <a:noFill/>
                    </a:lnT>
                    <a:lnB>
                      <a:noFill/>
                    </a:lnB>
                    <a:noFill/>
                  </a:tcPr>
                </a:tc>
                <a:tc>
                  <a:txBody>
                    <a:bodyPr/>
                    <a:lstStyle/>
                    <a:p>
                      <a:r>
                        <a:rPr lang="et-EE" sz="900" dirty="0">
                          <a:effectLst/>
                          <a:latin typeface="IBM Plex Sans" panose="020B0503050203000203" pitchFamily="34" charset="0"/>
                        </a:rPr>
                        <a:t>Regularized to ensure the latent space is smooth and continuous, allowing for meaningful interpolation and generation of new data points.</a:t>
                      </a:r>
                    </a:p>
                  </a:txBody>
                  <a:tcPr anchor="ctr">
                    <a:lnL>
                      <a:noFill/>
                    </a:lnL>
                    <a:lnR>
                      <a:noFill/>
                    </a:lnR>
                    <a:lnT>
                      <a:noFill/>
                    </a:lnT>
                    <a:lnB>
                      <a:noFill/>
                    </a:lnB>
                    <a:noFill/>
                  </a:tcPr>
                </a:tc>
                <a:extLst>
                  <a:ext uri="{0D108BD9-81ED-4DB2-BD59-A6C34878D82A}">
                    <a16:rowId xmlns:a16="http://schemas.microsoft.com/office/drawing/2014/main" val="790795108"/>
                  </a:ext>
                </a:extLst>
              </a:tr>
            </a:tbl>
          </a:graphicData>
        </a:graphic>
      </p:graphicFrame>
      <p:sp>
        <p:nvSpPr>
          <p:cNvPr id="11" name="Заголовок 1">
            <a:extLst>
              <a:ext uri="{FF2B5EF4-FFF2-40B4-BE49-F238E27FC236}">
                <a16:creationId xmlns:a16="http://schemas.microsoft.com/office/drawing/2014/main" id="{864FFFA3-3ECC-6D01-8326-BF4B286B84AB}"/>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AE </a:t>
            </a:r>
            <a:r>
              <a:rPr lang="en-US" sz="1800" dirty="0">
                <a:solidFill>
                  <a:srgbClr val="40BA21"/>
                </a:solidFill>
              </a:rPr>
              <a:t>vs</a:t>
            </a:r>
            <a:r>
              <a:rPr lang="en-US" sz="1800" dirty="0">
                <a:solidFill>
                  <a:schemeClr val="bg2">
                    <a:lumMod val="50000"/>
                  </a:schemeClr>
                </a:solidFill>
              </a:rPr>
              <a:t> VAE: training process</a:t>
            </a:r>
            <a:endParaRPr lang="ru-RU" sz="1800" dirty="0">
              <a:solidFill>
                <a:schemeClr val="tx1">
                  <a:lumMod val="75000"/>
                  <a:lumOff val="25000"/>
                </a:schemeClr>
              </a:solidFill>
            </a:endParaRPr>
          </a:p>
        </p:txBody>
      </p:sp>
    </p:spTree>
    <p:extLst>
      <p:ext uri="{BB962C8B-B14F-4D97-AF65-F5344CB8AC3E}">
        <p14:creationId xmlns:p14="http://schemas.microsoft.com/office/powerpoint/2010/main" val="268509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B672D017-84E9-0D68-0D76-909A9460535C}"/>
              </a:ext>
            </a:extLst>
          </p:cNvPr>
          <p:cNvPicPr>
            <a:picLocks noChangeAspect="1"/>
          </p:cNvPicPr>
          <p:nvPr/>
        </p:nvPicPr>
        <p:blipFill>
          <a:blip r:embed="rId2"/>
          <a:stretch>
            <a:fillRect/>
          </a:stretch>
        </p:blipFill>
        <p:spPr>
          <a:xfrm>
            <a:off x="3854953" y="621683"/>
            <a:ext cx="5289047" cy="3966786"/>
          </a:xfrm>
          <a:prstGeom prst="rect">
            <a:avLst/>
          </a:prstGeom>
        </p:spPr>
      </p:pic>
      <p:sp>
        <p:nvSpPr>
          <p:cNvPr id="2" name="Заголовок 1">
            <a:extLst>
              <a:ext uri="{FF2B5EF4-FFF2-40B4-BE49-F238E27FC236}">
                <a16:creationId xmlns:a16="http://schemas.microsoft.com/office/drawing/2014/main" id="{DC5DC411-F452-CC19-D608-CB9A7B48EBB5}"/>
              </a:ext>
            </a:extLst>
          </p:cNvPr>
          <p:cNvSpPr>
            <a:spLocks noGrp="1"/>
          </p:cNvSpPr>
          <p:nvPr>
            <p:ph type="title" idx="4294967295"/>
          </p:nvPr>
        </p:nvSpPr>
        <p:spPr>
          <a:xfrm>
            <a:off x="527727" y="543705"/>
            <a:ext cx="7886700" cy="344822"/>
          </a:xfrm>
        </p:spPr>
        <p:txBody>
          <a:bodyPr>
            <a:noAutofit/>
          </a:bodyPr>
          <a:lstStyle/>
          <a:p>
            <a:r>
              <a:rPr lang="en-US" dirty="0"/>
              <a:t>Agenda</a:t>
            </a:r>
            <a:endParaRPr lang="ru-RU" dirty="0"/>
          </a:p>
        </p:txBody>
      </p:sp>
      <p:sp>
        <p:nvSpPr>
          <p:cNvPr id="17" name="Номер слайда 16">
            <a:extLst>
              <a:ext uri="{FF2B5EF4-FFF2-40B4-BE49-F238E27FC236}">
                <a16:creationId xmlns:a16="http://schemas.microsoft.com/office/drawing/2014/main" id="{2A423679-45B8-13F4-8519-8F978D553959}"/>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2</a:t>
            </a:fld>
            <a:endParaRPr lang="ru-RU" dirty="0"/>
          </a:p>
        </p:txBody>
      </p:sp>
      <p:sp>
        <p:nvSpPr>
          <p:cNvPr id="18" name="Нижний колонтитул 4">
            <a:extLst>
              <a:ext uri="{FF2B5EF4-FFF2-40B4-BE49-F238E27FC236}">
                <a16:creationId xmlns:a16="http://schemas.microsoft.com/office/drawing/2014/main" id="{263B9775-53A7-651F-7803-4D0AB097C01B}"/>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3" name="Группа 2">
            <a:extLst>
              <a:ext uri="{FF2B5EF4-FFF2-40B4-BE49-F238E27FC236}">
                <a16:creationId xmlns:a16="http://schemas.microsoft.com/office/drawing/2014/main" id="{F18AD137-042D-13DB-D6A2-6628F89E6031}"/>
              </a:ext>
            </a:extLst>
          </p:cNvPr>
          <p:cNvGrpSpPr/>
          <p:nvPr/>
        </p:nvGrpSpPr>
        <p:grpSpPr>
          <a:xfrm>
            <a:off x="8414427" y="204960"/>
            <a:ext cx="201063" cy="201075"/>
            <a:chOff x="1530350" y="3059906"/>
            <a:chExt cx="273827" cy="273844"/>
          </a:xfrm>
        </p:grpSpPr>
        <p:sp>
          <p:nvSpPr>
            <p:cNvPr id="4" name="Полилиния 3">
              <a:extLst>
                <a:ext uri="{FF2B5EF4-FFF2-40B4-BE49-F238E27FC236}">
                  <a16:creationId xmlns:a16="http://schemas.microsoft.com/office/drawing/2014/main" id="{B3C0A76F-4029-F547-8EDE-F2499C7B0562}"/>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6" name="Полилиния 5">
              <a:extLst>
                <a:ext uri="{FF2B5EF4-FFF2-40B4-BE49-F238E27FC236}">
                  <a16:creationId xmlns:a16="http://schemas.microsoft.com/office/drawing/2014/main" id="{E1FE4EC5-4C6A-7448-94CB-3224B5296C05}"/>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24299AC6-B110-2C15-C786-D0795969AFE7}"/>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8" name="Подзаголовок 2">
            <a:extLst>
              <a:ext uri="{FF2B5EF4-FFF2-40B4-BE49-F238E27FC236}">
                <a16:creationId xmlns:a16="http://schemas.microsoft.com/office/drawing/2014/main" id="{6B165E62-AE69-0F5B-00C7-790242382956}"/>
              </a:ext>
            </a:extLst>
          </p:cNvPr>
          <p:cNvSpPr txBox="1">
            <a:spLocks/>
          </p:cNvSpPr>
          <p:nvPr/>
        </p:nvSpPr>
        <p:spPr>
          <a:xfrm>
            <a:off x="605541" y="1173905"/>
            <a:ext cx="4680834" cy="2929922"/>
          </a:xfrm>
          <a:prstGeom prst="rect">
            <a:avLst/>
          </a:prstGeom>
        </p:spPr>
        <p:txBody>
          <a:bodyPr/>
          <a:lstStyle>
            <a:lvl1pPr marL="171447" indent="-171447" algn="l" defTabSz="68578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2" indent="-171447" algn="l" defTabSz="68578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6" indent="-171447" algn="l" defTabSz="68578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1"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6"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0"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4"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09"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3"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00050" indent="-400050">
              <a:lnSpc>
                <a:spcPct val="100000"/>
              </a:lnSpc>
              <a:buFont typeface="Arial" panose="020B0604020202020204" pitchFamily="34" charset="0"/>
              <a:buAutoNum type="romanUcPeriod"/>
            </a:pPr>
            <a:r>
              <a:rPr lang="en-US" sz="1600" dirty="0">
                <a:solidFill>
                  <a:srgbClr val="40BA21"/>
                </a:solidFill>
              </a:rPr>
              <a:t>INTRO TO UNSUPERVISED LEARNING</a:t>
            </a: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CLUSTERING</a:t>
            </a: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DIMENSIONALITY REDUCTION</a:t>
            </a: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AUTOENCODERS</a:t>
            </a: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VARIATIONAL AUTOENCODERS</a:t>
            </a: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DIFFUSION MODELS</a:t>
            </a:r>
            <a:endParaRPr lang="ru-RU" sz="1600" dirty="0">
              <a:solidFill>
                <a:schemeClr val="tx1">
                  <a:lumMod val="75000"/>
                  <a:lumOff val="25000"/>
                </a:schemeClr>
              </a:solidFill>
            </a:endParaRP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HANDS-ON SESSION</a:t>
            </a: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CONCLUSION</a:t>
            </a:r>
          </a:p>
        </p:txBody>
      </p:sp>
      <p:pic>
        <p:nvPicPr>
          <p:cNvPr id="5" name="Рисунок 4">
            <a:extLst>
              <a:ext uri="{FF2B5EF4-FFF2-40B4-BE49-F238E27FC236}">
                <a16:creationId xmlns:a16="http://schemas.microsoft.com/office/drawing/2014/main" id="{DA34B125-F856-ED3E-249B-51ABD25F550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7237" b="1"/>
          <a:stretch/>
        </p:blipFill>
        <p:spPr>
          <a:xfrm>
            <a:off x="5446126" y="839691"/>
            <a:ext cx="3640069" cy="3645874"/>
          </a:xfrm>
          <a:prstGeom prst="rect">
            <a:avLst/>
          </a:prstGeom>
        </p:spPr>
      </p:pic>
    </p:spTree>
    <p:extLst>
      <p:ext uri="{BB962C8B-B14F-4D97-AF65-F5344CB8AC3E}">
        <p14:creationId xmlns:p14="http://schemas.microsoft.com/office/powerpoint/2010/main" val="656111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BAF81-3A93-9713-63D3-178C57BDE547}"/>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AA217F77-DCF5-72AF-3A0F-7190C4862067}"/>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E18C10A6-00F9-2244-3999-CFBDB112795E}"/>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7C522068-146B-6B5C-C442-7FBED3390F8D}"/>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E3DDB159-8558-2C5F-A870-BA8626EC6DC1}"/>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E9100A0E-51D0-1FF3-C777-E36D8A44316D}"/>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20</a:t>
            </a:fld>
            <a:endParaRPr lang="ru-RU" dirty="0"/>
          </a:p>
        </p:txBody>
      </p:sp>
      <p:sp>
        <p:nvSpPr>
          <p:cNvPr id="8" name="TextBox 7">
            <a:extLst>
              <a:ext uri="{FF2B5EF4-FFF2-40B4-BE49-F238E27FC236}">
                <a16:creationId xmlns:a16="http://schemas.microsoft.com/office/drawing/2014/main" id="{5B4BED49-B931-3201-F222-CB9907054621}"/>
              </a:ext>
            </a:extLst>
          </p:cNvPr>
          <p:cNvSpPr txBox="1"/>
          <p:nvPr/>
        </p:nvSpPr>
        <p:spPr>
          <a:xfrm>
            <a:off x="7199194" y="4597642"/>
            <a:ext cx="1397256" cy="231282"/>
          </a:xfrm>
          <a:prstGeom prst="rect">
            <a:avLst/>
          </a:prstGeom>
          <a:noFill/>
        </p:spPr>
        <p:txBody>
          <a:bodyPr wrap="square">
            <a:spAutoFit/>
          </a:bodyPr>
          <a:lstStyle/>
          <a:p>
            <a:r>
              <a:rPr lang="et-EE" dirty="0">
                <a:hlinkClick r:id="rId2"/>
              </a:rPr>
              <a:t>Deep Seek speaks</a:t>
            </a:r>
            <a:endParaRPr lang="ru-RU" dirty="0"/>
          </a:p>
        </p:txBody>
      </p:sp>
      <p:sp>
        <p:nvSpPr>
          <p:cNvPr id="12" name="Нижний колонтитул 4">
            <a:extLst>
              <a:ext uri="{FF2B5EF4-FFF2-40B4-BE49-F238E27FC236}">
                <a16:creationId xmlns:a16="http://schemas.microsoft.com/office/drawing/2014/main" id="{D9623DC4-62F5-325F-F300-DFCA9C46C728}"/>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aphicFrame>
        <p:nvGraphicFramePr>
          <p:cNvPr id="4" name="Таблица 3">
            <a:extLst>
              <a:ext uri="{FF2B5EF4-FFF2-40B4-BE49-F238E27FC236}">
                <a16:creationId xmlns:a16="http://schemas.microsoft.com/office/drawing/2014/main" id="{0B7326AB-B24C-9EB9-5E2F-EC200FDC35DD}"/>
              </a:ext>
            </a:extLst>
          </p:cNvPr>
          <p:cNvGraphicFramePr>
            <a:graphicFrameLocks noGrp="1"/>
          </p:cNvGraphicFramePr>
          <p:nvPr>
            <p:extLst>
              <p:ext uri="{D42A27DB-BD31-4B8C-83A1-F6EECF244321}">
                <p14:modId xmlns:p14="http://schemas.microsoft.com/office/powerpoint/2010/main" val="2332620323"/>
              </p:ext>
            </p:extLst>
          </p:nvPr>
        </p:nvGraphicFramePr>
        <p:xfrm>
          <a:off x="597588" y="1136058"/>
          <a:ext cx="6844221" cy="2685463"/>
        </p:xfrm>
        <a:graphic>
          <a:graphicData uri="http://schemas.openxmlformats.org/drawingml/2006/table">
            <a:tbl>
              <a:tblPr/>
              <a:tblGrid>
                <a:gridCol w="2281407">
                  <a:extLst>
                    <a:ext uri="{9D8B030D-6E8A-4147-A177-3AD203B41FA5}">
                      <a16:colId xmlns:a16="http://schemas.microsoft.com/office/drawing/2014/main" val="3059280595"/>
                    </a:ext>
                  </a:extLst>
                </a:gridCol>
                <a:gridCol w="2281407">
                  <a:extLst>
                    <a:ext uri="{9D8B030D-6E8A-4147-A177-3AD203B41FA5}">
                      <a16:colId xmlns:a16="http://schemas.microsoft.com/office/drawing/2014/main" val="1764531952"/>
                    </a:ext>
                  </a:extLst>
                </a:gridCol>
                <a:gridCol w="2281407">
                  <a:extLst>
                    <a:ext uri="{9D8B030D-6E8A-4147-A177-3AD203B41FA5}">
                      <a16:colId xmlns:a16="http://schemas.microsoft.com/office/drawing/2014/main" val="3903448772"/>
                    </a:ext>
                  </a:extLst>
                </a:gridCol>
              </a:tblGrid>
              <a:tr h="217487">
                <a:tc>
                  <a:txBody>
                    <a:bodyPr/>
                    <a:lstStyle/>
                    <a:p>
                      <a:pPr algn="l"/>
                      <a:r>
                        <a:rPr lang="et-EE" sz="900" b="1">
                          <a:effectLst/>
                          <a:latin typeface="IBM Plex Sans" panose="020B0503050203000203" pitchFamily="34" charset="0"/>
                        </a:rPr>
                        <a:t>Feature</a:t>
                      </a:r>
                    </a:p>
                  </a:txBody>
                  <a:tcPr marL="66919" marR="66919" marT="33460" marB="33460" anchor="ctr">
                    <a:lnL>
                      <a:noFill/>
                    </a:lnL>
                    <a:lnR>
                      <a:noFill/>
                    </a:lnR>
                    <a:lnT>
                      <a:noFill/>
                    </a:lnT>
                    <a:lnB>
                      <a:noFill/>
                    </a:lnB>
                    <a:noFill/>
                  </a:tcPr>
                </a:tc>
                <a:tc>
                  <a:txBody>
                    <a:bodyPr/>
                    <a:lstStyle/>
                    <a:p>
                      <a:pPr algn="l"/>
                      <a:r>
                        <a:rPr lang="et-EE" sz="900" b="1">
                          <a:effectLst/>
                          <a:latin typeface="IBM Plex Sans" panose="020B0503050203000203" pitchFamily="34" charset="0"/>
                        </a:rPr>
                        <a:t>Autoencoder (AE)</a:t>
                      </a:r>
                    </a:p>
                  </a:txBody>
                  <a:tcPr marL="66919" marR="66919" marT="33460" marB="33460" anchor="ctr">
                    <a:lnL>
                      <a:noFill/>
                    </a:lnL>
                    <a:lnR>
                      <a:noFill/>
                    </a:lnR>
                    <a:lnT>
                      <a:noFill/>
                    </a:lnT>
                    <a:lnB>
                      <a:noFill/>
                    </a:lnB>
                    <a:noFill/>
                  </a:tcPr>
                </a:tc>
                <a:tc>
                  <a:txBody>
                    <a:bodyPr/>
                    <a:lstStyle/>
                    <a:p>
                      <a:pPr algn="l"/>
                      <a:r>
                        <a:rPr lang="et-EE" sz="900" b="1">
                          <a:effectLst/>
                          <a:latin typeface="IBM Plex Sans" panose="020B0503050203000203" pitchFamily="34" charset="0"/>
                        </a:rPr>
                        <a:t>Variational Autoencoder (VAE)</a:t>
                      </a:r>
                    </a:p>
                  </a:txBody>
                  <a:tcPr marL="66919" marR="66919" marT="33460" marB="33460" anchor="ctr">
                    <a:lnL>
                      <a:noFill/>
                    </a:lnL>
                    <a:lnR>
                      <a:noFill/>
                    </a:lnR>
                    <a:lnT>
                      <a:noFill/>
                    </a:lnT>
                    <a:lnB>
                      <a:noFill/>
                    </a:lnB>
                    <a:noFill/>
                  </a:tcPr>
                </a:tc>
                <a:extLst>
                  <a:ext uri="{0D108BD9-81ED-4DB2-BD59-A6C34878D82A}">
                    <a16:rowId xmlns:a16="http://schemas.microsoft.com/office/drawing/2014/main" val="3110216240"/>
                  </a:ext>
                </a:extLst>
              </a:tr>
              <a:tr h="518624">
                <a:tc>
                  <a:txBody>
                    <a:bodyPr/>
                    <a:lstStyle/>
                    <a:p>
                      <a:r>
                        <a:rPr lang="et-EE" sz="900" b="1">
                          <a:effectLst/>
                          <a:latin typeface="IBM Plex Sans" panose="020B0503050203000203" pitchFamily="34" charset="0"/>
                        </a:rPr>
                        <a:t>Dimensionality Reduction</a:t>
                      </a:r>
                      <a:endParaRPr lang="et-EE" sz="900">
                        <a:effectLst/>
                        <a:latin typeface="IBM Plex Sans" panose="020B0503050203000203" pitchFamily="34" charset="0"/>
                      </a:endParaRPr>
                    </a:p>
                  </a:txBody>
                  <a:tcPr anchor="ctr">
                    <a:lnL>
                      <a:noFill/>
                    </a:lnL>
                    <a:lnR>
                      <a:noFill/>
                    </a:lnR>
                    <a:lnT>
                      <a:noFill/>
                    </a:lnT>
                    <a:lnB>
                      <a:noFill/>
                    </a:lnB>
                    <a:noFill/>
                  </a:tcPr>
                </a:tc>
                <a:tc>
                  <a:txBody>
                    <a:bodyPr/>
                    <a:lstStyle/>
                    <a:p>
                      <a:r>
                        <a:rPr lang="et-EE" sz="900">
                          <a:effectLst/>
                          <a:latin typeface="IBM Plex Sans" panose="020B0503050203000203" pitchFamily="34" charset="0"/>
                        </a:rPr>
                        <a:t>Yes, AE can be used for dimensionality reduction by extracting the encoding.</a:t>
                      </a:r>
                    </a:p>
                  </a:txBody>
                  <a:tcPr anchor="ctr">
                    <a:lnL>
                      <a:noFill/>
                    </a:lnL>
                    <a:lnR>
                      <a:noFill/>
                    </a:lnR>
                    <a:lnT>
                      <a:noFill/>
                    </a:lnT>
                    <a:lnB>
                      <a:noFill/>
                    </a:lnB>
                    <a:noFill/>
                  </a:tcPr>
                </a:tc>
                <a:tc>
                  <a:txBody>
                    <a:bodyPr/>
                    <a:lstStyle/>
                    <a:p>
                      <a:r>
                        <a:rPr lang="et-EE" sz="900">
                          <a:effectLst/>
                          <a:latin typeface="IBM Plex Sans" panose="020B0503050203000203" pitchFamily="34" charset="0"/>
                        </a:rPr>
                        <a:t>Yes, VAE can also be used for dimensionality reduction, but the latent space is more structured and interpretable.</a:t>
                      </a:r>
                    </a:p>
                  </a:txBody>
                  <a:tcPr anchor="ctr">
                    <a:lnL>
                      <a:noFill/>
                    </a:lnL>
                    <a:lnR>
                      <a:noFill/>
                    </a:lnR>
                    <a:lnT>
                      <a:noFill/>
                    </a:lnT>
                    <a:lnB>
                      <a:noFill/>
                    </a:lnB>
                    <a:noFill/>
                  </a:tcPr>
                </a:tc>
                <a:extLst>
                  <a:ext uri="{0D108BD9-81ED-4DB2-BD59-A6C34878D82A}">
                    <a16:rowId xmlns:a16="http://schemas.microsoft.com/office/drawing/2014/main" val="4271677520"/>
                  </a:ext>
                </a:extLst>
              </a:tr>
              <a:tr h="518624">
                <a:tc>
                  <a:txBody>
                    <a:bodyPr/>
                    <a:lstStyle/>
                    <a:p>
                      <a:r>
                        <a:rPr lang="et-EE" sz="900" b="1">
                          <a:effectLst/>
                          <a:latin typeface="IBM Plex Sans" panose="020B0503050203000203" pitchFamily="34" charset="0"/>
                        </a:rPr>
                        <a:t>Data Generation</a:t>
                      </a:r>
                      <a:endParaRPr lang="et-EE" sz="900">
                        <a:effectLst/>
                        <a:latin typeface="IBM Plex Sans" panose="020B0503050203000203" pitchFamily="34" charset="0"/>
                      </a:endParaRPr>
                    </a:p>
                  </a:txBody>
                  <a:tcPr anchor="ctr">
                    <a:lnL>
                      <a:noFill/>
                    </a:lnL>
                    <a:lnR>
                      <a:noFill/>
                    </a:lnR>
                    <a:lnT>
                      <a:noFill/>
                    </a:lnT>
                    <a:lnB>
                      <a:noFill/>
                    </a:lnB>
                    <a:noFill/>
                  </a:tcPr>
                </a:tc>
                <a:tc>
                  <a:txBody>
                    <a:bodyPr/>
                    <a:lstStyle/>
                    <a:p>
                      <a:r>
                        <a:rPr lang="et-EE" sz="900">
                          <a:effectLst/>
                          <a:latin typeface="IBM Plex Sans" panose="020B0503050203000203" pitchFamily="34" charset="0"/>
                        </a:rPr>
                        <a:t>No, AE cannot generate new data points because the latent space is deterministic.</a:t>
                      </a:r>
                    </a:p>
                  </a:txBody>
                  <a:tcPr anchor="ctr">
                    <a:lnL>
                      <a:noFill/>
                    </a:lnL>
                    <a:lnR>
                      <a:noFill/>
                    </a:lnR>
                    <a:lnT>
                      <a:noFill/>
                    </a:lnT>
                    <a:lnB>
                      <a:noFill/>
                    </a:lnB>
                    <a:noFill/>
                  </a:tcPr>
                </a:tc>
                <a:tc>
                  <a:txBody>
                    <a:bodyPr/>
                    <a:lstStyle/>
                    <a:p>
                      <a:r>
                        <a:rPr lang="et-EE" sz="900">
                          <a:effectLst/>
                          <a:latin typeface="IBM Plex Sans" panose="020B0503050203000203" pitchFamily="34" charset="0"/>
                        </a:rPr>
                        <a:t>Yes, VAE can generate new data points by sampling from the latent space and decoding the samples.</a:t>
                      </a:r>
                    </a:p>
                  </a:txBody>
                  <a:tcPr anchor="ctr">
                    <a:lnL>
                      <a:noFill/>
                    </a:lnL>
                    <a:lnR>
                      <a:noFill/>
                    </a:lnR>
                    <a:lnT>
                      <a:noFill/>
                    </a:lnT>
                    <a:lnB>
                      <a:noFill/>
                    </a:lnB>
                    <a:noFill/>
                  </a:tcPr>
                </a:tc>
                <a:extLst>
                  <a:ext uri="{0D108BD9-81ED-4DB2-BD59-A6C34878D82A}">
                    <a16:rowId xmlns:a16="http://schemas.microsoft.com/office/drawing/2014/main" val="1843726037"/>
                  </a:ext>
                </a:extLst>
              </a:tr>
              <a:tr h="518624">
                <a:tc>
                  <a:txBody>
                    <a:bodyPr/>
                    <a:lstStyle/>
                    <a:p>
                      <a:r>
                        <a:rPr lang="et-EE" sz="900" b="1">
                          <a:effectLst/>
                          <a:latin typeface="IBM Plex Sans" panose="020B0503050203000203" pitchFamily="34" charset="0"/>
                        </a:rPr>
                        <a:t>Anomaly Detection</a:t>
                      </a:r>
                      <a:endParaRPr lang="et-EE" sz="900">
                        <a:effectLst/>
                        <a:latin typeface="IBM Plex Sans" panose="020B0503050203000203" pitchFamily="34" charset="0"/>
                      </a:endParaRPr>
                    </a:p>
                  </a:txBody>
                  <a:tcPr anchor="ctr">
                    <a:lnL>
                      <a:noFill/>
                    </a:lnL>
                    <a:lnR>
                      <a:noFill/>
                    </a:lnR>
                    <a:lnT>
                      <a:noFill/>
                    </a:lnT>
                    <a:lnB>
                      <a:noFill/>
                    </a:lnB>
                    <a:noFill/>
                  </a:tcPr>
                </a:tc>
                <a:tc>
                  <a:txBody>
                    <a:bodyPr/>
                    <a:lstStyle/>
                    <a:p>
                      <a:r>
                        <a:rPr lang="et-EE" sz="900">
                          <a:effectLst/>
                          <a:latin typeface="IBM Plex Sans" panose="020B0503050203000203" pitchFamily="34" charset="0"/>
                        </a:rPr>
                        <a:t>Yes, AE can be used for anomaly detection by identifying inputs with high reconstruction error.</a:t>
                      </a:r>
                    </a:p>
                  </a:txBody>
                  <a:tcPr anchor="ctr">
                    <a:lnL>
                      <a:noFill/>
                    </a:lnL>
                    <a:lnR>
                      <a:noFill/>
                    </a:lnR>
                    <a:lnT>
                      <a:noFill/>
                    </a:lnT>
                    <a:lnB>
                      <a:noFill/>
                    </a:lnB>
                    <a:noFill/>
                  </a:tcPr>
                </a:tc>
                <a:tc>
                  <a:txBody>
                    <a:bodyPr/>
                    <a:lstStyle/>
                    <a:p>
                      <a:r>
                        <a:rPr lang="et-EE" sz="900">
                          <a:effectLst/>
                          <a:latin typeface="IBM Plex Sans" panose="020B0503050203000203" pitchFamily="34" charset="0"/>
                        </a:rPr>
                        <a:t>Yes, VAE can also be used for anomaly detection, but the probabilistic nature of the latent space can provide additional insights.</a:t>
                      </a:r>
                    </a:p>
                  </a:txBody>
                  <a:tcPr anchor="ctr">
                    <a:lnL>
                      <a:noFill/>
                    </a:lnL>
                    <a:lnR>
                      <a:noFill/>
                    </a:lnR>
                    <a:lnT>
                      <a:noFill/>
                    </a:lnT>
                    <a:lnB>
                      <a:noFill/>
                    </a:lnB>
                    <a:noFill/>
                  </a:tcPr>
                </a:tc>
                <a:extLst>
                  <a:ext uri="{0D108BD9-81ED-4DB2-BD59-A6C34878D82A}">
                    <a16:rowId xmlns:a16="http://schemas.microsoft.com/office/drawing/2014/main" val="790795108"/>
                  </a:ext>
                </a:extLst>
              </a:tr>
              <a:tr h="669192">
                <a:tc>
                  <a:txBody>
                    <a:bodyPr/>
                    <a:lstStyle/>
                    <a:p>
                      <a:r>
                        <a:rPr lang="et-EE" sz="900" b="1">
                          <a:effectLst/>
                          <a:latin typeface="IBM Plex Sans" panose="020B0503050203000203" pitchFamily="34" charset="0"/>
                        </a:rPr>
                        <a:t>Interpolation</a:t>
                      </a:r>
                      <a:endParaRPr lang="et-EE" sz="900">
                        <a:effectLst/>
                        <a:latin typeface="IBM Plex Sans" panose="020B0503050203000203" pitchFamily="34" charset="0"/>
                      </a:endParaRPr>
                    </a:p>
                  </a:txBody>
                  <a:tcPr anchor="ctr">
                    <a:lnL>
                      <a:noFill/>
                    </a:lnL>
                    <a:lnR>
                      <a:noFill/>
                    </a:lnR>
                    <a:lnT>
                      <a:noFill/>
                    </a:lnT>
                    <a:lnB>
                      <a:noFill/>
                    </a:lnB>
                    <a:noFill/>
                  </a:tcPr>
                </a:tc>
                <a:tc>
                  <a:txBody>
                    <a:bodyPr/>
                    <a:lstStyle/>
                    <a:p>
                      <a:r>
                        <a:rPr lang="et-EE" sz="900">
                          <a:effectLst/>
                          <a:latin typeface="IBM Plex Sans" panose="020B0503050203000203" pitchFamily="34" charset="0"/>
                        </a:rPr>
                        <a:t>Limited, as the latent space is not guaranteed to be smooth.</a:t>
                      </a:r>
                    </a:p>
                  </a:txBody>
                  <a:tcPr anchor="ctr">
                    <a:lnL>
                      <a:noFill/>
                    </a:lnL>
                    <a:lnR>
                      <a:noFill/>
                    </a:lnR>
                    <a:lnT>
                      <a:noFill/>
                    </a:lnT>
                    <a:lnB>
                      <a:noFill/>
                    </a:lnB>
                    <a:noFill/>
                  </a:tcPr>
                </a:tc>
                <a:tc>
                  <a:txBody>
                    <a:bodyPr/>
                    <a:lstStyle/>
                    <a:p>
                      <a:r>
                        <a:rPr lang="et-EE" sz="900" dirty="0">
                          <a:effectLst/>
                          <a:latin typeface="IBM Plex Sans" panose="020B0503050203000203" pitchFamily="34" charset="0"/>
                        </a:rPr>
                        <a:t>Better, as the latent space is regularized to be smooth and continuous, allowing for meaningful interpolation between data points.</a:t>
                      </a:r>
                    </a:p>
                  </a:txBody>
                  <a:tcPr anchor="ctr">
                    <a:lnL>
                      <a:noFill/>
                    </a:lnL>
                    <a:lnR>
                      <a:noFill/>
                    </a:lnR>
                    <a:lnT>
                      <a:noFill/>
                    </a:lnT>
                    <a:lnB>
                      <a:noFill/>
                    </a:lnB>
                    <a:noFill/>
                  </a:tcPr>
                </a:tc>
                <a:extLst>
                  <a:ext uri="{0D108BD9-81ED-4DB2-BD59-A6C34878D82A}">
                    <a16:rowId xmlns:a16="http://schemas.microsoft.com/office/drawing/2014/main" val="773007637"/>
                  </a:ext>
                </a:extLst>
              </a:tr>
            </a:tbl>
          </a:graphicData>
        </a:graphic>
      </p:graphicFrame>
      <p:sp>
        <p:nvSpPr>
          <p:cNvPr id="11" name="Заголовок 1">
            <a:extLst>
              <a:ext uri="{FF2B5EF4-FFF2-40B4-BE49-F238E27FC236}">
                <a16:creationId xmlns:a16="http://schemas.microsoft.com/office/drawing/2014/main" id="{0613012F-BAAC-9E06-4A5C-36D8F0E357D4}"/>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AE </a:t>
            </a:r>
            <a:r>
              <a:rPr lang="en-US" sz="1800" dirty="0">
                <a:solidFill>
                  <a:srgbClr val="40BA21"/>
                </a:solidFill>
              </a:rPr>
              <a:t>vs</a:t>
            </a:r>
            <a:r>
              <a:rPr lang="en-US" sz="1800" dirty="0">
                <a:solidFill>
                  <a:schemeClr val="bg2">
                    <a:lumMod val="50000"/>
                  </a:schemeClr>
                </a:solidFill>
              </a:rPr>
              <a:t> VAE: applications</a:t>
            </a:r>
            <a:endParaRPr lang="ru-RU" sz="1800" dirty="0">
              <a:solidFill>
                <a:schemeClr val="tx1">
                  <a:lumMod val="75000"/>
                  <a:lumOff val="25000"/>
                </a:schemeClr>
              </a:solidFill>
            </a:endParaRPr>
          </a:p>
        </p:txBody>
      </p:sp>
    </p:spTree>
    <p:extLst>
      <p:ext uri="{BB962C8B-B14F-4D97-AF65-F5344CB8AC3E}">
        <p14:creationId xmlns:p14="http://schemas.microsoft.com/office/powerpoint/2010/main" val="3828880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21</a:t>
            </a:fld>
            <a:endParaRPr lang="ru-RU" dirty="0"/>
          </a:p>
        </p:txBody>
      </p:sp>
      <p:sp>
        <p:nvSpPr>
          <p:cNvPr id="2085" name="Заголовок 1">
            <a:extLst>
              <a:ext uri="{FF2B5EF4-FFF2-40B4-BE49-F238E27FC236}">
                <a16:creationId xmlns:a16="http://schemas.microsoft.com/office/drawing/2014/main" id="{7FB4C608-010C-A54C-6044-229A0E2987B0}"/>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Frequentist </a:t>
            </a:r>
            <a:r>
              <a:rPr lang="en-US" sz="1800" dirty="0">
                <a:solidFill>
                  <a:srgbClr val="40BA21"/>
                </a:solidFill>
              </a:rPr>
              <a:t>vs</a:t>
            </a:r>
            <a:r>
              <a:rPr lang="en-US" sz="1800" dirty="0">
                <a:solidFill>
                  <a:schemeClr val="bg2">
                    <a:lumMod val="50000"/>
                  </a:schemeClr>
                </a:solidFill>
              </a:rPr>
              <a:t> Bayesian frameworks</a:t>
            </a:r>
            <a:endParaRPr lang="ru-RU" sz="1800" dirty="0">
              <a:solidFill>
                <a:schemeClr val="tx1">
                  <a:lumMod val="75000"/>
                  <a:lumOff val="25000"/>
                </a:schemeClr>
              </a:solidFill>
            </a:endParaRPr>
          </a:p>
        </p:txBody>
      </p:sp>
      <p:sp>
        <p:nvSpPr>
          <p:cNvPr id="8" name="TextBox 7">
            <a:extLst>
              <a:ext uri="{FF2B5EF4-FFF2-40B4-BE49-F238E27FC236}">
                <a16:creationId xmlns:a16="http://schemas.microsoft.com/office/drawing/2014/main" id="{EB08E223-E1FA-CF56-CB5D-34EB85235910}"/>
              </a:ext>
            </a:extLst>
          </p:cNvPr>
          <p:cNvSpPr txBox="1"/>
          <p:nvPr/>
        </p:nvSpPr>
        <p:spPr>
          <a:xfrm>
            <a:off x="7199194" y="4597642"/>
            <a:ext cx="1397256" cy="231282"/>
          </a:xfrm>
          <a:prstGeom prst="rect">
            <a:avLst/>
          </a:prstGeom>
          <a:noFill/>
        </p:spPr>
        <p:txBody>
          <a:bodyPr wrap="square">
            <a:spAutoFit/>
          </a:bodyPr>
          <a:lstStyle/>
          <a:p>
            <a:r>
              <a:rPr lang="et-EE" dirty="0">
                <a:hlinkClick r:id="rId2"/>
              </a:rPr>
              <a:t>Deep Bayes School</a:t>
            </a:r>
            <a:endParaRPr lang="ru-RU" dirty="0"/>
          </a:p>
        </p:txBody>
      </p:sp>
      <p:sp>
        <p:nvSpPr>
          <p:cNvPr id="12" name="Нижний колонтитул 4">
            <a:extLst>
              <a:ext uri="{FF2B5EF4-FFF2-40B4-BE49-F238E27FC236}">
                <a16:creationId xmlns:a16="http://schemas.microsoft.com/office/drawing/2014/main" id="{C4293315-31BA-B3F2-8DE8-77220A15CE5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
        <p:nvSpPr>
          <p:cNvPr id="4" name="TextBox 3">
            <a:extLst>
              <a:ext uri="{FF2B5EF4-FFF2-40B4-BE49-F238E27FC236}">
                <a16:creationId xmlns:a16="http://schemas.microsoft.com/office/drawing/2014/main" id="{AD661A89-324C-6479-95E9-4A82E8D312FA}"/>
              </a:ext>
            </a:extLst>
          </p:cNvPr>
          <p:cNvSpPr txBox="1"/>
          <p:nvPr/>
        </p:nvSpPr>
        <p:spPr>
          <a:xfrm>
            <a:off x="595313" y="937403"/>
            <a:ext cx="7992000" cy="3456000"/>
          </a:xfrm>
          <a:prstGeom prst="rect">
            <a:avLst/>
          </a:prstGeom>
          <a:noFill/>
        </p:spPr>
        <p:txBody>
          <a:bodyPr wrap="square" numCol="2">
            <a:spAutoFit/>
          </a:bodyPr>
          <a:lstStyle/>
          <a:p>
            <a:r>
              <a:rPr lang="ru-RU" sz="700" dirty="0" err="1"/>
              <a:t>Certainly</a:t>
            </a:r>
            <a:r>
              <a:rPr lang="ru-RU" sz="700" dirty="0"/>
              <a:t>! </a:t>
            </a:r>
            <a:r>
              <a:rPr lang="ru-RU" sz="700" dirty="0" err="1"/>
              <a:t>Here's</a:t>
            </a:r>
            <a:r>
              <a:rPr lang="ru-RU" sz="700" dirty="0"/>
              <a:t> a </a:t>
            </a:r>
            <a:r>
              <a:rPr lang="ru-RU" sz="700" dirty="0" err="1"/>
              <a:t>comprehensive</a:t>
            </a:r>
            <a:r>
              <a:rPr lang="ru-RU" sz="700" dirty="0"/>
              <a:t> </a:t>
            </a:r>
            <a:r>
              <a:rPr lang="ru-RU" sz="700" dirty="0" err="1"/>
              <a:t>agenda</a:t>
            </a:r>
            <a:r>
              <a:rPr lang="ru-RU" sz="700" dirty="0"/>
              <a:t> </a:t>
            </a:r>
            <a:r>
              <a:rPr lang="ru-RU" sz="700" dirty="0" err="1"/>
              <a:t>for</a:t>
            </a:r>
            <a:r>
              <a:rPr lang="ru-RU" sz="700" dirty="0"/>
              <a:t> a </a:t>
            </a:r>
            <a:r>
              <a:rPr lang="ru-RU" sz="700" dirty="0" err="1"/>
              <a:t>lecture</a:t>
            </a:r>
            <a:r>
              <a:rPr lang="ru-RU" sz="700" dirty="0"/>
              <a:t> </a:t>
            </a:r>
            <a:r>
              <a:rPr lang="ru-RU" sz="700" dirty="0" err="1"/>
              <a:t>on</a:t>
            </a:r>
            <a:r>
              <a:rPr lang="ru-RU" sz="700" dirty="0"/>
              <a:t> </a:t>
            </a:r>
            <a:r>
              <a:rPr lang="ru-RU" sz="700" dirty="0" err="1"/>
              <a:t>unsupervised</a:t>
            </a:r>
            <a:r>
              <a:rPr lang="ru-RU" sz="700" dirty="0"/>
              <a:t> </a:t>
            </a:r>
            <a:r>
              <a:rPr lang="ru-RU" sz="700" dirty="0" err="1"/>
              <a:t>learning</a:t>
            </a:r>
            <a:r>
              <a:rPr lang="ru-RU" sz="700" dirty="0"/>
              <a:t>, with a </a:t>
            </a:r>
            <a:r>
              <a:rPr lang="ru-RU" sz="700" dirty="0" err="1"/>
              <a:t>focus</a:t>
            </a:r>
            <a:r>
              <a:rPr lang="ru-RU" sz="700" dirty="0"/>
              <a:t> </a:t>
            </a:r>
            <a:r>
              <a:rPr lang="ru-RU" sz="700" dirty="0" err="1"/>
              <a:t>on</a:t>
            </a:r>
            <a:r>
              <a:rPr lang="ru-RU" sz="700" dirty="0"/>
              <a:t> </a:t>
            </a:r>
            <a:r>
              <a:rPr lang="ru-RU" sz="700" dirty="0" err="1"/>
              <a:t>Variational</a:t>
            </a:r>
            <a:r>
              <a:rPr lang="ru-RU" sz="700" dirty="0"/>
              <a:t> </a:t>
            </a:r>
            <a:r>
              <a:rPr lang="ru-RU" sz="700" dirty="0" err="1"/>
              <a:t>Autoencoders</a:t>
            </a:r>
            <a:r>
              <a:rPr lang="ru-RU" sz="700" dirty="0"/>
              <a:t> (</a:t>
            </a:r>
            <a:r>
              <a:rPr lang="ru-RU" sz="700" dirty="0" err="1"/>
              <a:t>VAEs</a:t>
            </a:r>
            <a:r>
              <a:rPr lang="ru-RU" sz="700" dirty="0"/>
              <a:t>) </a:t>
            </a:r>
            <a:r>
              <a:rPr lang="ru-RU" sz="700" dirty="0" err="1"/>
              <a:t>and</a:t>
            </a:r>
            <a:r>
              <a:rPr lang="ru-RU" sz="700" dirty="0"/>
              <a:t> </a:t>
            </a:r>
            <a:r>
              <a:rPr lang="ru-RU" sz="700" dirty="0" err="1"/>
              <a:t>Diffusion</a:t>
            </a:r>
            <a:r>
              <a:rPr lang="ru-RU" sz="700" dirty="0"/>
              <a:t> </a:t>
            </a:r>
            <a:r>
              <a:rPr lang="ru-RU" sz="700" dirty="0" err="1"/>
              <a:t>Models</a:t>
            </a:r>
            <a:r>
              <a:rPr lang="ru-RU" sz="700" dirty="0"/>
              <a:t>:</a:t>
            </a:r>
          </a:p>
          <a:p>
            <a:endParaRPr lang="ru-RU" sz="700" dirty="0"/>
          </a:p>
          <a:p>
            <a:r>
              <a:rPr lang="ru-RU" sz="700" dirty="0"/>
              <a:t>### </a:t>
            </a:r>
            <a:r>
              <a:rPr lang="ru-RU" sz="700" dirty="0" err="1"/>
              <a:t>Agenda</a:t>
            </a:r>
            <a:r>
              <a:rPr lang="ru-RU" sz="700" dirty="0"/>
              <a:t>: </a:t>
            </a:r>
            <a:r>
              <a:rPr lang="ru-RU" sz="700" dirty="0" err="1"/>
              <a:t>Unsupervised</a:t>
            </a:r>
            <a:r>
              <a:rPr lang="ru-RU" sz="700" dirty="0"/>
              <a:t> Learning with </a:t>
            </a:r>
            <a:r>
              <a:rPr lang="ru-RU" sz="700" dirty="0" err="1"/>
              <a:t>VAEs</a:t>
            </a:r>
            <a:r>
              <a:rPr lang="ru-RU" sz="700" dirty="0"/>
              <a:t> </a:t>
            </a:r>
            <a:r>
              <a:rPr lang="ru-RU" sz="700" dirty="0" err="1"/>
              <a:t>and</a:t>
            </a:r>
            <a:r>
              <a:rPr lang="ru-RU" sz="700" dirty="0"/>
              <a:t> </a:t>
            </a:r>
            <a:r>
              <a:rPr lang="ru-RU" sz="700" dirty="0" err="1"/>
              <a:t>Diffusion</a:t>
            </a:r>
            <a:r>
              <a:rPr lang="ru-RU" sz="700" dirty="0"/>
              <a:t> </a:t>
            </a:r>
            <a:r>
              <a:rPr lang="ru-RU" sz="700" dirty="0" err="1"/>
              <a:t>Models</a:t>
            </a:r>
            <a:endParaRPr lang="ru-RU" sz="700" dirty="0"/>
          </a:p>
          <a:p>
            <a:endParaRPr lang="ru-RU" sz="700" dirty="0"/>
          </a:p>
          <a:p>
            <a:r>
              <a:rPr lang="ru-RU" sz="700" dirty="0"/>
              <a:t>#### 1. **</a:t>
            </a:r>
            <a:r>
              <a:rPr lang="ru-RU" sz="700" dirty="0" err="1"/>
              <a:t>Introduction</a:t>
            </a:r>
            <a:r>
              <a:rPr lang="ru-RU" sz="700" dirty="0"/>
              <a:t> </a:t>
            </a:r>
            <a:r>
              <a:rPr lang="ru-RU" sz="700" dirty="0" err="1"/>
              <a:t>to</a:t>
            </a:r>
            <a:r>
              <a:rPr lang="ru-RU" sz="700" dirty="0"/>
              <a:t> </a:t>
            </a:r>
            <a:r>
              <a:rPr lang="ru-RU" sz="700" dirty="0" err="1"/>
              <a:t>Unsupervised</a:t>
            </a:r>
            <a:r>
              <a:rPr lang="ru-RU" sz="700" dirty="0"/>
              <a:t> Learning** (10 </a:t>
            </a:r>
            <a:r>
              <a:rPr lang="ru-RU" sz="700" dirty="0" err="1"/>
              <a:t>minutes</a:t>
            </a:r>
            <a:r>
              <a:rPr lang="ru-RU" sz="700" dirty="0"/>
              <a:t>)</a:t>
            </a:r>
          </a:p>
          <a:p>
            <a:r>
              <a:rPr lang="ru-RU" sz="700" dirty="0"/>
              <a:t>   - **Definition </a:t>
            </a:r>
            <a:r>
              <a:rPr lang="ru-RU" sz="700" dirty="0" err="1"/>
              <a:t>and</a:t>
            </a:r>
            <a:r>
              <a:rPr lang="ru-RU" sz="700" dirty="0"/>
              <a:t> </a:t>
            </a:r>
            <a:r>
              <a:rPr lang="ru-RU" sz="700" dirty="0" err="1"/>
              <a:t>Importance</a:t>
            </a:r>
            <a:r>
              <a:rPr lang="ru-RU" sz="700" dirty="0"/>
              <a:t>**: What </a:t>
            </a:r>
            <a:r>
              <a:rPr lang="ru-RU" sz="700" dirty="0" err="1"/>
              <a:t>is</a:t>
            </a:r>
            <a:r>
              <a:rPr lang="ru-RU" sz="700" dirty="0"/>
              <a:t> </a:t>
            </a:r>
            <a:r>
              <a:rPr lang="ru-RU" sz="700" dirty="0" err="1"/>
              <a:t>unsupervised</a:t>
            </a:r>
            <a:r>
              <a:rPr lang="ru-RU" sz="700" dirty="0"/>
              <a:t> </a:t>
            </a:r>
            <a:r>
              <a:rPr lang="ru-RU" sz="700" dirty="0" err="1"/>
              <a:t>learning</a:t>
            </a:r>
            <a:r>
              <a:rPr lang="ru-RU" sz="700" dirty="0"/>
              <a:t>? </a:t>
            </a:r>
            <a:r>
              <a:rPr lang="ru-RU" sz="700" dirty="0" err="1"/>
              <a:t>Why</a:t>
            </a:r>
            <a:r>
              <a:rPr lang="ru-RU" sz="700" dirty="0"/>
              <a:t> </a:t>
            </a:r>
            <a:r>
              <a:rPr lang="ru-RU" sz="700" dirty="0" err="1"/>
              <a:t>is</a:t>
            </a:r>
            <a:r>
              <a:rPr lang="ru-RU" sz="700" dirty="0"/>
              <a:t> </a:t>
            </a:r>
            <a:r>
              <a:rPr lang="ru-RU" sz="700" dirty="0" err="1"/>
              <a:t>it</a:t>
            </a:r>
            <a:r>
              <a:rPr lang="ru-RU" sz="700" dirty="0"/>
              <a:t> </a:t>
            </a:r>
            <a:r>
              <a:rPr lang="ru-RU" sz="700" dirty="0" err="1"/>
              <a:t>important</a:t>
            </a:r>
            <a:r>
              <a:rPr lang="ru-RU" sz="700" dirty="0"/>
              <a:t>?</a:t>
            </a:r>
          </a:p>
          <a:p>
            <a:r>
              <a:rPr lang="ru-RU" sz="700" dirty="0"/>
              <a:t>   - **</a:t>
            </a:r>
            <a:r>
              <a:rPr lang="ru-RU" sz="700" dirty="0" err="1"/>
              <a:t>Types</a:t>
            </a:r>
            <a:r>
              <a:rPr lang="ru-RU" sz="700" dirty="0"/>
              <a:t> </a:t>
            </a:r>
            <a:r>
              <a:rPr lang="ru-RU" sz="700" dirty="0" err="1"/>
              <a:t>of</a:t>
            </a:r>
            <a:r>
              <a:rPr lang="ru-RU" sz="700" dirty="0"/>
              <a:t> </a:t>
            </a:r>
            <a:r>
              <a:rPr lang="ru-RU" sz="700" dirty="0" err="1"/>
              <a:t>Unsupervised</a:t>
            </a:r>
            <a:r>
              <a:rPr lang="ru-RU" sz="700" dirty="0"/>
              <a:t> Learning**: </a:t>
            </a:r>
            <a:r>
              <a:rPr lang="ru-RU" sz="700" dirty="0" err="1"/>
              <a:t>Clustering</a:t>
            </a:r>
            <a:r>
              <a:rPr lang="ru-RU" sz="700" dirty="0"/>
              <a:t>, </a:t>
            </a:r>
            <a:r>
              <a:rPr lang="ru-RU" sz="700" dirty="0" err="1"/>
              <a:t>Dimensionality</a:t>
            </a:r>
            <a:r>
              <a:rPr lang="ru-RU" sz="700" dirty="0"/>
              <a:t> </a:t>
            </a:r>
            <a:r>
              <a:rPr lang="ru-RU" sz="700" dirty="0" err="1"/>
              <a:t>Reduction</a:t>
            </a:r>
            <a:r>
              <a:rPr lang="ru-RU" sz="700" dirty="0"/>
              <a:t>, </a:t>
            </a:r>
            <a:r>
              <a:rPr lang="ru-RU" sz="700" dirty="0" err="1"/>
              <a:t>Generative</a:t>
            </a:r>
            <a:r>
              <a:rPr lang="ru-RU" sz="700" dirty="0"/>
              <a:t> </a:t>
            </a:r>
            <a:r>
              <a:rPr lang="ru-RU" sz="700" dirty="0" err="1"/>
              <a:t>Models</a:t>
            </a:r>
            <a:r>
              <a:rPr lang="ru-RU" sz="700" dirty="0"/>
              <a:t>.</a:t>
            </a:r>
          </a:p>
          <a:p>
            <a:r>
              <a:rPr lang="ru-RU" sz="700" dirty="0"/>
              <a:t>   - **Applications**: Real-</a:t>
            </a:r>
            <a:r>
              <a:rPr lang="ru-RU" sz="700" dirty="0" err="1"/>
              <a:t>world</a:t>
            </a:r>
            <a:r>
              <a:rPr lang="ru-RU" sz="700" dirty="0"/>
              <a:t> </a:t>
            </a:r>
            <a:r>
              <a:rPr lang="ru-RU" sz="700" dirty="0" err="1"/>
              <a:t>applications</a:t>
            </a:r>
            <a:r>
              <a:rPr lang="ru-RU" sz="700" dirty="0"/>
              <a:t> </a:t>
            </a:r>
            <a:r>
              <a:rPr lang="ru-RU" sz="700" dirty="0" err="1"/>
              <a:t>of</a:t>
            </a:r>
            <a:r>
              <a:rPr lang="ru-RU" sz="700" dirty="0"/>
              <a:t> </a:t>
            </a:r>
            <a:r>
              <a:rPr lang="ru-RU" sz="700" dirty="0" err="1"/>
              <a:t>unsupervised</a:t>
            </a:r>
            <a:r>
              <a:rPr lang="ru-RU" sz="700" dirty="0"/>
              <a:t> </a:t>
            </a:r>
            <a:r>
              <a:rPr lang="ru-RU" sz="700" dirty="0" err="1"/>
              <a:t>learning</a:t>
            </a:r>
            <a:r>
              <a:rPr lang="ru-RU" sz="700" dirty="0"/>
              <a:t>.</a:t>
            </a:r>
          </a:p>
          <a:p>
            <a:endParaRPr lang="ru-RU" sz="700" dirty="0"/>
          </a:p>
          <a:p>
            <a:r>
              <a:rPr lang="ru-RU" sz="700" dirty="0"/>
              <a:t>#### 2. **</a:t>
            </a:r>
            <a:r>
              <a:rPr lang="ru-RU" sz="700" dirty="0" err="1"/>
              <a:t>Clustering</a:t>
            </a:r>
            <a:r>
              <a:rPr lang="ru-RU" sz="700" dirty="0"/>
              <a:t> </a:t>
            </a:r>
            <a:r>
              <a:rPr lang="ru-RU" sz="700" dirty="0" err="1"/>
              <a:t>Techniques</a:t>
            </a:r>
            <a:r>
              <a:rPr lang="ru-RU" sz="700" dirty="0"/>
              <a:t>** (15 </a:t>
            </a:r>
            <a:r>
              <a:rPr lang="ru-RU" sz="700" dirty="0" err="1"/>
              <a:t>minutes</a:t>
            </a:r>
            <a:r>
              <a:rPr lang="ru-RU" sz="700" dirty="0"/>
              <a:t>)</a:t>
            </a:r>
          </a:p>
          <a:p>
            <a:r>
              <a:rPr lang="ru-RU" sz="700" dirty="0"/>
              <a:t>   - **K-</a:t>
            </a:r>
            <a:r>
              <a:rPr lang="ru-RU" sz="700" dirty="0" err="1"/>
              <a:t>Means</a:t>
            </a:r>
            <a:r>
              <a:rPr lang="ru-RU" sz="700" dirty="0"/>
              <a:t> </a:t>
            </a:r>
            <a:r>
              <a:rPr lang="ru-RU" sz="700" dirty="0" err="1"/>
              <a:t>Clustering</a:t>
            </a:r>
            <a:r>
              <a:rPr lang="ru-RU" sz="700" dirty="0"/>
              <a:t>**: </a:t>
            </a:r>
            <a:r>
              <a:rPr lang="ru-RU" sz="700" dirty="0" err="1"/>
              <a:t>Algorithm</a:t>
            </a:r>
            <a:r>
              <a:rPr lang="ru-RU" sz="700" dirty="0"/>
              <a:t>, </a:t>
            </a:r>
            <a:r>
              <a:rPr lang="ru-RU" sz="700" dirty="0" err="1"/>
              <a:t>Advantages</a:t>
            </a:r>
            <a:r>
              <a:rPr lang="ru-RU" sz="700" dirty="0"/>
              <a:t>, </a:t>
            </a:r>
            <a:r>
              <a:rPr lang="ru-RU" sz="700" dirty="0" err="1"/>
              <a:t>and</a:t>
            </a:r>
            <a:r>
              <a:rPr lang="ru-RU" sz="700" dirty="0"/>
              <a:t> </a:t>
            </a:r>
            <a:r>
              <a:rPr lang="ru-RU" sz="700" dirty="0" err="1"/>
              <a:t>Limitations</a:t>
            </a:r>
            <a:r>
              <a:rPr lang="ru-RU" sz="700" dirty="0"/>
              <a:t>.</a:t>
            </a:r>
          </a:p>
          <a:p>
            <a:r>
              <a:rPr lang="ru-RU" sz="700" dirty="0"/>
              <a:t>   - **</a:t>
            </a:r>
            <a:r>
              <a:rPr lang="ru-RU" sz="700" dirty="0" err="1"/>
              <a:t>Hierarchical</a:t>
            </a:r>
            <a:r>
              <a:rPr lang="ru-RU" sz="700" dirty="0"/>
              <a:t> </a:t>
            </a:r>
            <a:r>
              <a:rPr lang="ru-RU" sz="700" dirty="0" err="1"/>
              <a:t>Clustering</a:t>
            </a:r>
            <a:r>
              <a:rPr lang="ru-RU" sz="700" dirty="0"/>
              <a:t>**: </a:t>
            </a:r>
            <a:r>
              <a:rPr lang="ru-RU" sz="700" dirty="0" err="1"/>
              <a:t>Agglomerative</a:t>
            </a:r>
            <a:r>
              <a:rPr lang="ru-RU" sz="700" dirty="0"/>
              <a:t> </a:t>
            </a:r>
            <a:r>
              <a:rPr lang="ru-RU" sz="700" dirty="0" err="1"/>
              <a:t>and</a:t>
            </a:r>
            <a:r>
              <a:rPr lang="ru-RU" sz="700" dirty="0"/>
              <a:t> </a:t>
            </a:r>
            <a:r>
              <a:rPr lang="ru-RU" sz="700" dirty="0" err="1"/>
              <a:t>Divisive</a:t>
            </a:r>
            <a:r>
              <a:rPr lang="ru-RU" sz="700" dirty="0"/>
              <a:t> </a:t>
            </a:r>
            <a:r>
              <a:rPr lang="ru-RU" sz="700" dirty="0" err="1"/>
              <a:t>methods</a:t>
            </a:r>
            <a:r>
              <a:rPr lang="ru-RU" sz="700" dirty="0"/>
              <a:t>.</a:t>
            </a:r>
          </a:p>
          <a:p>
            <a:r>
              <a:rPr lang="ru-RU" sz="700" dirty="0"/>
              <a:t>   - **</a:t>
            </a:r>
            <a:r>
              <a:rPr lang="ru-RU" sz="700" dirty="0" err="1"/>
              <a:t>Density</a:t>
            </a:r>
            <a:r>
              <a:rPr lang="ru-RU" sz="700" dirty="0"/>
              <a:t>-Based </a:t>
            </a:r>
            <a:r>
              <a:rPr lang="ru-RU" sz="700" dirty="0" err="1"/>
              <a:t>Clustering</a:t>
            </a:r>
            <a:r>
              <a:rPr lang="ru-RU" sz="700" dirty="0"/>
              <a:t>**: DBSCAN, OPTICS.</a:t>
            </a:r>
          </a:p>
          <a:p>
            <a:endParaRPr lang="ru-RU" sz="700" dirty="0"/>
          </a:p>
          <a:p>
            <a:r>
              <a:rPr lang="ru-RU" sz="700" dirty="0"/>
              <a:t>#### 3. **</a:t>
            </a:r>
            <a:r>
              <a:rPr lang="ru-RU" sz="700" dirty="0" err="1"/>
              <a:t>Dimensionality</a:t>
            </a:r>
            <a:r>
              <a:rPr lang="ru-RU" sz="700" dirty="0"/>
              <a:t> </a:t>
            </a:r>
            <a:r>
              <a:rPr lang="ru-RU" sz="700" dirty="0" err="1"/>
              <a:t>Reduction</a:t>
            </a:r>
            <a:r>
              <a:rPr lang="ru-RU" sz="700" dirty="0"/>
              <a:t>** (15 </a:t>
            </a:r>
            <a:r>
              <a:rPr lang="ru-RU" sz="700" dirty="0" err="1"/>
              <a:t>minutes</a:t>
            </a:r>
            <a:r>
              <a:rPr lang="ru-RU" sz="700" dirty="0"/>
              <a:t>)</a:t>
            </a:r>
          </a:p>
          <a:p>
            <a:r>
              <a:rPr lang="ru-RU" sz="700" dirty="0"/>
              <a:t>   - **</a:t>
            </a:r>
            <a:r>
              <a:rPr lang="ru-RU" sz="700" dirty="0" err="1"/>
              <a:t>Principal</a:t>
            </a:r>
            <a:r>
              <a:rPr lang="ru-RU" sz="700" dirty="0"/>
              <a:t> </a:t>
            </a:r>
            <a:r>
              <a:rPr lang="ru-RU" sz="700" dirty="0" err="1"/>
              <a:t>Component</a:t>
            </a:r>
            <a:r>
              <a:rPr lang="ru-RU" sz="700" dirty="0"/>
              <a:t> Analysis (PCA)**: </a:t>
            </a:r>
            <a:r>
              <a:rPr lang="ru-RU" sz="700" dirty="0" err="1"/>
              <a:t>Theory</a:t>
            </a:r>
            <a:r>
              <a:rPr lang="ru-RU" sz="700" dirty="0"/>
              <a:t> </a:t>
            </a:r>
            <a:r>
              <a:rPr lang="ru-RU" sz="700" dirty="0" err="1"/>
              <a:t>and</a:t>
            </a:r>
            <a:r>
              <a:rPr lang="ru-RU" sz="700" dirty="0"/>
              <a:t> </a:t>
            </a:r>
            <a:r>
              <a:rPr lang="ru-RU" sz="700" dirty="0" err="1"/>
              <a:t>Implementation</a:t>
            </a:r>
            <a:r>
              <a:rPr lang="ru-RU" sz="700" dirty="0"/>
              <a:t>.</a:t>
            </a:r>
          </a:p>
          <a:p>
            <a:r>
              <a:rPr lang="ru-RU" sz="700" dirty="0"/>
              <a:t>   - **t-</a:t>
            </a:r>
            <a:r>
              <a:rPr lang="ru-RU" sz="700" dirty="0" err="1"/>
              <a:t>Distributed</a:t>
            </a:r>
            <a:r>
              <a:rPr lang="ru-RU" sz="700" dirty="0"/>
              <a:t> </a:t>
            </a:r>
            <a:r>
              <a:rPr lang="ru-RU" sz="700" dirty="0" err="1"/>
              <a:t>Stochastic</a:t>
            </a:r>
            <a:r>
              <a:rPr lang="ru-RU" sz="700" dirty="0"/>
              <a:t> </a:t>
            </a:r>
            <a:r>
              <a:rPr lang="ru-RU" sz="700" dirty="0" err="1"/>
              <a:t>Neighbor</a:t>
            </a:r>
            <a:r>
              <a:rPr lang="ru-RU" sz="700" dirty="0"/>
              <a:t> </a:t>
            </a:r>
            <a:r>
              <a:rPr lang="ru-RU" sz="700" dirty="0" err="1"/>
              <a:t>Embedding</a:t>
            </a:r>
            <a:r>
              <a:rPr lang="ru-RU" sz="700" dirty="0"/>
              <a:t> (t-SNE)**: </a:t>
            </a:r>
            <a:r>
              <a:rPr lang="ru-RU" sz="700" dirty="0" err="1"/>
              <a:t>Visualization</a:t>
            </a:r>
            <a:r>
              <a:rPr lang="ru-RU" sz="700" dirty="0"/>
              <a:t> </a:t>
            </a:r>
            <a:r>
              <a:rPr lang="ru-RU" sz="700" dirty="0" err="1"/>
              <a:t>technique</a:t>
            </a:r>
            <a:r>
              <a:rPr lang="ru-RU" sz="700" dirty="0"/>
              <a:t>.</a:t>
            </a:r>
          </a:p>
          <a:p>
            <a:r>
              <a:rPr lang="ru-RU" sz="700" dirty="0"/>
              <a:t>   - **</a:t>
            </a:r>
            <a:r>
              <a:rPr lang="ru-RU" sz="700" dirty="0" err="1"/>
              <a:t>Uniform</a:t>
            </a:r>
            <a:r>
              <a:rPr lang="ru-RU" sz="700" dirty="0"/>
              <a:t> </a:t>
            </a:r>
            <a:r>
              <a:rPr lang="ru-RU" sz="700" dirty="0" err="1"/>
              <a:t>Manifold</a:t>
            </a:r>
            <a:r>
              <a:rPr lang="ru-RU" sz="700" dirty="0"/>
              <a:t> </a:t>
            </a:r>
            <a:r>
              <a:rPr lang="ru-RU" sz="700" dirty="0" err="1"/>
              <a:t>Approximation</a:t>
            </a:r>
            <a:r>
              <a:rPr lang="ru-RU" sz="700" dirty="0"/>
              <a:t> </a:t>
            </a:r>
            <a:r>
              <a:rPr lang="ru-RU" sz="700" dirty="0" err="1"/>
              <a:t>and</a:t>
            </a:r>
            <a:r>
              <a:rPr lang="ru-RU" sz="700" dirty="0"/>
              <a:t> </a:t>
            </a:r>
            <a:r>
              <a:rPr lang="ru-RU" sz="700" dirty="0" err="1"/>
              <a:t>Projection</a:t>
            </a:r>
            <a:r>
              <a:rPr lang="ru-RU" sz="700" dirty="0"/>
              <a:t> (UMAP)**: </a:t>
            </a:r>
            <a:r>
              <a:rPr lang="ru-RU" sz="700" dirty="0" err="1"/>
              <a:t>Comparison</a:t>
            </a:r>
            <a:r>
              <a:rPr lang="ru-RU" sz="700" dirty="0"/>
              <a:t> with t-SNE.</a:t>
            </a:r>
          </a:p>
          <a:p>
            <a:endParaRPr lang="ru-RU" sz="700" dirty="0"/>
          </a:p>
          <a:p>
            <a:r>
              <a:rPr lang="ru-RU" sz="700" dirty="0"/>
              <a:t>#### 4. **</a:t>
            </a:r>
            <a:r>
              <a:rPr lang="ru-RU" sz="700" dirty="0" err="1"/>
              <a:t>Introduction</a:t>
            </a:r>
            <a:r>
              <a:rPr lang="ru-RU" sz="700" dirty="0"/>
              <a:t> </a:t>
            </a:r>
            <a:r>
              <a:rPr lang="ru-RU" sz="700" dirty="0" err="1"/>
              <a:t>to</a:t>
            </a:r>
            <a:r>
              <a:rPr lang="ru-RU" sz="700" dirty="0"/>
              <a:t> </a:t>
            </a:r>
            <a:r>
              <a:rPr lang="ru-RU" sz="700" dirty="0" err="1"/>
              <a:t>Generative</a:t>
            </a:r>
            <a:r>
              <a:rPr lang="ru-RU" sz="700" dirty="0"/>
              <a:t> </a:t>
            </a:r>
            <a:r>
              <a:rPr lang="ru-RU" sz="700" dirty="0" err="1"/>
              <a:t>Models</a:t>
            </a:r>
            <a:r>
              <a:rPr lang="ru-RU" sz="700" dirty="0"/>
              <a:t>** (10 </a:t>
            </a:r>
            <a:r>
              <a:rPr lang="ru-RU" sz="700" dirty="0" err="1"/>
              <a:t>minutes</a:t>
            </a:r>
            <a:r>
              <a:rPr lang="ru-RU" sz="700" dirty="0"/>
              <a:t>)</a:t>
            </a:r>
          </a:p>
          <a:p>
            <a:r>
              <a:rPr lang="ru-RU" sz="700" dirty="0"/>
              <a:t>   - **</a:t>
            </a:r>
            <a:r>
              <a:rPr lang="ru-RU" sz="700" dirty="0" err="1"/>
              <a:t>Generative</a:t>
            </a:r>
            <a:r>
              <a:rPr lang="ru-RU" sz="700" dirty="0"/>
              <a:t> </a:t>
            </a:r>
            <a:r>
              <a:rPr lang="ru-RU" sz="700" dirty="0" err="1"/>
              <a:t>vs</a:t>
            </a:r>
            <a:r>
              <a:rPr lang="ru-RU" sz="700" dirty="0"/>
              <a:t>. </a:t>
            </a:r>
            <a:r>
              <a:rPr lang="ru-RU" sz="700" dirty="0" err="1"/>
              <a:t>Discriminative</a:t>
            </a:r>
            <a:r>
              <a:rPr lang="ru-RU" sz="700" dirty="0"/>
              <a:t> </a:t>
            </a:r>
            <a:r>
              <a:rPr lang="ru-RU" sz="700" dirty="0" err="1"/>
              <a:t>Models</a:t>
            </a:r>
            <a:r>
              <a:rPr lang="ru-RU" sz="700" dirty="0"/>
              <a:t>**: Key </a:t>
            </a:r>
            <a:r>
              <a:rPr lang="ru-RU" sz="700" dirty="0" err="1"/>
              <a:t>differences</a:t>
            </a:r>
            <a:r>
              <a:rPr lang="ru-RU" sz="700" dirty="0"/>
              <a:t>.</a:t>
            </a:r>
          </a:p>
          <a:p>
            <a:r>
              <a:rPr lang="ru-RU" sz="700" dirty="0"/>
              <a:t>   - **Common </a:t>
            </a:r>
            <a:r>
              <a:rPr lang="ru-RU" sz="700" dirty="0" err="1"/>
              <a:t>Generative</a:t>
            </a:r>
            <a:r>
              <a:rPr lang="ru-RU" sz="700" dirty="0"/>
              <a:t> </a:t>
            </a:r>
            <a:r>
              <a:rPr lang="ru-RU" sz="700" dirty="0" err="1"/>
              <a:t>Models</a:t>
            </a:r>
            <a:r>
              <a:rPr lang="ru-RU" sz="700" dirty="0"/>
              <a:t>**: </a:t>
            </a:r>
            <a:r>
              <a:rPr lang="ru-RU" sz="700" dirty="0" err="1"/>
              <a:t>GANs</a:t>
            </a:r>
            <a:r>
              <a:rPr lang="ru-RU" sz="700" dirty="0"/>
              <a:t>, </a:t>
            </a:r>
            <a:r>
              <a:rPr lang="ru-RU" sz="700" dirty="0" err="1"/>
              <a:t>VAEs</a:t>
            </a:r>
            <a:r>
              <a:rPr lang="ru-RU" sz="700" dirty="0"/>
              <a:t>, </a:t>
            </a:r>
            <a:r>
              <a:rPr lang="ru-RU" sz="700" dirty="0" err="1"/>
              <a:t>Diffusion</a:t>
            </a:r>
            <a:r>
              <a:rPr lang="ru-RU" sz="700" dirty="0"/>
              <a:t> </a:t>
            </a:r>
            <a:r>
              <a:rPr lang="ru-RU" sz="700" dirty="0" err="1"/>
              <a:t>Models</a:t>
            </a:r>
            <a:r>
              <a:rPr lang="ru-RU" sz="700" dirty="0"/>
              <a:t>.</a:t>
            </a:r>
          </a:p>
          <a:p>
            <a:endParaRPr lang="ru-RU" sz="700" dirty="0"/>
          </a:p>
          <a:p>
            <a:r>
              <a:rPr lang="ru-RU" sz="700" dirty="0"/>
              <a:t>#### 5. **</a:t>
            </a:r>
            <a:r>
              <a:rPr lang="ru-RU" sz="700" dirty="0" err="1"/>
              <a:t>Variational</a:t>
            </a:r>
            <a:r>
              <a:rPr lang="ru-RU" sz="700" dirty="0"/>
              <a:t> </a:t>
            </a:r>
            <a:r>
              <a:rPr lang="ru-RU" sz="700" dirty="0" err="1"/>
              <a:t>Autoencoders</a:t>
            </a:r>
            <a:r>
              <a:rPr lang="ru-RU" sz="700" dirty="0"/>
              <a:t> (</a:t>
            </a:r>
            <a:r>
              <a:rPr lang="ru-RU" sz="700" dirty="0" err="1"/>
              <a:t>VAEs</a:t>
            </a:r>
            <a:r>
              <a:rPr lang="ru-RU" sz="700" dirty="0"/>
              <a:t>)** (20 </a:t>
            </a:r>
            <a:r>
              <a:rPr lang="ru-RU" sz="700" dirty="0" err="1"/>
              <a:t>minutes</a:t>
            </a:r>
            <a:r>
              <a:rPr lang="ru-RU" sz="700" dirty="0"/>
              <a:t>)</a:t>
            </a:r>
          </a:p>
          <a:p>
            <a:r>
              <a:rPr lang="ru-RU" sz="700" dirty="0"/>
              <a:t>   - **Basic </a:t>
            </a:r>
            <a:r>
              <a:rPr lang="ru-RU" sz="700" dirty="0" err="1"/>
              <a:t>Concepts</a:t>
            </a:r>
            <a:r>
              <a:rPr lang="ru-RU" sz="700" dirty="0"/>
              <a:t>**: </a:t>
            </a:r>
            <a:r>
              <a:rPr lang="ru-RU" sz="700" dirty="0" err="1"/>
              <a:t>Autoencoders</a:t>
            </a:r>
            <a:r>
              <a:rPr lang="ru-RU" sz="700" dirty="0"/>
              <a:t>, </a:t>
            </a:r>
            <a:r>
              <a:rPr lang="ru-RU" sz="700" dirty="0" err="1"/>
              <a:t>Latent</a:t>
            </a:r>
            <a:r>
              <a:rPr lang="ru-RU" sz="700" dirty="0"/>
              <a:t> Space, </a:t>
            </a:r>
            <a:r>
              <a:rPr lang="ru-RU" sz="700" dirty="0" err="1"/>
              <a:t>Reconstruction</a:t>
            </a:r>
            <a:r>
              <a:rPr lang="ru-RU" sz="700" dirty="0"/>
              <a:t> </a:t>
            </a:r>
            <a:r>
              <a:rPr lang="ru-RU" sz="700" dirty="0" err="1"/>
              <a:t>Error</a:t>
            </a:r>
            <a:r>
              <a:rPr lang="ru-RU" sz="700" dirty="0"/>
              <a:t>.</a:t>
            </a:r>
          </a:p>
          <a:p>
            <a:r>
              <a:rPr lang="ru-RU" sz="700" dirty="0"/>
              <a:t>   - **</a:t>
            </a:r>
            <a:r>
              <a:rPr lang="ru-RU" sz="700" dirty="0" err="1"/>
              <a:t>Variational</a:t>
            </a:r>
            <a:r>
              <a:rPr lang="ru-RU" sz="700" dirty="0"/>
              <a:t> </a:t>
            </a:r>
            <a:r>
              <a:rPr lang="ru-RU" sz="700" dirty="0" err="1"/>
              <a:t>Inference</a:t>
            </a:r>
            <a:r>
              <a:rPr lang="ru-RU" sz="700" dirty="0"/>
              <a:t>**: ELBO (</a:t>
            </a:r>
            <a:r>
              <a:rPr lang="ru-RU" sz="700" dirty="0" err="1"/>
              <a:t>Evidence</a:t>
            </a:r>
            <a:r>
              <a:rPr lang="ru-RU" sz="700" dirty="0"/>
              <a:t> </a:t>
            </a:r>
            <a:r>
              <a:rPr lang="ru-RU" sz="700" dirty="0" err="1"/>
              <a:t>Lower</a:t>
            </a:r>
            <a:r>
              <a:rPr lang="ru-RU" sz="700" dirty="0"/>
              <a:t> </a:t>
            </a:r>
            <a:r>
              <a:rPr lang="ru-RU" sz="700" dirty="0" err="1"/>
              <a:t>Bound</a:t>
            </a:r>
            <a:r>
              <a:rPr lang="ru-RU" sz="700" dirty="0"/>
              <a:t>), KL </a:t>
            </a:r>
            <a:r>
              <a:rPr lang="ru-RU" sz="700" dirty="0" err="1"/>
              <a:t>Divergence</a:t>
            </a:r>
            <a:r>
              <a:rPr lang="ru-RU" sz="700" dirty="0"/>
              <a:t>.</a:t>
            </a:r>
          </a:p>
          <a:p>
            <a:r>
              <a:rPr lang="ru-RU" sz="700" dirty="0"/>
              <a:t>   - **</a:t>
            </a:r>
            <a:r>
              <a:rPr lang="ru-RU" sz="700" dirty="0" err="1"/>
              <a:t>Training</a:t>
            </a:r>
            <a:r>
              <a:rPr lang="ru-RU" sz="700" dirty="0"/>
              <a:t> </a:t>
            </a:r>
            <a:r>
              <a:rPr lang="ru-RU" sz="700" dirty="0" err="1"/>
              <a:t>VAEs</a:t>
            </a:r>
            <a:r>
              <a:rPr lang="ru-RU" sz="700" dirty="0"/>
              <a:t>**: </a:t>
            </a:r>
            <a:r>
              <a:rPr lang="ru-RU" sz="700" dirty="0" err="1"/>
              <a:t>Loss</a:t>
            </a:r>
            <a:r>
              <a:rPr lang="ru-RU" sz="700" dirty="0"/>
              <a:t> </a:t>
            </a:r>
            <a:r>
              <a:rPr lang="ru-RU" sz="700" dirty="0" err="1"/>
              <a:t>Function</a:t>
            </a:r>
            <a:r>
              <a:rPr lang="ru-RU" sz="700" dirty="0"/>
              <a:t>, </a:t>
            </a:r>
            <a:r>
              <a:rPr lang="ru-RU" sz="700" dirty="0" err="1"/>
              <a:t>Backpropagation</a:t>
            </a:r>
            <a:r>
              <a:rPr lang="ru-RU" sz="700" dirty="0"/>
              <a:t>.</a:t>
            </a:r>
          </a:p>
          <a:p>
            <a:r>
              <a:rPr lang="ru-RU" sz="700" dirty="0"/>
              <a:t>   - **Applications**: Image Generation, </a:t>
            </a:r>
            <a:r>
              <a:rPr lang="ru-RU" sz="700" dirty="0" err="1"/>
              <a:t>Anomaly</a:t>
            </a:r>
            <a:r>
              <a:rPr lang="ru-RU" sz="700" dirty="0"/>
              <a:t> </a:t>
            </a:r>
            <a:r>
              <a:rPr lang="ru-RU" sz="700" dirty="0" err="1"/>
              <a:t>Detection</a:t>
            </a:r>
            <a:r>
              <a:rPr lang="ru-RU" sz="700" dirty="0"/>
              <a:t>.</a:t>
            </a:r>
          </a:p>
          <a:p>
            <a:endParaRPr lang="ru-RU" sz="700" dirty="0"/>
          </a:p>
          <a:p>
            <a:r>
              <a:rPr lang="ru-RU" sz="700" dirty="0"/>
              <a:t>#### 6. **</a:t>
            </a:r>
            <a:r>
              <a:rPr lang="ru-RU" sz="700" dirty="0" err="1"/>
              <a:t>Diffusion</a:t>
            </a:r>
            <a:r>
              <a:rPr lang="ru-RU" sz="700" dirty="0"/>
              <a:t> </a:t>
            </a:r>
            <a:r>
              <a:rPr lang="ru-RU" sz="700" dirty="0" err="1"/>
              <a:t>Models</a:t>
            </a:r>
            <a:r>
              <a:rPr lang="ru-RU" sz="700" dirty="0"/>
              <a:t>** (20 </a:t>
            </a:r>
            <a:r>
              <a:rPr lang="ru-RU" sz="700" dirty="0" err="1"/>
              <a:t>minutes</a:t>
            </a:r>
            <a:r>
              <a:rPr lang="ru-RU" sz="700" dirty="0"/>
              <a:t>)</a:t>
            </a:r>
          </a:p>
          <a:p>
            <a:r>
              <a:rPr lang="ru-RU" sz="700" dirty="0"/>
              <a:t>   - **Basic </a:t>
            </a:r>
            <a:r>
              <a:rPr lang="ru-RU" sz="700" dirty="0" err="1"/>
              <a:t>Concepts</a:t>
            </a:r>
            <a:r>
              <a:rPr lang="ru-RU" sz="700" dirty="0"/>
              <a:t>**: </a:t>
            </a:r>
            <a:r>
              <a:rPr lang="ru-RU" sz="700" dirty="0" err="1"/>
              <a:t>Forward</a:t>
            </a:r>
            <a:r>
              <a:rPr lang="ru-RU" sz="700" dirty="0"/>
              <a:t> </a:t>
            </a:r>
            <a:r>
              <a:rPr lang="ru-RU" sz="700" dirty="0" err="1"/>
              <a:t>and</a:t>
            </a:r>
            <a:r>
              <a:rPr lang="ru-RU" sz="700" dirty="0"/>
              <a:t> </a:t>
            </a:r>
            <a:r>
              <a:rPr lang="ru-RU" sz="700" dirty="0" err="1"/>
              <a:t>Reverse</a:t>
            </a:r>
            <a:r>
              <a:rPr lang="ru-RU" sz="700" dirty="0"/>
              <a:t> </a:t>
            </a:r>
            <a:r>
              <a:rPr lang="ru-RU" sz="700" dirty="0" err="1"/>
              <a:t>Diffusion</a:t>
            </a:r>
            <a:r>
              <a:rPr lang="ru-RU" sz="700" dirty="0"/>
              <a:t> </a:t>
            </a:r>
            <a:r>
              <a:rPr lang="ru-RU" sz="700" dirty="0" err="1"/>
              <a:t>Processes</a:t>
            </a:r>
            <a:r>
              <a:rPr lang="ru-RU" sz="700" dirty="0"/>
              <a:t>.</a:t>
            </a:r>
          </a:p>
          <a:p>
            <a:r>
              <a:rPr lang="ru-RU" sz="700" dirty="0"/>
              <a:t>   - **</a:t>
            </a:r>
            <a:r>
              <a:rPr lang="ru-RU" sz="700" dirty="0" err="1"/>
              <a:t>Mathematical</a:t>
            </a:r>
            <a:r>
              <a:rPr lang="ru-RU" sz="700" dirty="0"/>
              <a:t> Framework**: </a:t>
            </a:r>
            <a:r>
              <a:rPr lang="ru-RU" sz="700" dirty="0" err="1"/>
              <a:t>Stochastic</a:t>
            </a:r>
            <a:r>
              <a:rPr lang="ru-RU" sz="700" dirty="0"/>
              <a:t> </a:t>
            </a:r>
            <a:r>
              <a:rPr lang="ru-RU" sz="700" dirty="0" err="1"/>
              <a:t>Differential</a:t>
            </a:r>
            <a:r>
              <a:rPr lang="ru-RU" sz="700" dirty="0"/>
              <a:t> </a:t>
            </a:r>
            <a:r>
              <a:rPr lang="ru-RU" sz="700" dirty="0" err="1"/>
              <a:t>Equations</a:t>
            </a:r>
            <a:r>
              <a:rPr lang="ru-RU" sz="700" dirty="0"/>
              <a:t> (</a:t>
            </a:r>
            <a:r>
              <a:rPr lang="ru-RU" sz="700" dirty="0" err="1"/>
              <a:t>SDEs</a:t>
            </a:r>
            <a:r>
              <a:rPr lang="ru-RU" sz="700" dirty="0"/>
              <a:t>).</a:t>
            </a:r>
          </a:p>
          <a:p>
            <a:r>
              <a:rPr lang="ru-RU" sz="700" dirty="0"/>
              <a:t>   - **</a:t>
            </a:r>
            <a:r>
              <a:rPr lang="ru-RU" sz="700" dirty="0" err="1"/>
              <a:t>Training</a:t>
            </a:r>
            <a:r>
              <a:rPr lang="ru-RU" sz="700" dirty="0"/>
              <a:t> </a:t>
            </a:r>
            <a:r>
              <a:rPr lang="ru-RU" sz="700" dirty="0" err="1"/>
              <a:t>Diffusion</a:t>
            </a:r>
            <a:r>
              <a:rPr lang="ru-RU" sz="700" dirty="0"/>
              <a:t> </a:t>
            </a:r>
            <a:r>
              <a:rPr lang="ru-RU" sz="700" dirty="0" err="1"/>
              <a:t>Models</a:t>
            </a:r>
            <a:r>
              <a:rPr lang="ru-RU" sz="700" dirty="0"/>
              <a:t>**: </a:t>
            </a:r>
            <a:r>
              <a:rPr lang="ru-RU" sz="700" dirty="0" err="1"/>
              <a:t>Loss</a:t>
            </a:r>
            <a:r>
              <a:rPr lang="ru-RU" sz="700" dirty="0"/>
              <a:t> </a:t>
            </a:r>
            <a:r>
              <a:rPr lang="ru-RU" sz="700" dirty="0" err="1"/>
              <a:t>Function</a:t>
            </a:r>
            <a:r>
              <a:rPr lang="ru-RU" sz="700" dirty="0"/>
              <a:t>, </a:t>
            </a:r>
            <a:r>
              <a:rPr lang="ru-RU" sz="700" dirty="0" err="1"/>
              <a:t>Optimization</a:t>
            </a:r>
            <a:r>
              <a:rPr lang="ru-RU" sz="700" dirty="0"/>
              <a:t>.</a:t>
            </a:r>
          </a:p>
          <a:p>
            <a:r>
              <a:rPr lang="ru-RU" sz="700" dirty="0"/>
              <a:t>   - **Applications**: Image </a:t>
            </a:r>
            <a:r>
              <a:rPr lang="ru-RU" sz="700" dirty="0" err="1"/>
              <a:t>Synthesis</a:t>
            </a:r>
            <a:r>
              <a:rPr lang="ru-RU" sz="700" dirty="0"/>
              <a:t>, </a:t>
            </a:r>
            <a:r>
              <a:rPr lang="ru-RU" sz="700" dirty="0" err="1"/>
              <a:t>Denoising</a:t>
            </a:r>
            <a:r>
              <a:rPr lang="ru-RU" sz="700" dirty="0"/>
              <a:t>.</a:t>
            </a:r>
          </a:p>
          <a:p>
            <a:endParaRPr lang="ru-RU" sz="700" dirty="0"/>
          </a:p>
          <a:p>
            <a:r>
              <a:rPr lang="ru-RU" sz="700" dirty="0"/>
              <a:t>#### 7. **</a:t>
            </a:r>
            <a:r>
              <a:rPr lang="ru-RU" sz="700" dirty="0" err="1"/>
              <a:t>Comparison</a:t>
            </a:r>
            <a:r>
              <a:rPr lang="ru-RU" sz="700" dirty="0"/>
              <a:t> </a:t>
            </a:r>
            <a:r>
              <a:rPr lang="ru-RU" sz="700" dirty="0" err="1"/>
              <a:t>of</a:t>
            </a:r>
            <a:r>
              <a:rPr lang="ru-RU" sz="700" dirty="0"/>
              <a:t> </a:t>
            </a:r>
            <a:r>
              <a:rPr lang="ru-RU" sz="700" dirty="0" err="1"/>
              <a:t>VAEs</a:t>
            </a:r>
            <a:r>
              <a:rPr lang="ru-RU" sz="700" dirty="0"/>
              <a:t> </a:t>
            </a:r>
            <a:r>
              <a:rPr lang="ru-RU" sz="700" dirty="0" err="1"/>
              <a:t>and</a:t>
            </a:r>
            <a:r>
              <a:rPr lang="ru-RU" sz="700" dirty="0"/>
              <a:t> </a:t>
            </a:r>
            <a:r>
              <a:rPr lang="ru-RU" sz="700" dirty="0" err="1"/>
              <a:t>Diffusion</a:t>
            </a:r>
            <a:r>
              <a:rPr lang="ru-RU" sz="700" dirty="0"/>
              <a:t> </a:t>
            </a:r>
            <a:r>
              <a:rPr lang="ru-RU" sz="700" dirty="0" err="1"/>
              <a:t>Models</a:t>
            </a:r>
            <a:r>
              <a:rPr lang="ru-RU" sz="700" dirty="0"/>
              <a:t>** (10 </a:t>
            </a:r>
            <a:r>
              <a:rPr lang="ru-RU" sz="700" dirty="0" err="1"/>
              <a:t>minutes</a:t>
            </a:r>
            <a:r>
              <a:rPr lang="ru-RU" sz="700" dirty="0"/>
              <a:t>)</a:t>
            </a:r>
          </a:p>
          <a:p>
            <a:r>
              <a:rPr lang="ru-RU" sz="700" dirty="0"/>
              <a:t>   - **</a:t>
            </a:r>
            <a:r>
              <a:rPr lang="ru-RU" sz="700" dirty="0" err="1"/>
              <a:t>Similarities</a:t>
            </a:r>
            <a:r>
              <a:rPr lang="ru-RU" sz="700" dirty="0"/>
              <a:t> </a:t>
            </a:r>
            <a:r>
              <a:rPr lang="ru-RU" sz="700" dirty="0" err="1"/>
              <a:t>and</a:t>
            </a:r>
            <a:r>
              <a:rPr lang="ru-RU" sz="700" dirty="0"/>
              <a:t> </a:t>
            </a:r>
            <a:r>
              <a:rPr lang="ru-RU" sz="700" dirty="0" err="1"/>
              <a:t>Differences</a:t>
            </a:r>
            <a:r>
              <a:rPr lang="ru-RU" sz="700" dirty="0"/>
              <a:t>**: Architecture, </a:t>
            </a:r>
            <a:r>
              <a:rPr lang="ru-RU" sz="700" dirty="0" err="1"/>
              <a:t>Training</a:t>
            </a:r>
            <a:r>
              <a:rPr lang="ru-RU" sz="700" dirty="0"/>
              <a:t>, Applications.</a:t>
            </a:r>
          </a:p>
          <a:p>
            <a:r>
              <a:rPr lang="ru-RU" sz="700" dirty="0"/>
              <a:t>   - **</a:t>
            </a:r>
            <a:r>
              <a:rPr lang="ru-RU" sz="700" dirty="0" err="1"/>
              <a:t>Advantages</a:t>
            </a:r>
            <a:r>
              <a:rPr lang="ru-RU" sz="700" dirty="0"/>
              <a:t> </a:t>
            </a:r>
            <a:r>
              <a:rPr lang="ru-RU" sz="700" dirty="0" err="1"/>
              <a:t>and</a:t>
            </a:r>
            <a:r>
              <a:rPr lang="ru-RU" sz="700" dirty="0"/>
              <a:t> </a:t>
            </a:r>
            <a:r>
              <a:rPr lang="ru-RU" sz="700" dirty="0" err="1"/>
              <a:t>Disadvantages</a:t>
            </a:r>
            <a:r>
              <a:rPr lang="ru-RU" sz="700" dirty="0"/>
              <a:t>**: Trade-</a:t>
            </a:r>
            <a:r>
              <a:rPr lang="ru-RU" sz="700" dirty="0" err="1"/>
              <a:t>offs</a:t>
            </a:r>
            <a:r>
              <a:rPr lang="ru-RU" sz="700" dirty="0"/>
              <a:t> </a:t>
            </a:r>
            <a:r>
              <a:rPr lang="ru-RU" sz="700" dirty="0" err="1"/>
              <a:t>in</a:t>
            </a:r>
            <a:r>
              <a:rPr lang="ru-RU" sz="700" dirty="0"/>
              <a:t> </a:t>
            </a:r>
            <a:r>
              <a:rPr lang="ru-RU" sz="700" dirty="0" err="1"/>
              <a:t>performance</a:t>
            </a:r>
            <a:r>
              <a:rPr lang="ru-RU" sz="700" dirty="0"/>
              <a:t> </a:t>
            </a:r>
            <a:r>
              <a:rPr lang="ru-RU" sz="700" dirty="0" err="1"/>
              <a:t>and</a:t>
            </a:r>
            <a:r>
              <a:rPr lang="ru-RU" sz="700" dirty="0"/>
              <a:t> </a:t>
            </a:r>
            <a:r>
              <a:rPr lang="ru-RU" sz="700" dirty="0" err="1"/>
              <a:t>complexity</a:t>
            </a:r>
            <a:r>
              <a:rPr lang="ru-RU" sz="700" dirty="0"/>
              <a:t>.</a:t>
            </a:r>
          </a:p>
          <a:p>
            <a:endParaRPr lang="ru-RU" sz="700" dirty="0"/>
          </a:p>
          <a:p>
            <a:r>
              <a:rPr lang="ru-RU" sz="700" dirty="0"/>
              <a:t>#### 8. **</a:t>
            </a:r>
            <a:r>
              <a:rPr lang="ru-RU" sz="700" dirty="0" err="1"/>
              <a:t>Hands</a:t>
            </a:r>
            <a:r>
              <a:rPr lang="ru-RU" sz="700" dirty="0"/>
              <a:t>-On </a:t>
            </a:r>
            <a:r>
              <a:rPr lang="ru-RU" sz="700" dirty="0" err="1"/>
              <a:t>Session</a:t>
            </a:r>
            <a:r>
              <a:rPr lang="ru-RU" sz="700" dirty="0"/>
              <a:t>** (30 </a:t>
            </a:r>
            <a:r>
              <a:rPr lang="ru-RU" sz="700" dirty="0" err="1"/>
              <a:t>minutes</a:t>
            </a:r>
            <a:r>
              <a:rPr lang="ru-RU" sz="700" dirty="0"/>
              <a:t>)</a:t>
            </a:r>
          </a:p>
          <a:p>
            <a:r>
              <a:rPr lang="ru-RU" sz="700" dirty="0"/>
              <a:t>   - **</a:t>
            </a:r>
            <a:r>
              <a:rPr lang="ru-RU" sz="700" dirty="0" err="1"/>
              <a:t>Implementing</a:t>
            </a:r>
            <a:r>
              <a:rPr lang="ru-RU" sz="700" dirty="0"/>
              <a:t> a Simple VAE**: Step-</a:t>
            </a:r>
            <a:r>
              <a:rPr lang="ru-RU" sz="700" dirty="0" err="1"/>
              <a:t>by</a:t>
            </a:r>
            <a:r>
              <a:rPr lang="ru-RU" sz="700" dirty="0"/>
              <a:t>-</a:t>
            </a:r>
            <a:r>
              <a:rPr lang="ru-RU" sz="700" dirty="0" err="1"/>
              <a:t>step</a:t>
            </a:r>
            <a:r>
              <a:rPr lang="ru-RU" sz="700" dirty="0"/>
              <a:t> </a:t>
            </a:r>
            <a:r>
              <a:rPr lang="ru-RU" sz="700" dirty="0" err="1"/>
              <a:t>implementation</a:t>
            </a:r>
            <a:r>
              <a:rPr lang="ru-RU" sz="700" dirty="0"/>
              <a:t> </a:t>
            </a:r>
            <a:r>
              <a:rPr lang="ru-RU" sz="700" dirty="0" err="1"/>
              <a:t>in</a:t>
            </a:r>
            <a:r>
              <a:rPr lang="ru-RU" sz="700" dirty="0"/>
              <a:t> </a:t>
            </a:r>
            <a:r>
              <a:rPr lang="ru-RU" sz="700" dirty="0" err="1"/>
              <a:t>PyTorch</a:t>
            </a:r>
            <a:r>
              <a:rPr lang="ru-RU" sz="700" dirty="0"/>
              <a:t>.</a:t>
            </a:r>
          </a:p>
          <a:p>
            <a:r>
              <a:rPr lang="ru-RU" sz="700" dirty="0"/>
              <a:t>   - **</a:t>
            </a:r>
            <a:r>
              <a:rPr lang="ru-RU" sz="700" dirty="0" err="1"/>
              <a:t>Exploring</a:t>
            </a:r>
            <a:r>
              <a:rPr lang="ru-RU" sz="700" dirty="0"/>
              <a:t> </a:t>
            </a:r>
            <a:r>
              <a:rPr lang="ru-RU" sz="700" dirty="0" err="1"/>
              <a:t>Diffusion</a:t>
            </a:r>
            <a:r>
              <a:rPr lang="ru-RU" sz="700" dirty="0"/>
              <a:t> </a:t>
            </a:r>
            <a:r>
              <a:rPr lang="ru-RU" sz="700" dirty="0" err="1"/>
              <a:t>Models</a:t>
            </a:r>
            <a:r>
              <a:rPr lang="ru-RU" sz="700" dirty="0"/>
              <a:t>**: </a:t>
            </a:r>
            <a:r>
              <a:rPr lang="ru-RU" sz="700" dirty="0" err="1"/>
              <a:t>Overview</a:t>
            </a:r>
            <a:r>
              <a:rPr lang="ru-RU" sz="700" dirty="0"/>
              <a:t> </a:t>
            </a:r>
            <a:r>
              <a:rPr lang="ru-RU" sz="700" dirty="0" err="1"/>
              <a:t>of</a:t>
            </a:r>
            <a:r>
              <a:rPr lang="ru-RU" sz="700" dirty="0"/>
              <a:t> </a:t>
            </a:r>
            <a:r>
              <a:rPr lang="ru-RU" sz="700" dirty="0" err="1"/>
              <a:t>existing</a:t>
            </a:r>
            <a:r>
              <a:rPr lang="ru-RU" sz="700" dirty="0"/>
              <a:t> </a:t>
            </a:r>
            <a:r>
              <a:rPr lang="ru-RU" sz="700" dirty="0" err="1"/>
              <a:t>libraries</a:t>
            </a:r>
            <a:r>
              <a:rPr lang="ru-RU" sz="700" dirty="0"/>
              <a:t> (</a:t>
            </a:r>
            <a:r>
              <a:rPr lang="ru-RU" sz="700" dirty="0" err="1"/>
              <a:t>e.g</a:t>
            </a:r>
            <a:r>
              <a:rPr lang="ru-RU" sz="700" dirty="0"/>
              <a:t>., </a:t>
            </a:r>
            <a:r>
              <a:rPr lang="ru-RU" sz="700" dirty="0" err="1"/>
              <a:t>Denoising</a:t>
            </a:r>
            <a:r>
              <a:rPr lang="ru-RU" sz="700" dirty="0"/>
              <a:t> </a:t>
            </a:r>
            <a:r>
              <a:rPr lang="ru-RU" sz="700" dirty="0" err="1"/>
              <a:t>Diffusion</a:t>
            </a:r>
            <a:r>
              <a:rPr lang="ru-RU" sz="700" dirty="0"/>
              <a:t> </a:t>
            </a:r>
            <a:r>
              <a:rPr lang="ru-RU" sz="700" dirty="0" err="1"/>
              <a:t>Probabilistic</a:t>
            </a:r>
            <a:r>
              <a:rPr lang="ru-RU" sz="700" dirty="0"/>
              <a:t> </a:t>
            </a:r>
            <a:r>
              <a:rPr lang="ru-RU" sz="700" dirty="0" err="1"/>
              <a:t>Models</a:t>
            </a:r>
            <a:r>
              <a:rPr lang="ru-RU" sz="700" dirty="0"/>
              <a:t>).</a:t>
            </a:r>
          </a:p>
          <a:p>
            <a:endParaRPr lang="ru-RU" sz="700" dirty="0"/>
          </a:p>
          <a:p>
            <a:r>
              <a:rPr lang="ru-RU" sz="700" dirty="0"/>
              <a:t>#### 9. **Q&amp;A </a:t>
            </a:r>
            <a:r>
              <a:rPr lang="ru-RU" sz="700" dirty="0" err="1"/>
              <a:t>and</a:t>
            </a:r>
            <a:r>
              <a:rPr lang="ru-RU" sz="700" dirty="0"/>
              <a:t> </a:t>
            </a:r>
            <a:r>
              <a:rPr lang="ru-RU" sz="700" dirty="0" err="1"/>
              <a:t>Discussion</a:t>
            </a:r>
            <a:r>
              <a:rPr lang="ru-RU" sz="700" dirty="0"/>
              <a:t>** (10 </a:t>
            </a:r>
            <a:r>
              <a:rPr lang="ru-RU" sz="700" dirty="0" err="1"/>
              <a:t>minutes</a:t>
            </a:r>
            <a:r>
              <a:rPr lang="ru-RU" sz="700" dirty="0"/>
              <a:t>)</a:t>
            </a:r>
          </a:p>
          <a:p>
            <a:r>
              <a:rPr lang="ru-RU" sz="700" dirty="0"/>
              <a:t>   - **Open </a:t>
            </a:r>
            <a:r>
              <a:rPr lang="ru-RU" sz="700" dirty="0" err="1"/>
              <a:t>Floor</a:t>
            </a:r>
            <a:r>
              <a:rPr lang="ru-RU" sz="700" dirty="0"/>
              <a:t>**: </a:t>
            </a:r>
            <a:r>
              <a:rPr lang="ru-RU" sz="700" dirty="0" err="1"/>
              <a:t>Addressing</a:t>
            </a:r>
            <a:r>
              <a:rPr lang="ru-RU" sz="700" dirty="0"/>
              <a:t> </a:t>
            </a:r>
            <a:r>
              <a:rPr lang="ru-RU" sz="700" dirty="0" err="1"/>
              <a:t>questions</a:t>
            </a:r>
            <a:r>
              <a:rPr lang="ru-RU" sz="700" dirty="0"/>
              <a:t> </a:t>
            </a:r>
            <a:r>
              <a:rPr lang="ru-RU" sz="700" dirty="0" err="1"/>
              <a:t>from</a:t>
            </a:r>
            <a:r>
              <a:rPr lang="ru-RU" sz="700" dirty="0"/>
              <a:t> the </a:t>
            </a:r>
            <a:r>
              <a:rPr lang="ru-RU" sz="700" dirty="0" err="1"/>
              <a:t>audience</a:t>
            </a:r>
            <a:r>
              <a:rPr lang="ru-RU" sz="700" dirty="0"/>
              <a:t>.</a:t>
            </a:r>
          </a:p>
          <a:p>
            <a:r>
              <a:rPr lang="ru-RU" sz="700" dirty="0"/>
              <a:t>   - **</a:t>
            </a:r>
            <a:r>
              <a:rPr lang="ru-RU" sz="700" dirty="0" err="1"/>
              <a:t>Discussion</a:t>
            </a:r>
            <a:r>
              <a:rPr lang="ru-RU" sz="700" dirty="0"/>
              <a:t>**: Future </a:t>
            </a:r>
            <a:r>
              <a:rPr lang="ru-RU" sz="700" dirty="0" err="1"/>
              <a:t>directions</a:t>
            </a:r>
            <a:r>
              <a:rPr lang="ru-RU" sz="700" dirty="0"/>
              <a:t> </a:t>
            </a:r>
            <a:r>
              <a:rPr lang="ru-RU" sz="700" dirty="0" err="1"/>
              <a:t>in</a:t>
            </a:r>
            <a:r>
              <a:rPr lang="ru-RU" sz="700" dirty="0"/>
              <a:t> </a:t>
            </a:r>
            <a:r>
              <a:rPr lang="ru-RU" sz="700" dirty="0" err="1"/>
              <a:t>unsupervised</a:t>
            </a:r>
            <a:r>
              <a:rPr lang="ru-RU" sz="700" dirty="0"/>
              <a:t> </a:t>
            </a:r>
            <a:r>
              <a:rPr lang="ru-RU" sz="700" dirty="0" err="1"/>
              <a:t>learning</a:t>
            </a:r>
            <a:r>
              <a:rPr lang="ru-RU" sz="700" dirty="0"/>
              <a:t>.</a:t>
            </a:r>
          </a:p>
          <a:p>
            <a:endParaRPr lang="ru-RU" sz="700" dirty="0"/>
          </a:p>
          <a:p>
            <a:r>
              <a:rPr lang="ru-RU" sz="700" dirty="0"/>
              <a:t>#### 10. **</a:t>
            </a:r>
            <a:r>
              <a:rPr lang="ru-RU" sz="700" dirty="0" err="1"/>
              <a:t>Conclusion</a:t>
            </a:r>
            <a:r>
              <a:rPr lang="ru-RU" sz="700" dirty="0"/>
              <a:t>** (5 </a:t>
            </a:r>
            <a:r>
              <a:rPr lang="ru-RU" sz="700" dirty="0" err="1"/>
              <a:t>minutes</a:t>
            </a:r>
            <a:r>
              <a:rPr lang="ru-RU" sz="700" dirty="0"/>
              <a:t>)</a:t>
            </a:r>
          </a:p>
          <a:p>
            <a:r>
              <a:rPr lang="ru-RU" sz="700" dirty="0"/>
              <a:t>   - **</a:t>
            </a:r>
            <a:r>
              <a:rPr lang="ru-RU" sz="700" dirty="0" err="1"/>
              <a:t>Summary</a:t>
            </a:r>
            <a:r>
              <a:rPr lang="ru-RU" sz="700" dirty="0"/>
              <a:t>**: </a:t>
            </a:r>
            <a:r>
              <a:rPr lang="ru-RU" sz="700" dirty="0" err="1"/>
              <a:t>Recap</a:t>
            </a:r>
            <a:r>
              <a:rPr lang="ru-RU" sz="700" dirty="0"/>
              <a:t> </a:t>
            </a:r>
            <a:r>
              <a:rPr lang="ru-RU" sz="700" dirty="0" err="1"/>
              <a:t>of</a:t>
            </a:r>
            <a:r>
              <a:rPr lang="ru-RU" sz="700" dirty="0"/>
              <a:t> </a:t>
            </a:r>
            <a:r>
              <a:rPr lang="ru-RU" sz="700" dirty="0" err="1"/>
              <a:t>key</a:t>
            </a:r>
            <a:r>
              <a:rPr lang="ru-RU" sz="700" dirty="0"/>
              <a:t> </a:t>
            </a:r>
            <a:r>
              <a:rPr lang="ru-RU" sz="700" dirty="0" err="1"/>
              <a:t>points</a:t>
            </a:r>
            <a:r>
              <a:rPr lang="ru-RU" sz="700" dirty="0"/>
              <a:t>.</a:t>
            </a:r>
          </a:p>
          <a:p>
            <a:r>
              <a:rPr lang="ru-RU" sz="700" dirty="0"/>
              <a:t>   - **</a:t>
            </a:r>
            <a:r>
              <a:rPr lang="ru-RU" sz="700" dirty="0" err="1"/>
              <a:t>Further</a:t>
            </a:r>
            <a:r>
              <a:rPr lang="ru-RU" sz="700" dirty="0"/>
              <a:t> </a:t>
            </a:r>
            <a:r>
              <a:rPr lang="ru-RU" sz="700" dirty="0" err="1"/>
              <a:t>Reading</a:t>
            </a:r>
            <a:r>
              <a:rPr lang="ru-RU" sz="700" dirty="0"/>
              <a:t>**: </a:t>
            </a:r>
            <a:r>
              <a:rPr lang="ru-RU" sz="700" dirty="0" err="1"/>
              <a:t>Recommended</a:t>
            </a:r>
            <a:r>
              <a:rPr lang="ru-RU" sz="700" dirty="0"/>
              <a:t> </a:t>
            </a:r>
            <a:r>
              <a:rPr lang="ru-RU" sz="700" dirty="0" err="1"/>
              <a:t>resources</a:t>
            </a:r>
            <a:r>
              <a:rPr lang="ru-RU" sz="700" dirty="0"/>
              <a:t> </a:t>
            </a:r>
            <a:r>
              <a:rPr lang="ru-RU" sz="700" dirty="0" err="1"/>
              <a:t>and</a:t>
            </a:r>
            <a:r>
              <a:rPr lang="ru-RU" sz="700" dirty="0"/>
              <a:t> </a:t>
            </a:r>
            <a:r>
              <a:rPr lang="ru-RU" sz="700" dirty="0" err="1"/>
              <a:t>papers</a:t>
            </a:r>
            <a:r>
              <a:rPr lang="ru-RU" sz="700" dirty="0"/>
              <a:t>.</a:t>
            </a:r>
          </a:p>
          <a:p>
            <a:endParaRPr lang="ru-RU" sz="700" dirty="0"/>
          </a:p>
          <a:p>
            <a:r>
              <a:rPr lang="ru-RU" sz="700" dirty="0"/>
              <a:t>### Notes:</a:t>
            </a:r>
          </a:p>
          <a:p>
            <a:r>
              <a:rPr lang="ru-RU" sz="700" dirty="0"/>
              <a:t>- **Visual </a:t>
            </a:r>
            <a:r>
              <a:rPr lang="ru-RU" sz="700" dirty="0" err="1"/>
              <a:t>Aids</a:t>
            </a:r>
            <a:r>
              <a:rPr lang="ru-RU" sz="700" dirty="0"/>
              <a:t>**: </a:t>
            </a:r>
            <a:r>
              <a:rPr lang="ru-RU" sz="700" dirty="0" err="1"/>
              <a:t>Use</a:t>
            </a:r>
            <a:r>
              <a:rPr lang="ru-RU" sz="700" dirty="0"/>
              <a:t> </a:t>
            </a:r>
            <a:r>
              <a:rPr lang="ru-RU" sz="700" dirty="0" err="1"/>
              <a:t>slides</a:t>
            </a:r>
            <a:r>
              <a:rPr lang="ru-RU" sz="700" dirty="0"/>
              <a:t>, </a:t>
            </a:r>
            <a:r>
              <a:rPr lang="ru-RU" sz="700" dirty="0" err="1"/>
              <a:t>diagrams</a:t>
            </a:r>
            <a:r>
              <a:rPr lang="ru-RU" sz="700" dirty="0"/>
              <a:t>, </a:t>
            </a:r>
            <a:r>
              <a:rPr lang="ru-RU" sz="700" dirty="0" err="1"/>
              <a:t>and</a:t>
            </a:r>
            <a:r>
              <a:rPr lang="ru-RU" sz="700" dirty="0"/>
              <a:t> </a:t>
            </a:r>
            <a:r>
              <a:rPr lang="ru-RU" sz="700" dirty="0" err="1"/>
              <a:t>code</a:t>
            </a:r>
            <a:r>
              <a:rPr lang="ru-RU" sz="700" dirty="0"/>
              <a:t> </a:t>
            </a:r>
            <a:r>
              <a:rPr lang="ru-RU" sz="700" dirty="0" err="1"/>
              <a:t>snippets</a:t>
            </a:r>
            <a:r>
              <a:rPr lang="ru-RU" sz="700" dirty="0"/>
              <a:t> </a:t>
            </a:r>
            <a:r>
              <a:rPr lang="ru-RU" sz="700" dirty="0" err="1"/>
              <a:t>to</a:t>
            </a:r>
            <a:r>
              <a:rPr lang="ru-RU" sz="700" dirty="0"/>
              <a:t> </a:t>
            </a:r>
            <a:r>
              <a:rPr lang="ru-RU" sz="700" dirty="0" err="1"/>
              <a:t>illustrate</a:t>
            </a:r>
            <a:r>
              <a:rPr lang="ru-RU" sz="700" dirty="0"/>
              <a:t> </a:t>
            </a:r>
            <a:r>
              <a:rPr lang="ru-RU" sz="700" dirty="0" err="1"/>
              <a:t>concepts</a:t>
            </a:r>
            <a:r>
              <a:rPr lang="ru-RU" sz="700" dirty="0"/>
              <a:t>.</a:t>
            </a:r>
          </a:p>
          <a:p>
            <a:r>
              <a:rPr lang="ru-RU" sz="700" dirty="0"/>
              <a:t>- **Interactive Elements**: </a:t>
            </a:r>
            <a:r>
              <a:rPr lang="ru-RU" sz="700" dirty="0" err="1"/>
              <a:t>Include</a:t>
            </a:r>
            <a:r>
              <a:rPr lang="ru-RU" sz="700" dirty="0"/>
              <a:t> </a:t>
            </a:r>
            <a:r>
              <a:rPr lang="ru-RU" sz="700" dirty="0" err="1"/>
              <a:t>live</a:t>
            </a:r>
            <a:r>
              <a:rPr lang="ru-RU" sz="700" dirty="0"/>
              <a:t> </a:t>
            </a:r>
            <a:r>
              <a:rPr lang="ru-RU" sz="700" dirty="0" err="1"/>
              <a:t>coding</a:t>
            </a:r>
            <a:r>
              <a:rPr lang="ru-RU" sz="700" dirty="0"/>
              <a:t> </a:t>
            </a:r>
            <a:r>
              <a:rPr lang="ru-RU" sz="700" dirty="0" err="1"/>
              <a:t>or</a:t>
            </a:r>
            <a:r>
              <a:rPr lang="ru-RU" sz="700" dirty="0"/>
              <a:t> </a:t>
            </a:r>
            <a:r>
              <a:rPr lang="ru-RU" sz="700" dirty="0" err="1"/>
              <a:t>demos</a:t>
            </a:r>
            <a:r>
              <a:rPr lang="ru-RU" sz="700" dirty="0"/>
              <a:t> </a:t>
            </a:r>
            <a:r>
              <a:rPr lang="ru-RU" sz="700" dirty="0" err="1"/>
              <a:t>to</a:t>
            </a:r>
            <a:r>
              <a:rPr lang="ru-RU" sz="700" dirty="0"/>
              <a:t> </a:t>
            </a:r>
            <a:r>
              <a:rPr lang="ru-RU" sz="700" dirty="0" err="1"/>
              <a:t>engage</a:t>
            </a:r>
            <a:r>
              <a:rPr lang="ru-RU" sz="700" dirty="0"/>
              <a:t> the </a:t>
            </a:r>
            <a:r>
              <a:rPr lang="ru-RU" sz="700" dirty="0" err="1"/>
              <a:t>audience</a:t>
            </a:r>
            <a:r>
              <a:rPr lang="ru-RU" sz="700" dirty="0"/>
              <a:t>.</a:t>
            </a:r>
          </a:p>
          <a:p>
            <a:r>
              <a:rPr lang="ru-RU" sz="700" dirty="0"/>
              <a:t>- **Time Management**: </a:t>
            </a:r>
            <a:r>
              <a:rPr lang="ru-RU" sz="700" dirty="0" err="1"/>
              <a:t>Ensure</a:t>
            </a:r>
            <a:r>
              <a:rPr lang="ru-RU" sz="700" dirty="0"/>
              <a:t> </a:t>
            </a:r>
            <a:r>
              <a:rPr lang="ru-RU" sz="700" dirty="0" err="1"/>
              <a:t>each</a:t>
            </a:r>
            <a:r>
              <a:rPr lang="ru-RU" sz="700" dirty="0"/>
              <a:t> </a:t>
            </a:r>
            <a:r>
              <a:rPr lang="ru-RU" sz="700" dirty="0" err="1"/>
              <a:t>section</a:t>
            </a:r>
            <a:r>
              <a:rPr lang="ru-RU" sz="700" dirty="0"/>
              <a:t> </a:t>
            </a:r>
            <a:r>
              <a:rPr lang="ru-RU" sz="700" dirty="0" err="1"/>
              <a:t>is</a:t>
            </a:r>
            <a:r>
              <a:rPr lang="ru-RU" sz="700" dirty="0"/>
              <a:t> </a:t>
            </a:r>
            <a:r>
              <a:rPr lang="ru-RU" sz="700" dirty="0" err="1"/>
              <a:t>covered</a:t>
            </a:r>
            <a:r>
              <a:rPr lang="ru-RU" sz="700" dirty="0"/>
              <a:t> </a:t>
            </a:r>
            <a:r>
              <a:rPr lang="ru-RU" sz="700" dirty="0" err="1"/>
              <a:t>within</a:t>
            </a:r>
            <a:r>
              <a:rPr lang="ru-RU" sz="700" dirty="0"/>
              <a:t> the </a:t>
            </a:r>
            <a:r>
              <a:rPr lang="ru-RU" sz="700" dirty="0" err="1"/>
              <a:t>allotted</a:t>
            </a:r>
            <a:r>
              <a:rPr lang="ru-RU" sz="700" dirty="0"/>
              <a:t> </a:t>
            </a:r>
            <a:r>
              <a:rPr lang="ru-RU" sz="700" dirty="0" err="1"/>
              <a:t>time</a:t>
            </a:r>
            <a:r>
              <a:rPr lang="ru-RU" sz="700" dirty="0"/>
              <a:t>.</a:t>
            </a:r>
          </a:p>
          <a:p>
            <a:endParaRPr lang="ru-RU" sz="700" dirty="0"/>
          </a:p>
          <a:p>
            <a:r>
              <a:rPr lang="ru-RU" sz="700" dirty="0" err="1"/>
              <a:t>This</a:t>
            </a:r>
            <a:r>
              <a:rPr lang="ru-RU" sz="700" dirty="0"/>
              <a:t> </a:t>
            </a:r>
            <a:r>
              <a:rPr lang="ru-RU" sz="700" dirty="0" err="1"/>
              <a:t>agenda</a:t>
            </a:r>
            <a:r>
              <a:rPr lang="ru-RU" sz="700" dirty="0"/>
              <a:t> </a:t>
            </a:r>
            <a:r>
              <a:rPr lang="ru-RU" sz="700" dirty="0" err="1"/>
              <a:t>provides</a:t>
            </a:r>
            <a:r>
              <a:rPr lang="ru-RU" sz="700" dirty="0"/>
              <a:t> a </a:t>
            </a:r>
            <a:r>
              <a:rPr lang="ru-RU" sz="700" dirty="0" err="1"/>
              <a:t>balanced</a:t>
            </a:r>
            <a:r>
              <a:rPr lang="ru-RU" sz="700" dirty="0"/>
              <a:t> </a:t>
            </a:r>
            <a:r>
              <a:rPr lang="ru-RU" sz="700" dirty="0" err="1"/>
              <a:t>overview</a:t>
            </a:r>
            <a:r>
              <a:rPr lang="ru-RU" sz="700" dirty="0"/>
              <a:t> </a:t>
            </a:r>
            <a:r>
              <a:rPr lang="ru-RU" sz="700" dirty="0" err="1"/>
              <a:t>of</a:t>
            </a:r>
            <a:r>
              <a:rPr lang="ru-RU" sz="700" dirty="0"/>
              <a:t> </a:t>
            </a:r>
            <a:r>
              <a:rPr lang="ru-RU" sz="700" dirty="0" err="1"/>
              <a:t>unsupervised</a:t>
            </a:r>
            <a:r>
              <a:rPr lang="ru-RU" sz="700" dirty="0"/>
              <a:t> </a:t>
            </a:r>
            <a:r>
              <a:rPr lang="ru-RU" sz="700" dirty="0" err="1"/>
              <a:t>learning</a:t>
            </a:r>
            <a:r>
              <a:rPr lang="ru-RU" sz="700" dirty="0"/>
              <a:t> </a:t>
            </a:r>
            <a:r>
              <a:rPr lang="ru-RU" sz="700" dirty="0" err="1"/>
              <a:t>techniques</a:t>
            </a:r>
            <a:r>
              <a:rPr lang="ru-RU" sz="700" dirty="0"/>
              <a:t>, with a </a:t>
            </a:r>
            <a:r>
              <a:rPr lang="ru-RU" sz="700" dirty="0" err="1"/>
              <a:t>deep</a:t>
            </a:r>
            <a:r>
              <a:rPr lang="ru-RU" sz="700" dirty="0"/>
              <a:t> </a:t>
            </a:r>
            <a:r>
              <a:rPr lang="ru-RU" sz="700" dirty="0" err="1"/>
              <a:t>dive</a:t>
            </a:r>
            <a:r>
              <a:rPr lang="ru-RU" sz="700" dirty="0"/>
              <a:t> </a:t>
            </a:r>
            <a:r>
              <a:rPr lang="ru-RU" sz="700" dirty="0" err="1"/>
              <a:t>into</a:t>
            </a:r>
            <a:r>
              <a:rPr lang="ru-RU" sz="700" dirty="0"/>
              <a:t> </a:t>
            </a:r>
            <a:r>
              <a:rPr lang="ru-RU" sz="700" dirty="0" err="1"/>
              <a:t>VAEs</a:t>
            </a:r>
            <a:r>
              <a:rPr lang="ru-RU" sz="700" dirty="0"/>
              <a:t> </a:t>
            </a:r>
            <a:r>
              <a:rPr lang="ru-RU" sz="700" dirty="0" err="1"/>
              <a:t>and</a:t>
            </a:r>
            <a:r>
              <a:rPr lang="ru-RU" sz="700" dirty="0"/>
              <a:t> </a:t>
            </a:r>
            <a:r>
              <a:rPr lang="ru-RU" sz="700" dirty="0" err="1"/>
              <a:t>Diffusion</a:t>
            </a:r>
            <a:r>
              <a:rPr lang="ru-RU" sz="700" dirty="0"/>
              <a:t> </a:t>
            </a:r>
            <a:r>
              <a:rPr lang="ru-RU" sz="700" dirty="0" err="1"/>
              <a:t>Models</a:t>
            </a:r>
            <a:r>
              <a:rPr lang="ru-RU" sz="700" dirty="0"/>
              <a:t>, </a:t>
            </a:r>
            <a:r>
              <a:rPr lang="ru-RU" sz="700" dirty="0" err="1"/>
              <a:t>making</a:t>
            </a:r>
            <a:r>
              <a:rPr lang="ru-RU" sz="700" dirty="0"/>
              <a:t> </a:t>
            </a:r>
            <a:r>
              <a:rPr lang="ru-RU" sz="700" dirty="0" err="1"/>
              <a:t>it</a:t>
            </a:r>
            <a:r>
              <a:rPr lang="ru-RU" sz="700" dirty="0"/>
              <a:t> </a:t>
            </a:r>
            <a:r>
              <a:rPr lang="ru-RU" sz="700" dirty="0" err="1"/>
              <a:t>suitable</a:t>
            </a:r>
            <a:r>
              <a:rPr lang="ru-RU" sz="700" dirty="0"/>
              <a:t> </a:t>
            </a:r>
            <a:r>
              <a:rPr lang="ru-RU" sz="700" dirty="0" err="1"/>
              <a:t>for</a:t>
            </a:r>
            <a:r>
              <a:rPr lang="ru-RU" sz="700" dirty="0"/>
              <a:t> </a:t>
            </a:r>
            <a:r>
              <a:rPr lang="ru-RU" sz="700" dirty="0" err="1"/>
              <a:t>an</a:t>
            </a:r>
            <a:r>
              <a:rPr lang="ru-RU" sz="700" dirty="0"/>
              <a:t> </a:t>
            </a:r>
            <a:r>
              <a:rPr lang="ru-RU" sz="700" dirty="0" err="1"/>
              <a:t>audience</a:t>
            </a:r>
            <a:r>
              <a:rPr lang="ru-RU" sz="700" dirty="0"/>
              <a:t> with a </a:t>
            </a:r>
            <a:r>
              <a:rPr lang="ru-RU" sz="700" dirty="0" err="1"/>
              <a:t>basic</a:t>
            </a:r>
            <a:r>
              <a:rPr lang="ru-RU" sz="700" dirty="0"/>
              <a:t> </a:t>
            </a:r>
            <a:r>
              <a:rPr lang="ru-RU" sz="700" dirty="0" err="1"/>
              <a:t>understanding</a:t>
            </a:r>
            <a:r>
              <a:rPr lang="ru-RU" sz="700" dirty="0"/>
              <a:t> </a:t>
            </a:r>
            <a:r>
              <a:rPr lang="ru-RU" sz="700" dirty="0" err="1"/>
              <a:t>of</a:t>
            </a:r>
            <a:r>
              <a:rPr lang="ru-RU" sz="700" dirty="0"/>
              <a:t> </a:t>
            </a:r>
            <a:r>
              <a:rPr lang="ru-RU" sz="700" dirty="0" err="1"/>
              <a:t>machine</a:t>
            </a:r>
            <a:r>
              <a:rPr lang="ru-RU" sz="700" dirty="0"/>
              <a:t> </a:t>
            </a:r>
            <a:r>
              <a:rPr lang="ru-RU" sz="700" dirty="0" err="1"/>
              <a:t>learning</a:t>
            </a:r>
            <a:r>
              <a:rPr lang="ru-RU" sz="700" dirty="0"/>
              <a:t>.</a:t>
            </a:r>
          </a:p>
        </p:txBody>
      </p:sp>
    </p:spTree>
    <p:extLst>
      <p:ext uri="{BB962C8B-B14F-4D97-AF65-F5344CB8AC3E}">
        <p14:creationId xmlns:p14="http://schemas.microsoft.com/office/powerpoint/2010/main" val="3219727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22</a:t>
            </a:fld>
            <a:endParaRPr lang="ru-RU" dirty="0"/>
          </a:p>
        </p:txBody>
      </p:sp>
      <p:sp>
        <p:nvSpPr>
          <p:cNvPr id="2085" name="Заголовок 1">
            <a:extLst>
              <a:ext uri="{FF2B5EF4-FFF2-40B4-BE49-F238E27FC236}">
                <a16:creationId xmlns:a16="http://schemas.microsoft.com/office/drawing/2014/main" id="{7FB4C608-010C-A54C-6044-229A0E2987B0}"/>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Maximum likelihood</a:t>
            </a:r>
            <a:endParaRPr lang="ru-RU" sz="1800" dirty="0">
              <a:solidFill>
                <a:schemeClr val="tx1">
                  <a:lumMod val="75000"/>
                  <a:lumOff val="25000"/>
                </a:schemeClr>
              </a:solidFill>
            </a:endParaRPr>
          </a:p>
        </p:txBody>
      </p:sp>
      <p:sp>
        <p:nvSpPr>
          <p:cNvPr id="12" name="Нижний колонтитул 4">
            <a:extLst>
              <a:ext uri="{FF2B5EF4-FFF2-40B4-BE49-F238E27FC236}">
                <a16:creationId xmlns:a16="http://schemas.microsoft.com/office/drawing/2014/main" id="{C4293315-31BA-B3F2-8DE8-77220A15CE5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
        <p:nvSpPr>
          <p:cNvPr id="11" name="TextBox 10">
            <a:extLst>
              <a:ext uri="{FF2B5EF4-FFF2-40B4-BE49-F238E27FC236}">
                <a16:creationId xmlns:a16="http://schemas.microsoft.com/office/drawing/2014/main" id="{A2120B9E-116D-F672-5E38-3E26EAB8E743}"/>
              </a:ext>
            </a:extLst>
          </p:cNvPr>
          <p:cNvSpPr txBox="1"/>
          <p:nvPr/>
        </p:nvSpPr>
        <p:spPr>
          <a:xfrm>
            <a:off x="597588" y="4601352"/>
            <a:ext cx="2998597" cy="231282"/>
          </a:xfrm>
          <a:prstGeom prst="rect">
            <a:avLst/>
          </a:prstGeom>
          <a:noFill/>
        </p:spPr>
        <p:txBody>
          <a:bodyPr wrap="square">
            <a:spAutoFit/>
          </a:bodyPr>
          <a:lstStyle/>
          <a:p>
            <a:r>
              <a:rPr lang="et-EE" dirty="0">
                <a:hlinkClick r:id="rId2"/>
              </a:rPr>
              <a:t>S. J. Prince. Understanding Deep Learning. MIT Press,</a:t>
            </a:r>
            <a:r>
              <a:rPr lang="en-US" dirty="0">
                <a:hlinkClick r:id="rId2"/>
              </a:rPr>
              <a:t> </a:t>
            </a:r>
            <a:r>
              <a:rPr lang="et-EE" dirty="0">
                <a:hlinkClick r:id="rId2"/>
              </a:rPr>
              <a:t>2023.</a:t>
            </a:r>
            <a:endParaRPr lang="ru-RU" dirty="0"/>
          </a:p>
        </p:txBody>
      </p:sp>
      <p:pic>
        <p:nvPicPr>
          <p:cNvPr id="2" name="object 6">
            <a:extLst>
              <a:ext uri="{FF2B5EF4-FFF2-40B4-BE49-F238E27FC236}">
                <a16:creationId xmlns:a16="http://schemas.microsoft.com/office/drawing/2014/main" id="{A397A5AE-A439-CF68-532B-401220FBA7BA}"/>
              </a:ext>
            </a:extLst>
          </p:cNvPr>
          <p:cNvPicPr>
            <a:picLocks noChangeAspect="1"/>
          </p:cNvPicPr>
          <p:nvPr/>
        </p:nvPicPr>
        <p:blipFill>
          <a:blip r:embed="rId3" cstate="print"/>
          <a:stretch>
            <a:fillRect/>
          </a:stretch>
        </p:blipFill>
        <p:spPr>
          <a:xfrm>
            <a:off x="3867150" y="1568472"/>
            <a:ext cx="4722476" cy="278921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36BDF50-1DF0-C090-6EA7-D30A4F91E8B3}"/>
                  </a:ext>
                </a:extLst>
              </p:cNvPr>
              <p:cNvSpPr txBox="1"/>
              <p:nvPr/>
            </p:nvSpPr>
            <p:spPr>
              <a:xfrm>
                <a:off x="595313" y="872618"/>
                <a:ext cx="7995101" cy="787139"/>
              </a:xfrm>
              <a:prstGeom prst="rect">
                <a:avLst/>
              </a:prstGeom>
              <a:noFill/>
            </p:spPr>
            <p:txBody>
              <a:bodyPr wrap="square">
                <a:spAutoFit/>
              </a:bodyPr>
              <a:lstStyle/>
              <a:p>
                <a:pPr algn="just"/>
                <a:r>
                  <a:rPr lang="ru-RU" sz="1050" dirty="0">
                    <a:latin typeface="IBM Plex Sans" panose="020B0503050203000203" pitchFamily="34" charset="0"/>
                  </a:rPr>
                  <a:t>Consider a model</a:t>
                </a:r>
                <a:r>
                  <a:rPr lang="en-US" sz="1050" dirty="0">
                    <a:latin typeface="IBM Plex Sans" panose="020B0503050203000203" pitchFamily="34" charset="0"/>
                  </a:rPr>
                  <a:t> </a:t>
                </a:r>
                <a14:m>
                  <m:oMath xmlns:m="http://schemas.openxmlformats.org/officeDocument/2006/math">
                    <m:r>
                      <a:rPr lang="en-US" altLang="ru-RU" sz="1050" b="1" i="1" smtClean="0">
                        <a:latin typeface="Cambria Math" panose="02040503050406030204" pitchFamily="18" charset="0"/>
                      </a:rPr>
                      <m:t>𝒇</m:t>
                    </m:r>
                    <m:r>
                      <a:rPr lang="en-US" altLang="ru-RU" sz="1050" b="0" i="1" smtClean="0">
                        <a:latin typeface="Cambria Math" panose="02040503050406030204" pitchFamily="18" charset="0"/>
                      </a:rPr>
                      <m:t>=</m:t>
                    </m:r>
                    <m:d>
                      <m:dPr>
                        <m:begChr m:val="["/>
                        <m:endChr m:val="]"/>
                        <m:ctrlPr>
                          <a:rPr lang="en-US" altLang="ru-RU" sz="1050" b="0" i="1" smtClean="0">
                            <a:latin typeface="Cambria Math" panose="02040503050406030204" pitchFamily="18" charset="0"/>
                          </a:rPr>
                        </m:ctrlPr>
                      </m:dPr>
                      <m:e>
                        <m:sSup>
                          <m:sSupPr>
                            <m:ctrlPr>
                              <a:rPr lang="en-US" altLang="ru-RU" sz="1050" b="0" i="1" smtClean="0">
                                <a:latin typeface="Cambria Math" panose="02040503050406030204" pitchFamily="18" charset="0"/>
                              </a:rPr>
                            </m:ctrlPr>
                          </m:sSupPr>
                          <m:e>
                            <m:r>
                              <a:rPr lang="en-US" altLang="ru-RU" sz="1050" b="0" i="1" smtClean="0">
                                <a:latin typeface="Cambria Math" panose="02040503050406030204" pitchFamily="18" charset="0"/>
                              </a:rPr>
                              <m:t>𝑥</m:t>
                            </m:r>
                          </m:e>
                          <m:sup>
                            <m:r>
                              <a:rPr lang="en-US" altLang="ru-RU" sz="1050" b="0" i="1" smtClean="0">
                                <a:latin typeface="Cambria Math" panose="02040503050406030204" pitchFamily="18" charset="0"/>
                              </a:rPr>
                              <m:t>(</m:t>
                            </m:r>
                            <m:r>
                              <a:rPr lang="en-US" altLang="ru-RU" sz="1050" b="0" i="1" smtClean="0">
                                <a:latin typeface="Cambria Math" panose="02040503050406030204" pitchFamily="18" charset="0"/>
                              </a:rPr>
                              <m:t>𝑖</m:t>
                            </m:r>
                            <m:r>
                              <a:rPr lang="en-US" altLang="ru-RU" sz="1050" b="0" i="1" smtClean="0">
                                <a:latin typeface="Cambria Math" panose="02040503050406030204" pitchFamily="18" charset="0"/>
                              </a:rPr>
                              <m:t>)</m:t>
                            </m:r>
                          </m:sup>
                        </m:sSup>
                        <m:r>
                          <a:rPr lang="en-US" altLang="ru-RU" sz="1050" b="0" i="1" smtClean="0">
                            <a:latin typeface="Cambria Math" panose="02040503050406030204" pitchFamily="18" charset="0"/>
                          </a:rPr>
                          <m:t>, </m:t>
                        </m:r>
                        <m:r>
                          <a:rPr lang="en-US" altLang="ru-RU" sz="1050" b="1" i="1" smtClean="0">
                            <a:latin typeface="Cambria Math" panose="02040503050406030204" pitchFamily="18" charset="0"/>
                            <a:ea typeface="Cambria Math" panose="02040503050406030204" pitchFamily="18" charset="0"/>
                          </a:rPr>
                          <m:t>𝝓</m:t>
                        </m:r>
                      </m:e>
                    </m:d>
                  </m:oMath>
                </a14:m>
                <a:r>
                  <a:rPr lang="ru-RU" sz="1050" dirty="0">
                    <a:latin typeface="IBM Plex Sans" panose="020B0503050203000203" pitchFamily="34" charset="0"/>
                  </a:rPr>
                  <a:t> parameterized with weights </a:t>
                </a:r>
                <a14:m>
                  <m:oMath xmlns:m="http://schemas.openxmlformats.org/officeDocument/2006/math">
                    <m:r>
                      <a:rPr lang="en-US" altLang="ru-RU" sz="1050" b="1" i="1">
                        <a:latin typeface="Cambria Math" panose="02040503050406030204" pitchFamily="18" charset="0"/>
                        <a:ea typeface="Cambria Math" panose="02040503050406030204" pitchFamily="18" charset="0"/>
                      </a:rPr>
                      <m:t>𝝓</m:t>
                    </m:r>
                  </m:oMath>
                </a14:m>
                <a:r>
                  <a:rPr lang="ru-RU" sz="1050" dirty="0">
                    <a:latin typeface="IBM Plex Sans" panose="020B0503050203000203" pitchFamily="34" charset="0"/>
                  </a:rPr>
                  <a:t> that maps each </a:t>
                </a:r>
                <a14:m>
                  <m:oMath xmlns:m="http://schemas.openxmlformats.org/officeDocument/2006/math">
                    <m:r>
                      <a:rPr lang="en-US" altLang="ru-RU" sz="1050" b="0" i="1" smtClean="0">
                        <a:latin typeface="Cambria Math" panose="02040503050406030204" pitchFamily="18" charset="0"/>
                        <a:ea typeface="Cambria Math" panose="02040503050406030204" pitchFamily="18" charset="0"/>
                      </a:rPr>
                      <m:t>𝑖</m:t>
                    </m:r>
                  </m:oMath>
                </a14:m>
                <a:r>
                  <a:rPr lang="en-US" sz="1050" dirty="0">
                    <a:latin typeface="IBM Plex Sans" panose="020B0503050203000203" pitchFamily="34" charset="0"/>
                  </a:rPr>
                  <a:t>-th </a:t>
                </a:r>
                <a:r>
                  <a:rPr lang="ru-RU" sz="1050" dirty="0">
                    <a:latin typeface="IBM Plex Sans" panose="020B0503050203000203" pitchFamily="34" charset="0"/>
                  </a:rPr>
                  <a:t>input sample </a:t>
                </a:r>
                <a14:m>
                  <m:oMath xmlns:m="http://schemas.openxmlformats.org/officeDocument/2006/math">
                    <m:sSup>
                      <m:sSupPr>
                        <m:ctrlPr>
                          <a:rPr lang="en-US" altLang="ru-RU" sz="1050" i="1">
                            <a:latin typeface="Cambria Math" panose="02040503050406030204" pitchFamily="18" charset="0"/>
                          </a:rPr>
                        </m:ctrlPr>
                      </m:sSupPr>
                      <m:e>
                        <m:r>
                          <a:rPr lang="en-US" altLang="ru-RU" sz="1050" i="1">
                            <a:latin typeface="Cambria Math" panose="02040503050406030204" pitchFamily="18" charset="0"/>
                          </a:rPr>
                          <m:t>𝑥</m:t>
                        </m:r>
                      </m:e>
                      <m:sup>
                        <m:r>
                          <a:rPr lang="en-US" altLang="ru-RU" sz="1050" i="1">
                            <a:latin typeface="Cambria Math" panose="02040503050406030204" pitchFamily="18" charset="0"/>
                          </a:rPr>
                          <m:t>(</m:t>
                        </m:r>
                        <m:r>
                          <a:rPr lang="en-US" altLang="ru-RU" sz="1050" i="1">
                            <a:latin typeface="Cambria Math" panose="02040503050406030204" pitchFamily="18" charset="0"/>
                          </a:rPr>
                          <m:t>𝑖</m:t>
                        </m:r>
                        <m:r>
                          <a:rPr lang="en-US" altLang="ru-RU" sz="1050" i="1">
                            <a:latin typeface="Cambria Math" panose="02040503050406030204" pitchFamily="18" charset="0"/>
                          </a:rPr>
                          <m:t>)</m:t>
                        </m:r>
                      </m:sup>
                    </m:sSup>
                  </m:oMath>
                </a14:m>
                <a:r>
                  <a:rPr lang="ru-RU" sz="1050" dirty="0">
                    <a:latin typeface="IBM Plex Sans" panose="020B0503050203000203" pitchFamily="34" charset="0"/>
                  </a:rPr>
                  <a:t> into the output </a:t>
                </a:r>
                <a14:m>
                  <m:oMath xmlns:m="http://schemas.openxmlformats.org/officeDocument/2006/math">
                    <m:sSup>
                      <m:sSupPr>
                        <m:ctrlPr>
                          <a:rPr lang="en-US" altLang="ru-RU" sz="1050" i="1">
                            <a:latin typeface="Cambria Math" panose="02040503050406030204" pitchFamily="18" charset="0"/>
                          </a:rPr>
                        </m:ctrlPr>
                      </m:sSupPr>
                      <m:e>
                        <m:r>
                          <a:rPr lang="en-US" altLang="ru-RU" sz="1050" b="0" i="1" smtClean="0">
                            <a:latin typeface="Cambria Math" panose="02040503050406030204" pitchFamily="18" charset="0"/>
                          </a:rPr>
                          <m:t>𝑧</m:t>
                        </m:r>
                      </m:e>
                      <m:sup>
                        <m:r>
                          <a:rPr lang="en-US" altLang="ru-RU" sz="1050" i="1">
                            <a:latin typeface="Cambria Math" panose="02040503050406030204" pitchFamily="18" charset="0"/>
                          </a:rPr>
                          <m:t>(</m:t>
                        </m:r>
                        <m:r>
                          <a:rPr lang="en-US" altLang="ru-RU" sz="1050" i="1">
                            <a:latin typeface="Cambria Math" panose="02040503050406030204" pitchFamily="18" charset="0"/>
                          </a:rPr>
                          <m:t>𝑖</m:t>
                        </m:r>
                        <m:r>
                          <a:rPr lang="en-US" altLang="ru-RU" sz="1050" i="1">
                            <a:latin typeface="Cambria Math" panose="02040503050406030204" pitchFamily="18" charset="0"/>
                          </a:rPr>
                          <m:t>)</m:t>
                        </m:r>
                      </m:sup>
                    </m:sSup>
                  </m:oMath>
                </a14:m>
                <a:r>
                  <a:rPr lang="ru-RU" sz="1050" dirty="0">
                    <a:latin typeface="IBM Plex Sans" panose="020B0503050203000203" pitchFamily="34" charset="0"/>
                  </a:rPr>
                  <a:t> which then transforms into the hypothesis </a:t>
                </a:r>
                <a14:m>
                  <m:oMath xmlns:m="http://schemas.openxmlformats.org/officeDocument/2006/math">
                    <m:sSup>
                      <m:sSupPr>
                        <m:ctrlPr>
                          <a:rPr lang="en-US" altLang="ru-RU" sz="1050" i="1">
                            <a:latin typeface="Cambria Math" panose="02040503050406030204" pitchFamily="18" charset="0"/>
                          </a:rPr>
                        </m:ctrlPr>
                      </m:sSupPr>
                      <m:e>
                        <m:r>
                          <a:rPr lang="en-US" altLang="ru-RU" sz="1050" b="0" i="1" smtClean="0">
                            <a:latin typeface="Cambria Math" panose="02040503050406030204" pitchFamily="18" charset="0"/>
                          </a:rPr>
                          <m:t>h</m:t>
                        </m:r>
                      </m:e>
                      <m:sup>
                        <m:r>
                          <a:rPr lang="en-US" altLang="ru-RU" sz="1050" i="1">
                            <a:latin typeface="Cambria Math" panose="02040503050406030204" pitchFamily="18" charset="0"/>
                          </a:rPr>
                          <m:t>(</m:t>
                        </m:r>
                        <m:r>
                          <a:rPr lang="en-US" altLang="ru-RU" sz="1050" i="1">
                            <a:latin typeface="Cambria Math" panose="02040503050406030204" pitchFamily="18" charset="0"/>
                          </a:rPr>
                          <m:t>𝑖</m:t>
                        </m:r>
                        <m:r>
                          <a:rPr lang="en-US" altLang="ru-RU" sz="1050" i="1">
                            <a:latin typeface="Cambria Math" panose="02040503050406030204" pitchFamily="18" charset="0"/>
                          </a:rPr>
                          <m:t>)</m:t>
                        </m:r>
                      </m:sup>
                    </m:sSup>
                  </m:oMath>
                </a14:m>
                <a:r>
                  <a:rPr lang="ru-RU" sz="1050" dirty="0">
                    <a:latin typeface="IBM Plex Sans" panose="020B0503050203000203" pitchFamily="34" charset="0"/>
                  </a:rPr>
                  <a:t> that should be close to the label </a:t>
                </a:r>
                <a14:m>
                  <m:oMath xmlns:m="http://schemas.openxmlformats.org/officeDocument/2006/math">
                    <m:sSup>
                      <m:sSupPr>
                        <m:ctrlPr>
                          <a:rPr lang="en-US" altLang="ru-RU" sz="1050" i="1">
                            <a:latin typeface="Cambria Math" panose="02040503050406030204" pitchFamily="18" charset="0"/>
                          </a:rPr>
                        </m:ctrlPr>
                      </m:sSupPr>
                      <m:e>
                        <m:r>
                          <a:rPr lang="en-US" altLang="ru-RU" sz="1050" b="0" i="1" smtClean="0">
                            <a:latin typeface="Cambria Math" panose="02040503050406030204" pitchFamily="18" charset="0"/>
                          </a:rPr>
                          <m:t>𝑦</m:t>
                        </m:r>
                      </m:e>
                      <m:sup>
                        <m:r>
                          <a:rPr lang="en-US" altLang="ru-RU" sz="1050" i="1">
                            <a:latin typeface="Cambria Math" panose="02040503050406030204" pitchFamily="18" charset="0"/>
                          </a:rPr>
                          <m:t>(</m:t>
                        </m:r>
                        <m:r>
                          <a:rPr lang="en-US" altLang="ru-RU" sz="1050" i="1">
                            <a:latin typeface="Cambria Math" panose="02040503050406030204" pitchFamily="18" charset="0"/>
                          </a:rPr>
                          <m:t>𝑖</m:t>
                        </m:r>
                        <m:r>
                          <a:rPr lang="en-US" altLang="ru-RU" sz="1050" i="1">
                            <a:latin typeface="Cambria Math" panose="02040503050406030204" pitchFamily="18" charset="0"/>
                          </a:rPr>
                          <m:t>)</m:t>
                        </m:r>
                      </m:sup>
                    </m:sSup>
                  </m:oMath>
                </a14:m>
                <a:r>
                  <a:rPr lang="en-US" sz="1050" dirty="0">
                    <a:latin typeface="IBM Plex Sans" panose="020B0503050203000203" pitchFamily="34" charset="0"/>
                  </a:rPr>
                  <a:t>. We now shift perspective and consider the model as computing a conditional probability distribution </a:t>
                </a:r>
                <a14:m>
                  <m:oMath xmlns:m="http://schemas.openxmlformats.org/officeDocument/2006/math">
                    <m:r>
                      <a:rPr lang="en-US" altLang="ru-RU" sz="1050" b="0" i="1" smtClean="0">
                        <a:latin typeface="Cambria Math" panose="02040503050406030204" pitchFamily="18" charset="0"/>
                      </a:rPr>
                      <m:t>𝑝</m:t>
                    </m:r>
                    <m:d>
                      <m:dPr>
                        <m:ctrlPr>
                          <a:rPr lang="en-US" altLang="ru-RU" sz="1050" b="0" i="1" smtClean="0">
                            <a:latin typeface="Cambria Math" panose="02040503050406030204" pitchFamily="18" charset="0"/>
                          </a:rPr>
                        </m:ctrlPr>
                      </m:dPr>
                      <m:e>
                        <m:r>
                          <a:rPr lang="en-US" altLang="ru-RU" sz="1050" b="1" i="1">
                            <a:latin typeface="Cambria Math" panose="02040503050406030204" pitchFamily="18" charset="0"/>
                          </a:rPr>
                          <m:t>𝒚</m:t>
                        </m:r>
                        <m:r>
                          <a:rPr lang="en-US" altLang="ru-RU" sz="1050" b="0" i="1" smtClean="0">
                            <a:latin typeface="Cambria Math" panose="02040503050406030204" pitchFamily="18" charset="0"/>
                          </a:rPr>
                          <m:t>|</m:t>
                        </m:r>
                        <m:r>
                          <a:rPr lang="en-US" altLang="ru-RU" sz="1050" b="1" i="1" smtClean="0">
                            <a:latin typeface="Cambria Math" panose="02040503050406030204" pitchFamily="18" charset="0"/>
                          </a:rPr>
                          <m:t>𝒙</m:t>
                        </m:r>
                      </m:e>
                    </m:d>
                  </m:oMath>
                </a14:m>
                <a:r>
                  <a:rPr lang="en-US" sz="1050" dirty="0">
                    <a:latin typeface="IBM Plex Sans" panose="020B0503050203000203" pitchFamily="34" charset="0"/>
                  </a:rPr>
                  <a:t> or </a:t>
                </a:r>
                <a14:m>
                  <m:oMath xmlns:m="http://schemas.openxmlformats.org/officeDocument/2006/math">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r>
                          <a:rPr lang="en-US" altLang="ru-RU" sz="1050" i="1">
                            <a:latin typeface="Cambria Math" panose="02040503050406030204" pitchFamily="18" charset="0"/>
                          </a:rPr>
                          <m:t>𝑌</m:t>
                        </m:r>
                        <m:r>
                          <a:rPr lang="en-US" altLang="ru-RU" sz="1050" i="1">
                            <a:latin typeface="Cambria Math" panose="02040503050406030204" pitchFamily="18" charset="0"/>
                          </a:rPr>
                          <m:t>|</m:t>
                        </m:r>
                        <m:r>
                          <a:rPr lang="en-US" altLang="ru-RU" sz="1050" i="1">
                            <a:latin typeface="Cambria Math" panose="02040503050406030204" pitchFamily="18" charset="0"/>
                          </a:rPr>
                          <m:t>𝑋</m:t>
                        </m:r>
                      </m:e>
                    </m:d>
                  </m:oMath>
                </a14:m>
                <a:r>
                  <a:rPr lang="en-US" sz="1050" dirty="0">
                    <a:latin typeface="IBM Plex Sans" panose="020B0503050203000203" pitchFamily="34" charset="0"/>
                  </a:rPr>
                  <a:t>. The loss encourages each training output to have a high probability under the distribution</a:t>
                </a:r>
                <a:r>
                  <a:rPr lang="en-US" altLang="ru-RU" sz="1050" dirty="0"/>
                  <a:t> </a:t>
                </a:r>
                <a14:m>
                  <m:oMath xmlns:m="http://schemas.openxmlformats.org/officeDocument/2006/math">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sSup>
                          <m:sSupPr>
                            <m:ctrlPr>
                              <a:rPr lang="en-US" altLang="ru-RU" sz="1050" i="1">
                                <a:latin typeface="Cambria Math" panose="02040503050406030204" pitchFamily="18" charset="0"/>
                              </a:rPr>
                            </m:ctrlPr>
                          </m:sSupPr>
                          <m:e>
                            <m:r>
                              <a:rPr lang="en-US" altLang="ru-RU" sz="1050" i="1">
                                <a:latin typeface="Cambria Math" panose="02040503050406030204" pitchFamily="18" charset="0"/>
                              </a:rPr>
                              <m:t>𝑦</m:t>
                            </m:r>
                          </m:e>
                          <m:sup>
                            <m:r>
                              <a:rPr lang="en-US" altLang="ru-RU" sz="1050" i="1">
                                <a:latin typeface="Cambria Math" panose="02040503050406030204" pitchFamily="18" charset="0"/>
                              </a:rPr>
                              <m:t>(</m:t>
                            </m:r>
                            <m:r>
                              <a:rPr lang="en-US" altLang="ru-RU" sz="1050" i="1">
                                <a:latin typeface="Cambria Math" panose="02040503050406030204" pitchFamily="18" charset="0"/>
                              </a:rPr>
                              <m:t>𝑖</m:t>
                            </m:r>
                            <m:r>
                              <a:rPr lang="en-US" altLang="ru-RU" sz="1050" i="1">
                                <a:latin typeface="Cambria Math" panose="02040503050406030204" pitchFamily="18" charset="0"/>
                              </a:rPr>
                              <m:t>)</m:t>
                            </m:r>
                          </m:sup>
                        </m:sSup>
                        <m:r>
                          <a:rPr lang="en-US" altLang="ru-RU" sz="1050" i="1">
                            <a:latin typeface="Cambria Math" panose="02040503050406030204" pitchFamily="18" charset="0"/>
                          </a:rPr>
                          <m:t>|</m:t>
                        </m:r>
                        <m:sSup>
                          <m:sSupPr>
                            <m:ctrlPr>
                              <a:rPr lang="en-US" altLang="ru-RU" sz="1050" i="1">
                                <a:latin typeface="Cambria Math" panose="02040503050406030204" pitchFamily="18" charset="0"/>
                              </a:rPr>
                            </m:ctrlPr>
                          </m:sSupPr>
                          <m:e>
                            <m:r>
                              <a:rPr lang="en-US" altLang="ru-RU" sz="1050" i="1">
                                <a:latin typeface="Cambria Math" panose="02040503050406030204" pitchFamily="18" charset="0"/>
                              </a:rPr>
                              <m:t>𝑥</m:t>
                            </m:r>
                          </m:e>
                          <m:sup>
                            <m:r>
                              <a:rPr lang="en-US" altLang="ru-RU" sz="1050" i="1">
                                <a:latin typeface="Cambria Math" panose="02040503050406030204" pitchFamily="18" charset="0"/>
                              </a:rPr>
                              <m:t>(</m:t>
                            </m:r>
                            <m:r>
                              <a:rPr lang="en-US" altLang="ru-RU" sz="1050" i="1">
                                <a:latin typeface="Cambria Math" panose="02040503050406030204" pitchFamily="18" charset="0"/>
                              </a:rPr>
                              <m:t>𝑖</m:t>
                            </m:r>
                            <m:r>
                              <a:rPr lang="en-US" altLang="ru-RU" sz="1050" i="1">
                                <a:latin typeface="Cambria Math" panose="02040503050406030204" pitchFamily="18" charset="0"/>
                              </a:rPr>
                              <m:t>)</m:t>
                            </m:r>
                          </m:sup>
                        </m:sSup>
                      </m:e>
                    </m:d>
                  </m:oMath>
                </a14:m>
                <a:r>
                  <a:rPr lang="en-US" sz="1050" dirty="0">
                    <a:latin typeface="IBM Plex Sans" panose="020B0503050203000203" pitchFamily="34" charset="0"/>
                  </a:rPr>
                  <a:t>.</a:t>
                </a:r>
                <a:endParaRPr lang="ru-RU" sz="1050" dirty="0">
                  <a:latin typeface="IBM Plex Sans" panose="020B0503050203000203" pitchFamily="34" charset="0"/>
                </a:endParaRPr>
              </a:p>
            </p:txBody>
          </p:sp>
        </mc:Choice>
        <mc:Fallback xmlns="">
          <p:sp>
            <p:nvSpPr>
              <p:cNvPr id="13" name="TextBox 12">
                <a:extLst>
                  <a:ext uri="{FF2B5EF4-FFF2-40B4-BE49-F238E27FC236}">
                    <a16:creationId xmlns:a16="http://schemas.microsoft.com/office/drawing/2014/main" id="{036BDF50-1DF0-C090-6EA7-D30A4F91E8B3}"/>
                  </a:ext>
                </a:extLst>
              </p:cNvPr>
              <p:cNvSpPr txBox="1">
                <a:spLocks noRot="1" noChangeAspect="1" noMove="1" noResize="1" noEditPoints="1" noAdjustHandles="1" noChangeArrowheads="1" noChangeShapeType="1" noTextEdit="1"/>
              </p:cNvSpPr>
              <p:nvPr/>
            </p:nvSpPr>
            <p:spPr>
              <a:xfrm>
                <a:off x="595313" y="872618"/>
                <a:ext cx="7995101" cy="787139"/>
              </a:xfrm>
              <a:prstGeom prst="rect">
                <a:avLst/>
              </a:prstGeom>
              <a:blipFill>
                <a:blip r:embed="rId4"/>
                <a:stretch>
                  <a:fillRect b="-2326"/>
                </a:stretch>
              </a:blipFill>
            </p:spPr>
            <p:txBody>
              <a:bodyPr/>
              <a:lstStyle/>
              <a:p>
                <a:r>
                  <a:rPr lang="ru-RU">
                    <a:noFill/>
                  </a:rPr>
                  <a:t> </a:t>
                </a:r>
              </a:p>
            </p:txBody>
          </p:sp>
        </mc:Fallback>
      </mc:AlternateContent>
      <p:pic>
        <p:nvPicPr>
          <p:cNvPr id="15" name="Рисунок 14">
            <a:extLst>
              <a:ext uri="{FF2B5EF4-FFF2-40B4-BE49-F238E27FC236}">
                <a16:creationId xmlns:a16="http://schemas.microsoft.com/office/drawing/2014/main" id="{523FD485-C53A-365A-0572-094B7CDDF698}"/>
              </a:ext>
            </a:extLst>
          </p:cNvPr>
          <p:cNvPicPr>
            <a:picLocks noChangeAspect="1"/>
          </p:cNvPicPr>
          <p:nvPr/>
        </p:nvPicPr>
        <p:blipFill>
          <a:blip r:embed="rId5"/>
          <a:stretch>
            <a:fillRect/>
          </a:stretch>
        </p:blipFill>
        <p:spPr>
          <a:xfrm>
            <a:off x="605149" y="2152684"/>
            <a:ext cx="2043139" cy="2451767"/>
          </a:xfrm>
          <a:prstGeom prst="rect">
            <a:avLst/>
          </a:prstGeom>
        </p:spPr>
      </p:pic>
    </p:spTree>
    <p:extLst>
      <p:ext uri="{BB962C8B-B14F-4D97-AF65-F5344CB8AC3E}">
        <p14:creationId xmlns:p14="http://schemas.microsoft.com/office/powerpoint/2010/main" val="3204369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23</a:t>
            </a:fld>
            <a:endParaRPr lang="ru-RU" dirty="0"/>
          </a:p>
        </p:txBody>
      </p:sp>
      <p:sp>
        <p:nvSpPr>
          <p:cNvPr id="2085" name="Заголовок 1">
            <a:extLst>
              <a:ext uri="{FF2B5EF4-FFF2-40B4-BE49-F238E27FC236}">
                <a16:creationId xmlns:a16="http://schemas.microsoft.com/office/drawing/2014/main" id="{7FB4C608-010C-A54C-6044-229A0E2987B0}"/>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Example 1: Regression (univariate, homoscedastic) and MSE loss</a:t>
            </a:r>
            <a:endParaRPr lang="ru-RU" sz="1800" dirty="0">
              <a:solidFill>
                <a:schemeClr val="tx1">
                  <a:lumMod val="75000"/>
                  <a:lumOff val="25000"/>
                </a:schemeClr>
              </a:solidFill>
            </a:endParaRPr>
          </a:p>
        </p:txBody>
      </p:sp>
      <p:sp>
        <p:nvSpPr>
          <p:cNvPr id="12" name="Нижний колонтитул 4">
            <a:extLst>
              <a:ext uri="{FF2B5EF4-FFF2-40B4-BE49-F238E27FC236}">
                <a16:creationId xmlns:a16="http://schemas.microsoft.com/office/drawing/2014/main" id="{C4293315-31BA-B3F2-8DE8-77220A15CE5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
        <p:nvSpPr>
          <p:cNvPr id="11" name="TextBox 10">
            <a:extLst>
              <a:ext uri="{FF2B5EF4-FFF2-40B4-BE49-F238E27FC236}">
                <a16:creationId xmlns:a16="http://schemas.microsoft.com/office/drawing/2014/main" id="{A2120B9E-116D-F672-5E38-3E26EAB8E743}"/>
              </a:ext>
            </a:extLst>
          </p:cNvPr>
          <p:cNvSpPr txBox="1"/>
          <p:nvPr/>
        </p:nvSpPr>
        <p:spPr>
          <a:xfrm>
            <a:off x="597588" y="4601352"/>
            <a:ext cx="2998597" cy="231282"/>
          </a:xfrm>
          <a:prstGeom prst="rect">
            <a:avLst/>
          </a:prstGeom>
          <a:noFill/>
        </p:spPr>
        <p:txBody>
          <a:bodyPr wrap="square">
            <a:spAutoFit/>
          </a:bodyPr>
          <a:lstStyle/>
          <a:p>
            <a:r>
              <a:rPr lang="et-EE" dirty="0">
                <a:hlinkClick r:id="rId2"/>
              </a:rPr>
              <a:t>S. J. Prince. Understanding Deep Learning. MIT Press,</a:t>
            </a:r>
            <a:r>
              <a:rPr lang="en-US" dirty="0">
                <a:hlinkClick r:id="rId2"/>
              </a:rPr>
              <a:t> </a:t>
            </a:r>
            <a:r>
              <a:rPr lang="et-EE" dirty="0">
                <a:hlinkClick r:id="rId2"/>
              </a:rPr>
              <a:t>2023.</a:t>
            </a:r>
            <a:endParaRPr lang="ru-RU"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4358542-F361-09DD-3592-0860D58FB6D9}"/>
                  </a:ext>
                </a:extLst>
              </p:cNvPr>
              <p:cNvSpPr txBox="1"/>
              <p:nvPr/>
            </p:nvSpPr>
            <p:spPr>
              <a:xfrm>
                <a:off x="604839" y="1046905"/>
                <a:ext cx="2728911" cy="939809"/>
              </a:xfrm>
              <a:prstGeom prst="rect">
                <a:avLst/>
              </a:prstGeom>
              <a:noFill/>
            </p:spPr>
            <p:txBody>
              <a:bodyPr wrap="square">
                <a:spAutoFit/>
              </a:bodyPr>
              <a:lstStyle/>
              <a:p>
                <a:pPr>
                  <a:tabLst>
                    <a:tab pos="804863" algn="l"/>
                  </a:tabLst>
                </a:pPr>
                <a:r>
                  <a:rPr lang="en-US" sz="1050" dirty="0">
                    <a:latin typeface="IBM Plex Sans" panose="020B0503050203000203" pitchFamily="34" charset="0"/>
                  </a:rPr>
                  <a:t>The key idea is to use the </a:t>
                </a:r>
                <a:r>
                  <a:rPr lang="en-US" sz="1050" i="1" dirty="0">
                    <a:latin typeface="IBM Plex Sans" panose="020B0503050203000203" pitchFamily="34" charset="0"/>
                  </a:rPr>
                  <a:t>normal</a:t>
                </a:r>
                <a:r>
                  <a:rPr lang="en-US" sz="1050" dirty="0">
                    <a:latin typeface="IBM Plex Sans" panose="020B0503050203000203" pitchFamily="34" charset="0"/>
                  </a:rPr>
                  <a:t> distribution:</a:t>
                </a:r>
              </a:p>
              <a:p>
                <a:pPr>
                  <a:tabLst>
                    <a:tab pos="804863" algn="l"/>
                  </a:tabLst>
                </a:pPr>
                <a14:m>
                  <m:oMathPara xmlns:m="http://schemas.openxmlformats.org/officeDocument/2006/math">
                    <m:oMathParaPr>
                      <m:jc m:val="centerGroup"/>
                    </m:oMathParaPr>
                    <m:oMath xmlns:m="http://schemas.openxmlformats.org/officeDocument/2006/math">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r>
                            <a:rPr lang="en-US" altLang="ru-RU" sz="1050" i="1">
                              <a:latin typeface="Cambria Math" panose="02040503050406030204" pitchFamily="18" charset="0"/>
                            </a:rPr>
                            <m:t>𝑥</m:t>
                          </m:r>
                        </m:e>
                      </m:d>
                      <m:r>
                        <a:rPr lang="en-US" altLang="ru-RU" sz="1050" b="0" i="1" smtClean="0">
                          <a:latin typeface="Cambria Math" panose="02040503050406030204" pitchFamily="18" charset="0"/>
                        </a:rPr>
                        <m:t>=</m:t>
                      </m:r>
                      <m:r>
                        <a:rPr lang="en-US" altLang="ru-RU" sz="1050" i="1">
                          <a:latin typeface="Cambria Math" panose="02040503050406030204" pitchFamily="18" charset="0"/>
                          <a:ea typeface="Cambria Math" panose="02040503050406030204" pitchFamily="18" charset="0"/>
                        </a:rPr>
                        <m:t>𝑁</m:t>
                      </m:r>
                      <m:d>
                        <m:dPr>
                          <m:ctrlPr>
                            <a:rPr lang="en-US" altLang="ru-RU" sz="1050" i="1">
                              <a:latin typeface="Cambria Math" panose="02040503050406030204" pitchFamily="18" charset="0"/>
                            </a:rPr>
                          </m:ctrlPr>
                        </m:dPr>
                        <m:e>
                          <m:r>
                            <a:rPr lang="en-US" altLang="ru-RU" sz="1050" i="1">
                              <a:latin typeface="Cambria Math" panose="02040503050406030204" pitchFamily="18" charset="0"/>
                            </a:rPr>
                            <m:t>𝑥</m:t>
                          </m:r>
                          <m:r>
                            <a:rPr lang="en-US" altLang="ru-RU" sz="1050" i="1">
                              <a:latin typeface="Cambria Math" panose="02040503050406030204" pitchFamily="18" charset="0"/>
                            </a:rPr>
                            <m:t>|</m:t>
                          </m:r>
                          <m:r>
                            <a:rPr lang="en-US" altLang="ru-RU" sz="1050" i="1">
                              <a:latin typeface="Cambria Math" panose="02040503050406030204" pitchFamily="18" charset="0"/>
                              <a:ea typeface="Cambria Math" panose="02040503050406030204" pitchFamily="18" charset="0"/>
                            </a:rPr>
                            <m:t>𝜇</m:t>
                          </m:r>
                          <m:r>
                            <a:rPr lang="en-US" altLang="ru-RU" sz="1050" i="1">
                              <a:latin typeface="Cambria Math" panose="02040503050406030204" pitchFamily="18" charset="0"/>
                              <a:ea typeface="Cambria Math" panose="02040503050406030204" pitchFamily="18" charset="0"/>
                            </a:rPr>
                            <m:t>,</m:t>
                          </m:r>
                          <m:sSup>
                            <m:sSupPr>
                              <m:ctrlPr>
                                <a:rPr lang="en-US" altLang="ru-RU" sz="1050" i="1">
                                  <a:latin typeface="Cambria Math" panose="02040503050406030204" pitchFamily="18" charset="0"/>
                                  <a:ea typeface="Cambria Math" panose="02040503050406030204" pitchFamily="18" charset="0"/>
                                </a:rPr>
                              </m:ctrlPr>
                            </m:sSupPr>
                            <m:e>
                              <m:r>
                                <a:rPr lang="en-US" altLang="ru-RU" sz="1050" i="1">
                                  <a:latin typeface="Cambria Math" panose="02040503050406030204" pitchFamily="18" charset="0"/>
                                  <a:ea typeface="Cambria Math" panose="02040503050406030204" pitchFamily="18" charset="0"/>
                                </a:rPr>
                                <m:t>𝜎</m:t>
                              </m:r>
                            </m:e>
                            <m:sup>
                              <m:r>
                                <a:rPr lang="en-US" altLang="ru-RU" sz="1050" i="1">
                                  <a:latin typeface="Cambria Math" panose="02040503050406030204" pitchFamily="18" charset="0"/>
                                  <a:ea typeface="Cambria Math" panose="02040503050406030204" pitchFamily="18" charset="0"/>
                                </a:rPr>
                                <m:t>2</m:t>
                              </m:r>
                            </m:sup>
                          </m:sSup>
                        </m:e>
                      </m:d>
                      <m:r>
                        <a:rPr lang="en-US" altLang="ru-RU" sz="1050" i="1">
                          <a:latin typeface="Cambria Math" panose="02040503050406030204" pitchFamily="18" charset="0"/>
                        </a:rPr>
                        <m:t>=</m:t>
                      </m:r>
                      <m:f>
                        <m:fPr>
                          <m:ctrlPr>
                            <a:rPr lang="en-US" altLang="ru-RU" sz="1050" i="1" smtClean="0">
                              <a:latin typeface="Cambria Math" panose="02040503050406030204" pitchFamily="18" charset="0"/>
                            </a:rPr>
                          </m:ctrlPr>
                        </m:fPr>
                        <m:num>
                          <m:r>
                            <a:rPr lang="en-US" altLang="ru-RU" sz="1050" b="0" i="1" smtClean="0">
                              <a:latin typeface="Cambria Math" panose="02040503050406030204" pitchFamily="18" charset="0"/>
                            </a:rPr>
                            <m:t>1</m:t>
                          </m:r>
                        </m:num>
                        <m:den>
                          <m:rad>
                            <m:radPr>
                              <m:degHide m:val="on"/>
                              <m:ctrlPr>
                                <a:rPr lang="en-US" altLang="ru-RU" sz="1050" i="1" smtClean="0">
                                  <a:latin typeface="Cambria Math" panose="02040503050406030204" pitchFamily="18" charset="0"/>
                                </a:rPr>
                              </m:ctrlPr>
                            </m:radPr>
                            <m:deg/>
                            <m:e>
                              <m:r>
                                <a:rPr lang="en-US" altLang="ru-RU" sz="1050" b="0" i="1" smtClean="0">
                                  <a:latin typeface="Cambria Math" panose="02040503050406030204" pitchFamily="18" charset="0"/>
                                </a:rPr>
                                <m:t>2</m:t>
                              </m:r>
                              <m:r>
                                <a:rPr lang="en-US" altLang="ru-RU" sz="1050" b="0" i="1" smtClean="0">
                                  <a:latin typeface="Cambria Math" panose="02040503050406030204" pitchFamily="18" charset="0"/>
                                  <a:ea typeface="Cambria Math" panose="02040503050406030204" pitchFamily="18" charset="0"/>
                                </a:rPr>
                                <m:t>𝜋</m:t>
                              </m:r>
                              <m:sSup>
                                <m:sSupPr>
                                  <m:ctrlPr>
                                    <a:rPr lang="en-US" altLang="ru-RU" sz="1050" i="1">
                                      <a:latin typeface="Cambria Math" panose="02040503050406030204" pitchFamily="18" charset="0"/>
                                      <a:ea typeface="Cambria Math" panose="02040503050406030204" pitchFamily="18" charset="0"/>
                                    </a:rPr>
                                  </m:ctrlPr>
                                </m:sSupPr>
                                <m:e>
                                  <m:r>
                                    <a:rPr lang="en-US" altLang="ru-RU" sz="1050" i="1">
                                      <a:latin typeface="Cambria Math" panose="02040503050406030204" pitchFamily="18" charset="0"/>
                                      <a:ea typeface="Cambria Math" panose="02040503050406030204" pitchFamily="18" charset="0"/>
                                    </a:rPr>
                                    <m:t>𝜎</m:t>
                                  </m:r>
                                </m:e>
                                <m:sup>
                                  <m:r>
                                    <a:rPr lang="en-US" altLang="ru-RU" sz="1050" i="1">
                                      <a:latin typeface="Cambria Math" panose="02040503050406030204" pitchFamily="18" charset="0"/>
                                      <a:ea typeface="Cambria Math" panose="02040503050406030204" pitchFamily="18" charset="0"/>
                                    </a:rPr>
                                    <m:t>2</m:t>
                                  </m:r>
                                </m:sup>
                              </m:sSup>
                            </m:e>
                          </m:rad>
                        </m:den>
                      </m:f>
                      <m:r>
                        <a:rPr lang="en-US" altLang="ru-RU" sz="1050" b="0" i="1" smtClean="0">
                          <a:latin typeface="Cambria Math" panose="02040503050406030204" pitchFamily="18" charset="0"/>
                        </a:rPr>
                        <m:t>𝑒𝑥𝑝</m:t>
                      </m:r>
                      <m:d>
                        <m:dPr>
                          <m:ctrlPr>
                            <a:rPr lang="en-US" altLang="ru-RU" sz="1050" b="0" i="1" smtClean="0">
                              <a:latin typeface="Cambria Math" panose="02040503050406030204" pitchFamily="18" charset="0"/>
                            </a:rPr>
                          </m:ctrlPr>
                        </m:dPr>
                        <m:e>
                          <m:r>
                            <a:rPr lang="en-US" altLang="ru-RU" sz="1050" b="0" i="1" smtClean="0">
                              <a:latin typeface="Cambria Math" panose="02040503050406030204" pitchFamily="18" charset="0"/>
                            </a:rPr>
                            <m:t>−</m:t>
                          </m:r>
                          <m:f>
                            <m:fPr>
                              <m:ctrlPr>
                                <a:rPr lang="en-US" altLang="ru-RU" sz="1050" i="1">
                                  <a:latin typeface="Cambria Math" panose="02040503050406030204" pitchFamily="18" charset="0"/>
                                </a:rPr>
                              </m:ctrlPr>
                            </m:fPr>
                            <m:num>
                              <m:r>
                                <a:rPr lang="en-US" altLang="ru-RU" sz="1050" i="1">
                                  <a:latin typeface="Cambria Math" panose="02040503050406030204" pitchFamily="18" charset="0"/>
                                </a:rPr>
                                <m:t>1</m:t>
                              </m:r>
                            </m:num>
                            <m:den>
                              <m:r>
                                <a:rPr lang="en-US" altLang="ru-RU" sz="1050" i="1">
                                  <a:latin typeface="Cambria Math" panose="02040503050406030204" pitchFamily="18" charset="0"/>
                                </a:rPr>
                                <m:t>2</m:t>
                              </m:r>
                              <m:sSup>
                                <m:sSupPr>
                                  <m:ctrlPr>
                                    <a:rPr lang="en-US" altLang="ru-RU" sz="1050" i="1">
                                      <a:latin typeface="Cambria Math" panose="02040503050406030204" pitchFamily="18" charset="0"/>
                                      <a:ea typeface="Cambria Math" panose="02040503050406030204" pitchFamily="18" charset="0"/>
                                    </a:rPr>
                                  </m:ctrlPr>
                                </m:sSupPr>
                                <m:e>
                                  <m:r>
                                    <a:rPr lang="en-US" altLang="ru-RU" sz="1050" i="1">
                                      <a:latin typeface="Cambria Math" panose="02040503050406030204" pitchFamily="18" charset="0"/>
                                      <a:ea typeface="Cambria Math" panose="02040503050406030204" pitchFamily="18" charset="0"/>
                                    </a:rPr>
                                    <m:t>𝜎</m:t>
                                  </m:r>
                                </m:e>
                                <m:sup>
                                  <m:r>
                                    <a:rPr lang="en-US" altLang="ru-RU" sz="1050" i="1">
                                      <a:latin typeface="Cambria Math" panose="02040503050406030204" pitchFamily="18" charset="0"/>
                                      <a:ea typeface="Cambria Math" panose="02040503050406030204" pitchFamily="18" charset="0"/>
                                    </a:rPr>
                                    <m:t>2</m:t>
                                  </m:r>
                                </m:sup>
                              </m:sSup>
                            </m:den>
                          </m:f>
                          <m:sSup>
                            <m:sSupPr>
                              <m:ctrlPr>
                                <a:rPr lang="en-US" altLang="ru-RU" sz="1050" i="1" smtClean="0">
                                  <a:latin typeface="Cambria Math" panose="02040503050406030204" pitchFamily="18" charset="0"/>
                                  <a:ea typeface="Cambria Math" panose="02040503050406030204" pitchFamily="18" charset="0"/>
                                </a:rPr>
                              </m:ctrlPr>
                            </m:sSupPr>
                            <m:e>
                              <m:d>
                                <m:dPr>
                                  <m:ctrlPr>
                                    <a:rPr lang="en-US" altLang="ru-RU" sz="1050" i="1">
                                      <a:latin typeface="Cambria Math" panose="02040503050406030204" pitchFamily="18" charset="0"/>
                                      <a:ea typeface="Cambria Math" panose="02040503050406030204" pitchFamily="18" charset="0"/>
                                    </a:rPr>
                                  </m:ctrlPr>
                                </m:dPr>
                                <m:e>
                                  <m:r>
                                    <a:rPr lang="en-US" altLang="ru-RU" sz="1050" i="1">
                                      <a:latin typeface="Cambria Math" panose="02040503050406030204" pitchFamily="18" charset="0"/>
                                      <a:ea typeface="Cambria Math" panose="02040503050406030204" pitchFamily="18" charset="0"/>
                                    </a:rPr>
                                    <m:t>𝑥</m:t>
                                  </m:r>
                                  <m:r>
                                    <a:rPr lang="en-US" altLang="ru-RU" sz="1050" i="1">
                                      <a:latin typeface="Cambria Math" panose="02040503050406030204" pitchFamily="18" charset="0"/>
                                      <a:ea typeface="Cambria Math" panose="02040503050406030204" pitchFamily="18" charset="0"/>
                                    </a:rPr>
                                    <m:t>−</m:t>
                                  </m:r>
                                  <m:r>
                                    <a:rPr lang="en-US" altLang="ru-RU" sz="1050" i="1">
                                      <a:latin typeface="Cambria Math" panose="02040503050406030204" pitchFamily="18" charset="0"/>
                                      <a:ea typeface="Cambria Math" panose="02040503050406030204" pitchFamily="18" charset="0"/>
                                    </a:rPr>
                                    <m:t>𝜇</m:t>
                                  </m:r>
                                </m:e>
                              </m:d>
                            </m:e>
                            <m:sup>
                              <m:r>
                                <a:rPr lang="en-US" altLang="ru-RU" sz="1050" b="0" i="1" smtClean="0">
                                  <a:latin typeface="Cambria Math" panose="02040503050406030204" pitchFamily="18" charset="0"/>
                                  <a:ea typeface="Cambria Math" panose="02040503050406030204" pitchFamily="18" charset="0"/>
                                </a:rPr>
                                <m:t>2</m:t>
                              </m:r>
                            </m:sup>
                          </m:sSup>
                        </m:e>
                      </m:d>
                      <m:r>
                        <a:rPr lang="en-US" altLang="ru-RU" sz="1050" b="0" i="1" smtClean="0">
                          <a:latin typeface="Cambria Math" panose="02040503050406030204" pitchFamily="18" charset="0"/>
                          <a:ea typeface="Cambria Math" panose="02040503050406030204" pitchFamily="18" charset="0"/>
                        </a:rPr>
                        <m:t>.</m:t>
                      </m:r>
                    </m:oMath>
                  </m:oMathPara>
                </a14:m>
                <a:br>
                  <a:rPr lang="en-US" sz="1050" dirty="0">
                    <a:latin typeface="IBM Plex Sans" panose="020B0503050203000203" pitchFamily="34" charset="0"/>
                  </a:rPr>
                </a:br>
                <a:endParaRPr lang="en-US" sz="1050" dirty="0">
                  <a:latin typeface="IBM Plex Sans" panose="020B0503050203000203" pitchFamily="34" charset="0"/>
                </a:endParaRPr>
              </a:p>
            </p:txBody>
          </p:sp>
        </mc:Choice>
        <mc:Fallback xmlns="">
          <p:sp>
            <p:nvSpPr>
              <p:cNvPr id="2" name="TextBox 1">
                <a:extLst>
                  <a:ext uri="{FF2B5EF4-FFF2-40B4-BE49-F238E27FC236}">
                    <a16:creationId xmlns:a16="http://schemas.microsoft.com/office/drawing/2014/main" id="{D4358542-F361-09DD-3592-0860D58FB6D9}"/>
                  </a:ext>
                </a:extLst>
              </p:cNvPr>
              <p:cNvSpPr txBox="1">
                <a:spLocks noRot="1" noChangeAspect="1" noMove="1" noResize="1" noEditPoints="1" noAdjustHandles="1" noChangeArrowheads="1" noChangeShapeType="1" noTextEdit="1"/>
              </p:cNvSpPr>
              <p:nvPr/>
            </p:nvSpPr>
            <p:spPr>
              <a:xfrm>
                <a:off x="604839" y="1046905"/>
                <a:ext cx="2728911" cy="939809"/>
              </a:xfrm>
              <a:prstGeom prst="rect">
                <a:avLst/>
              </a:prstGeom>
              <a:blipFill>
                <a:blip r:embed="rId3"/>
                <a:stretch>
                  <a:fillRect/>
                </a:stretch>
              </a:blipFill>
            </p:spPr>
            <p:txBody>
              <a:bodyPr/>
              <a:lstStyle/>
              <a:p>
                <a:r>
                  <a:rPr lang="ru-RU">
                    <a:noFill/>
                  </a:rPr>
                  <a:t> </a:t>
                </a:r>
              </a:p>
            </p:txBody>
          </p:sp>
        </mc:Fallback>
      </mc:AlternateContent>
      <p:pic>
        <p:nvPicPr>
          <p:cNvPr id="7" name="object 6">
            <a:extLst>
              <a:ext uri="{FF2B5EF4-FFF2-40B4-BE49-F238E27FC236}">
                <a16:creationId xmlns:a16="http://schemas.microsoft.com/office/drawing/2014/main" id="{F19EE40E-DDFA-9A30-98E7-7227F1346530}"/>
              </a:ext>
            </a:extLst>
          </p:cNvPr>
          <p:cNvPicPr>
            <a:picLocks noChangeAspect="1"/>
          </p:cNvPicPr>
          <p:nvPr/>
        </p:nvPicPr>
        <p:blipFill>
          <a:blip r:embed="rId4" cstate="print"/>
          <a:stretch>
            <a:fillRect/>
          </a:stretch>
        </p:blipFill>
        <p:spPr>
          <a:xfrm>
            <a:off x="3103303" y="1355451"/>
            <a:ext cx="5486324" cy="3240363"/>
          </a:xfrm>
          <a:prstGeom prst="rect">
            <a:avLst/>
          </a:prstGeom>
        </p:spPr>
      </p:pic>
      <p:pic>
        <p:nvPicPr>
          <p:cNvPr id="14" name="Рисунок 13">
            <a:extLst>
              <a:ext uri="{FF2B5EF4-FFF2-40B4-BE49-F238E27FC236}">
                <a16:creationId xmlns:a16="http://schemas.microsoft.com/office/drawing/2014/main" id="{B699EDAA-2F72-EAC9-65A5-31369792A0AE}"/>
              </a:ext>
            </a:extLst>
          </p:cNvPr>
          <p:cNvPicPr>
            <a:picLocks noChangeAspect="1"/>
          </p:cNvPicPr>
          <p:nvPr/>
        </p:nvPicPr>
        <p:blipFill>
          <a:blip r:embed="rId5"/>
          <a:stretch>
            <a:fillRect/>
          </a:stretch>
        </p:blipFill>
        <p:spPr>
          <a:xfrm>
            <a:off x="604839" y="2005424"/>
            <a:ext cx="2395537" cy="2590389"/>
          </a:xfrm>
          <a:prstGeom prst="rect">
            <a:avLst/>
          </a:prstGeom>
        </p:spPr>
      </p:pic>
    </p:spTree>
    <p:extLst>
      <p:ext uri="{BB962C8B-B14F-4D97-AF65-F5344CB8AC3E}">
        <p14:creationId xmlns:p14="http://schemas.microsoft.com/office/powerpoint/2010/main" val="2815646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24</a:t>
            </a:fld>
            <a:endParaRPr lang="ru-RU" dirty="0"/>
          </a:p>
        </p:txBody>
      </p:sp>
      <p:sp>
        <p:nvSpPr>
          <p:cNvPr id="2085" name="Заголовок 1">
            <a:extLst>
              <a:ext uri="{FF2B5EF4-FFF2-40B4-BE49-F238E27FC236}">
                <a16:creationId xmlns:a16="http://schemas.microsoft.com/office/drawing/2014/main" id="{7FB4C608-010C-A54C-6044-229A0E2987B0}"/>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Frequentist </a:t>
            </a:r>
            <a:r>
              <a:rPr lang="en-US" sz="1800" dirty="0">
                <a:solidFill>
                  <a:srgbClr val="40BA21"/>
                </a:solidFill>
              </a:rPr>
              <a:t>vs</a:t>
            </a:r>
            <a:r>
              <a:rPr lang="en-US" sz="1800" dirty="0">
                <a:solidFill>
                  <a:schemeClr val="bg2">
                    <a:lumMod val="50000"/>
                  </a:schemeClr>
                </a:solidFill>
              </a:rPr>
              <a:t> Bayesian frameworks</a:t>
            </a:r>
            <a:endParaRPr lang="ru-RU" sz="1800" dirty="0">
              <a:solidFill>
                <a:schemeClr val="tx1">
                  <a:lumMod val="75000"/>
                  <a:lumOff val="25000"/>
                </a:schemeClr>
              </a:solidFill>
            </a:endParaRPr>
          </a:p>
        </p:txBody>
      </p:sp>
      <mc:AlternateContent xmlns:mc="http://schemas.openxmlformats.org/markup-compatibility/2006" xmlns:a14="http://schemas.microsoft.com/office/drawing/2010/main">
        <mc:Choice Requires="a14">
          <p:graphicFrame>
            <p:nvGraphicFramePr>
              <p:cNvPr id="18" name="Таблица 17">
                <a:extLst>
                  <a:ext uri="{FF2B5EF4-FFF2-40B4-BE49-F238E27FC236}">
                    <a16:creationId xmlns:a16="http://schemas.microsoft.com/office/drawing/2014/main" id="{D530B528-8134-9860-CCF2-8E9F0922C1FB}"/>
                  </a:ext>
                </a:extLst>
              </p:cNvPr>
              <p:cNvGraphicFramePr>
                <a:graphicFrameLocks noGrp="1"/>
              </p:cNvGraphicFramePr>
              <p:nvPr/>
            </p:nvGraphicFramePr>
            <p:xfrm>
              <a:off x="1120185" y="1209263"/>
              <a:ext cx="7200000" cy="1854200"/>
            </p:xfrm>
            <a:graphic>
              <a:graphicData uri="http://schemas.openxmlformats.org/drawingml/2006/table">
                <a:tbl>
                  <a:tblPr firstRow="1" bandRow="1">
                    <a:tableStyleId>{2D5ABB26-0587-4C30-8999-92F81FD0307C}</a:tableStyleId>
                  </a:tblPr>
                  <a:tblGrid>
                    <a:gridCol w="2400000">
                      <a:extLst>
                        <a:ext uri="{9D8B030D-6E8A-4147-A177-3AD203B41FA5}">
                          <a16:colId xmlns:a16="http://schemas.microsoft.com/office/drawing/2014/main" val="2341151712"/>
                        </a:ext>
                      </a:extLst>
                    </a:gridCol>
                    <a:gridCol w="2400000">
                      <a:extLst>
                        <a:ext uri="{9D8B030D-6E8A-4147-A177-3AD203B41FA5}">
                          <a16:colId xmlns:a16="http://schemas.microsoft.com/office/drawing/2014/main" val="519535418"/>
                        </a:ext>
                      </a:extLst>
                    </a:gridCol>
                    <a:gridCol w="2400000">
                      <a:extLst>
                        <a:ext uri="{9D8B030D-6E8A-4147-A177-3AD203B41FA5}">
                          <a16:colId xmlns:a16="http://schemas.microsoft.com/office/drawing/2014/main" val="1212613967"/>
                        </a:ext>
                      </a:extLst>
                    </a:gridCol>
                  </a:tblGrid>
                  <a:tr h="370840">
                    <a:tc>
                      <a:txBody>
                        <a:bodyPr/>
                        <a:lstStyle/>
                        <a:p>
                          <a:pPr algn="ctr"/>
                          <a:endParaRPr lang="ru-RU" sz="1050" dirty="0"/>
                        </a:p>
                      </a:txBody>
                      <a:tcPr anchor="ctr"/>
                    </a:tc>
                    <a:tc>
                      <a:txBody>
                        <a:bodyPr/>
                        <a:lstStyle/>
                        <a:p>
                          <a:pPr algn="ctr"/>
                          <a:r>
                            <a:rPr lang="en-US" sz="1050" dirty="0"/>
                            <a:t>Frequentist</a:t>
                          </a:r>
                          <a:endParaRPr lang="ru-RU" sz="1050" dirty="0"/>
                        </a:p>
                      </a:txBody>
                      <a:tcPr anchor="ctr"/>
                    </a:tc>
                    <a:tc>
                      <a:txBody>
                        <a:bodyPr/>
                        <a:lstStyle/>
                        <a:p>
                          <a:pPr algn="ctr"/>
                          <a:r>
                            <a:rPr lang="en-US" sz="1050" dirty="0"/>
                            <a:t>Bayesian</a:t>
                          </a:r>
                          <a:endParaRPr lang="ru-RU" sz="1050" dirty="0"/>
                        </a:p>
                      </a:txBody>
                      <a:tcPr anchor="ctr"/>
                    </a:tc>
                    <a:extLst>
                      <a:ext uri="{0D108BD9-81ED-4DB2-BD59-A6C34878D82A}">
                        <a16:rowId xmlns:a16="http://schemas.microsoft.com/office/drawing/2014/main" val="600698823"/>
                      </a:ext>
                    </a:extLst>
                  </a:tr>
                  <a:tr h="370840">
                    <a:tc>
                      <a:txBody>
                        <a:bodyPr/>
                        <a:lstStyle/>
                        <a:p>
                          <a:pPr algn="ctr"/>
                          <a:r>
                            <a:rPr lang="en-US" sz="1050" dirty="0"/>
                            <a:t>Randomness</a:t>
                          </a:r>
                          <a:endParaRPr lang="ru-RU" sz="1050" dirty="0"/>
                        </a:p>
                      </a:txBody>
                      <a:tcPr anchor="ctr"/>
                    </a:tc>
                    <a:tc>
                      <a:txBody>
                        <a:bodyPr/>
                        <a:lstStyle/>
                        <a:p>
                          <a:pPr algn="ctr"/>
                          <a:r>
                            <a:rPr lang="en-US" sz="1050" dirty="0"/>
                            <a:t>Objective indefiniteness</a:t>
                          </a:r>
                          <a:endParaRPr lang="ru-RU" sz="1050" dirty="0"/>
                        </a:p>
                      </a:txBody>
                      <a:tcPr anchor="ctr"/>
                    </a:tc>
                    <a:tc>
                      <a:txBody>
                        <a:bodyPr/>
                        <a:lstStyle/>
                        <a:p>
                          <a:pPr algn="ctr"/>
                          <a:r>
                            <a:rPr lang="en-US" sz="1050" dirty="0"/>
                            <a:t>Subjective ignorance</a:t>
                          </a:r>
                          <a:endParaRPr lang="ru-RU" sz="1050" dirty="0"/>
                        </a:p>
                      </a:txBody>
                      <a:tcPr anchor="ctr"/>
                    </a:tc>
                    <a:extLst>
                      <a:ext uri="{0D108BD9-81ED-4DB2-BD59-A6C34878D82A}">
                        <a16:rowId xmlns:a16="http://schemas.microsoft.com/office/drawing/2014/main" val="3749636232"/>
                      </a:ext>
                    </a:extLst>
                  </a:tr>
                  <a:tr h="370840">
                    <a:tc>
                      <a:txBody>
                        <a:bodyPr/>
                        <a:lstStyle/>
                        <a:p>
                          <a:pPr algn="ctr"/>
                          <a:r>
                            <a:rPr lang="en-US" sz="1050" dirty="0"/>
                            <a:t>Inference</a:t>
                          </a:r>
                        </a:p>
                      </a:txBody>
                      <a:tcPr anchor="ctr"/>
                    </a:tc>
                    <a:tc>
                      <a:txBody>
                        <a:bodyPr/>
                        <a:lstStyle/>
                        <a:p>
                          <a:pPr algn="ctr"/>
                          <a:r>
                            <a:rPr lang="en-US" sz="1050" dirty="0"/>
                            <a:t>Random and Deterministic</a:t>
                          </a:r>
                          <a:endParaRPr lang="ru-RU" sz="1050" dirty="0"/>
                        </a:p>
                      </a:txBody>
                      <a:tcPr anchor="ctr"/>
                    </a:tc>
                    <a:tc>
                      <a:txBody>
                        <a:bodyPr/>
                        <a:lstStyle/>
                        <a:p>
                          <a:pPr algn="ctr"/>
                          <a:r>
                            <a:rPr lang="en-US" sz="1050" dirty="0"/>
                            <a:t>Everything is random</a:t>
                          </a:r>
                          <a:endParaRPr lang="ru-RU" sz="1050" dirty="0"/>
                        </a:p>
                      </a:txBody>
                      <a:tcPr anchor="ctr"/>
                    </a:tc>
                    <a:extLst>
                      <a:ext uri="{0D108BD9-81ED-4DB2-BD59-A6C34878D82A}">
                        <a16:rowId xmlns:a16="http://schemas.microsoft.com/office/drawing/2014/main" val="2767365034"/>
                      </a:ext>
                    </a:extLst>
                  </a:tr>
                  <a:tr h="370840">
                    <a:tc>
                      <a:txBody>
                        <a:bodyPr/>
                        <a:lstStyle/>
                        <a:p>
                          <a:pPr algn="ctr"/>
                          <a:r>
                            <a:rPr lang="en-US" sz="1050" dirty="0"/>
                            <a:t>Estimates</a:t>
                          </a:r>
                          <a:endParaRPr lang="ru-RU" sz="1050" dirty="0"/>
                        </a:p>
                      </a:txBody>
                      <a:tcPr anchor="ctr"/>
                    </a:tc>
                    <a:tc>
                      <a:txBody>
                        <a:bodyPr/>
                        <a:lstStyle/>
                        <a:p>
                          <a:pPr algn="ctr"/>
                          <a:r>
                            <a:rPr lang="en-US" sz="1050" dirty="0"/>
                            <a:t>Maximal likelihood</a:t>
                          </a:r>
                          <a:endParaRPr lang="ru-RU" sz="1050" dirty="0"/>
                        </a:p>
                      </a:txBody>
                      <a:tcPr anchor="ctr"/>
                    </a:tc>
                    <a:tc>
                      <a:txBody>
                        <a:bodyPr/>
                        <a:lstStyle/>
                        <a:p>
                          <a:pPr algn="ctr"/>
                          <a:r>
                            <a:rPr lang="en-US" sz="1050" dirty="0"/>
                            <a:t>Bayes theorem</a:t>
                          </a:r>
                          <a:endParaRPr lang="ru-RU" sz="1050" dirty="0"/>
                        </a:p>
                      </a:txBody>
                      <a:tcPr anchor="ctr"/>
                    </a:tc>
                    <a:extLst>
                      <a:ext uri="{0D108BD9-81ED-4DB2-BD59-A6C34878D82A}">
                        <a16:rowId xmlns:a16="http://schemas.microsoft.com/office/drawing/2014/main" val="2878899125"/>
                      </a:ext>
                    </a:extLst>
                  </a:tr>
                  <a:tr h="370840">
                    <a:tc>
                      <a:txBody>
                        <a:bodyPr/>
                        <a:lstStyle/>
                        <a:p>
                          <a:pPr algn="ctr"/>
                          <a:r>
                            <a:rPr lang="en-US" sz="1050" dirty="0"/>
                            <a:t>Applicability</a:t>
                          </a:r>
                          <a:endParaRPr lang="ru-RU" sz="105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050" b="0" i="1" smtClean="0">
                                    <a:solidFill>
                                      <a:srgbClr val="000000"/>
                                    </a:solidFill>
                                    <a:latin typeface="Cambria Math" panose="02040503050406030204" pitchFamily="18" charset="0"/>
                                  </a:rPr>
                                  <m:t>𝑛</m:t>
                                </m:r>
                                <m:r>
                                  <a:rPr lang="en-US" sz="1050" b="0" i="1" smtClean="0">
                                    <a:solidFill>
                                      <a:srgbClr val="000000"/>
                                    </a:solidFill>
                                    <a:latin typeface="Cambria Math" panose="02040503050406030204" pitchFamily="18" charset="0"/>
                                    <a:ea typeface="Cambria Math" panose="02040503050406030204" pitchFamily="18" charset="0"/>
                                  </a:rPr>
                                  <m:t>≫</m:t>
                                </m:r>
                                <m:r>
                                  <a:rPr lang="en-US" sz="1050" b="0" i="1" smtClean="0">
                                    <a:solidFill>
                                      <a:srgbClr val="000000"/>
                                    </a:solidFill>
                                    <a:latin typeface="Cambria Math" panose="02040503050406030204" pitchFamily="18" charset="0"/>
                                    <a:ea typeface="Cambria Math" panose="02040503050406030204" pitchFamily="18" charset="0"/>
                                  </a:rPr>
                                  <m:t>𝑠𝑖𝑧𝑒</m:t>
                                </m:r>
                                <m:r>
                                  <a:rPr lang="en-US" sz="1050" b="0" i="1" smtClean="0">
                                    <a:solidFill>
                                      <a:srgbClr val="000000"/>
                                    </a:solidFill>
                                    <a:latin typeface="Cambria Math" panose="02040503050406030204" pitchFamily="18" charset="0"/>
                                    <a:ea typeface="Cambria Math" panose="02040503050406030204" pitchFamily="18" charset="0"/>
                                  </a:rPr>
                                  <m:t>(</m:t>
                                </m:r>
                                <m:r>
                                  <a:rPr lang="en-US" sz="1050" b="1" i="1" smtClean="0">
                                    <a:solidFill>
                                      <a:srgbClr val="000000"/>
                                    </a:solidFill>
                                    <a:latin typeface="Cambria Math" panose="02040503050406030204" pitchFamily="18" charset="0"/>
                                    <a:ea typeface="Cambria Math" panose="02040503050406030204" pitchFamily="18" charset="0"/>
                                  </a:rPr>
                                  <m:t>𝜽</m:t>
                                </m:r>
                                <m:r>
                                  <a:rPr lang="en-US" sz="1050" b="0" i="1" smtClean="0">
                                    <a:solidFill>
                                      <a:srgbClr val="000000"/>
                                    </a:solidFill>
                                    <a:latin typeface="Cambria Math" panose="02040503050406030204" pitchFamily="18" charset="0"/>
                                    <a:ea typeface="Cambria Math" panose="02040503050406030204" pitchFamily="18" charset="0"/>
                                  </a:rPr>
                                  <m:t>)</m:t>
                                </m:r>
                              </m:oMath>
                            </m:oMathPara>
                          </a14:m>
                          <a:endParaRPr lang="ru-RU" sz="1050" dirty="0"/>
                        </a:p>
                      </a:txBody>
                      <a:tcPr anchor="ctr"/>
                    </a:tc>
                    <a:tc>
                      <a:txBody>
                        <a:bodyPr/>
                        <a:lstStyle/>
                        <a:p>
                          <a:pPr marL="0" marR="0" lvl="0" indent="0" algn="ctr" defTabSz="685789"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050" b="0" i="1" smtClean="0">
                                    <a:solidFill>
                                      <a:srgbClr val="000000"/>
                                    </a:solidFill>
                                    <a:latin typeface="Cambria Math" panose="02040503050406030204" pitchFamily="18" charset="0"/>
                                    <a:ea typeface="Cambria Math" panose="02040503050406030204" pitchFamily="18" charset="0"/>
                                  </a:rPr>
                                  <m:t>∀</m:t>
                                </m:r>
                                <m:r>
                                  <a:rPr lang="en-US" sz="1050" b="0" i="1" smtClean="0">
                                    <a:solidFill>
                                      <a:srgbClr val="000000"/>
                                    </a:solidFill>
                                    <a:latin typeface="Cambria Math" panose="02040503050406030204" pitchFamily="18" charset="0"/>
                                  </a:rPr>
                                  <m:t>𝑛</m:t>
                                </m:r>
                              </m:oMath>
                            </m:oMathPara>
                          </a14:m>
                          <a:endParaRPr lang="ru-RU" sz="1050" dirty="0"/>
                        </a:p>
                      </a:txBody>
                      <a:tcPr anchor="ctr"/>
                    </a:tc>
                    <a:extLst>
                      <a:ext uri="{0D108BD9-81ED-4DB2-BD59-A6C34878D82A}">
                        <a16:rowId xmlns:a16="http://schemas.microsoft.com/office/drawing/2014/main" val="4187893562"/>
                      </a:ext>
                    </a:extLst>
                  </a:tr>
                </a:tbl>
              </a:graphicData>
            </a:graphic>
          </p:graphicFrame>
        </mc:Choice>
        <mc:Fallback xmlns="">
          <p:graphicFrame>
            <p:nvGraphicFramePr>
              <p:cNvPr id="18" name="Таблица 17">
                <a:extLst>
                  <a:ext uri="{FF2B5EF4-FFF2-40B4-BE49-F238E27FC236}">
                    <a16:creationId xmlns:a16="http://schemas.microsoft.com/office/drawing/2014/main" id="{D530B528-8134-9860-CCF2-8E9F0922C1FB}"/>
                  </a:ext>
                </a:extLst>
              </p:cNvPr>
              <p:cNvGraphicFramePr>
                <a:graphicFrameLocks noGrp="1"/>
              </p:cNvGraphicFramePr>
              <p:nvPr/>
            </p:nvGraphicFramePr>
            <p:xfrm>
              <a:off x="1120185" y="1209263"/>
              <a:ext cx="7200000" cy="1854200"/>
            </p:xfrm>
            <a:graphic>
              <a:graphicData uri="http://schemas.openxmlformats.org/drawingml/2006/table">
                <a:tbl>
                  <a:tblPr firstRow="1" bandRow="1">
                    <a:tableStyleId>{2D5ABB26-0587-4C30-8999-92F81FD0307C}</a:tableStyleId>
                  </a:tblPr>
                  <a:tblGrid>
                    <a:gridCol w="2400000">
                      <a:extLst>
                        <a:ext uri="{9D8B030D-6E8A-4147-A177-3AD203B41FA5}">
                          <a16:colId xmlns:a16="http://schemas.microsoft.com/office/drawing/2014/main" val="2341151712"/>
                        </a:ext>
                      </a:extLst>
                    </a:gridCol>
                    <a:gridCol w="2400000">
                      <a:extLst>
                        <a:ext uri="{9D8B030D-6E8A-4147-A177-3AD203B41FA5}">
                          <a16:colId xmlns:a16="http://schemas.microsoft.com/office/drawing/2014/main" val="519535418"/>
                        </a:ext>
                      </a:extLst>
                    </a:gridCol>
                    <a:gridCol w="2400000">
                      <a:extLst>
                        <a:ext uri="{9D8B030D-6E8A-4147-A177-3AD203B41FA5}">
                          <a16:colId xmlns:a16="http://schemas.microsoft.com/office/drawing/2014/main" val="1212613967"/>
                        </a:ext>
                      </a:extLst>
                    </a:gridCol>
                  </a:tblGrid>
                  <a:tr h="370840">
                    <a:tc>
                      <a:txBody>
                        <a:bodyPr/>
                        <a:lstStyle/>
                        <a:p>
                          <a:pPr algn="ctr"/>
                          <a:endParaRPr lang="ru-RU" sz="1050" dirty="0"/>
                        </a:p>
                      </a:txBody>
                      <a:tcPr anchor="ctr"/>
                    </a:tc>
                    <a:tc>
                      <a:txBody>
                        <a:bodyPr/>
                        <a:lstStyle/>
                        <a:p>
                          <a:pPr algn="ctr"/>
                          <a:r>
                            <a:rPr lang="en-US" sz="1050" dirty="0"/>
                            <a:t>Frequentist</a:t>
                          </a:r>
                          <a:endParaRPr lang="ru-RU" sz="1050" dirty="0"/>
                        </a:p>
                      </a:txBody>
                      <a:tcPr anchor="ctr"/>
                    </a:tc>
                    <a:tc>
                      <a:txBody>
                        <a:bodyPr/>
                        <a:lstStyle/>
                        <a:p>
                          <a:pPr algn="ctr"/>
                          <a:r>
                            <a:rPr lang="en-US" sz="1050" dirty="0"/>
                            <a:t>Bayesian</a:t>
                          </a:r>
                          <a:endParaRPr lang="ru-RU" sz="1050" dirty="0"/>
                        </a:p>
                      </a:txBody>
                      <a:tcPr anchor="ctr"/>
                    </a:tc>
                    <a:extLst>
                      <a:ext uri="{0D108BD9-81ED-4DB2-BD59-A6C34878D82A}">
                        <a16:rowId xmlns:a16="http://schemas.microsoft.com/office/drawing/2014/main" val="600698823"/>
                      </a:ext>
                    </a:extLst>
                  </a:tr>
                  <a:tr h="370840">
                    <a:tc>
                      <a:txBody>
                        <a:bodyPr/>
                        <a:lstStyle/>
                        <a:p>
                          <a:pPr algn="ctr"/>
                          <a:r>
                            <a:rPr lang="en-US" sz="1050" dirty="0"/>
                            <a:t>Randomness</a:t>
                          </a:r>
                          <a:endParaRPr lang="ru-RU" sz="1050" dirty="0"/>
                        </a:p>
                      </a:txBody>
                      <a:tcPr anchor="ctr"/>
                    </a:tc>
                    <a:tc>
                      <a:txBody>
                        <a:bodyPr/>
                        <a:lstStyle/>
                        <a:p>
                          <a:pPr algn="ctr"/>
                          <a:r>
                            <a:rPr lang="en-US" sz="1050" dirty="0"/>
                            <a:t>Objective indefiniteness</a:t>
                          </a:r>
                          <a:endParaRPr lang="ru-RU" sz="1050" dirty="0"/>
                        </a:p>
                      </a:txBody>
                      <a:tcPr anchor="ctr"/>
                    </a:tc>
                    <a:tc>
                      <a:txBody>
                        <a:bodyPr/>
                        <a:lstStyle/>
                        <a:p>
                          <a:pPr algn="ctr"/>
                          <a:r>
                            <a:rPr lang="en-US" sz="1050" dirty="0"/>
                            <a:t>Subjective ignorance</a:t>
                          </a:r>
                          <a:endParaRPr lang="ru-RU" sz="1050" dirty="0"/>
                        </a:p>
                      </a:txBody>
                      <a:tcPr anchor="ctr"/>
                    </a:tc>
                    <a:extLst>
                      <a:ext uri="{0D108BD9-81ED-4DB2-BD59-A6C34878D82A}">
                        <a16:rowId xmlns:a16="http://schemas.microsoft.com/office/drawing/2014/main" val="3749636232"/>
                      </a:ext>
                    </a:extLst>
                  </a:tr>
                  <a:tr h="370840">
                    <a:tc>
                      <a:txBody>
                        <a:bodyPr/>
                        <a:lstStyle/>
                        <a:p>
                          <a:pPr algn="ctr"/>
                          <a:r>
                            <a:rPr lang="en-US" sz="1050" dirty="0"/>
                            <a:t>Inference</a:t>
                          </a:r>
                        </a:p>
                      </a:txBody>
                      <a:tcPr anchor="ctr"/>
                    </a:tc>
                    <a:tc>
                      <a:txBody>
                        <a:bodyPr/>
                        <a:lstStyle/>
                        <a:p>
                          <a:pPr algn="ctr"/>
                          <a:r>
                            <a:rPr lang="en-US" sz="1050" dirty="0"/>
                            <a:t>Random and Deterministic</a:t>
                          </a:r>
                          <a:endParaRPr lang="ru-RU" sz="1050" dirty="0"/>
                        </a:p>
                      </a:txBody>
                      <a:tcPr anchor="ctr"/>
                    </a:tc>
                    <a:tc>
                      <a:txBody>
                        <a:bodyPr/>
                        <a:lstStyle/>
                        <a:p>
                          <a:pPr algn="ctr"/>
                          <a:r>
                            <a:rPr lang="en-US" sz="1050" dirty="0"/>
                            <a:t>Everything is random</a:t>
                          </a:r>
                          <a:endParaRPr lang="ru-RU" sz="1050" dirty="0"/>
                        </a:p>
                      </a:txBody>
                      <a:tcPr anchor="ctr"/>
                    </a:tc>
                    <a:extLst>
                      <a:ext uri="{0D108BD9-81ED-4DB2-BD59-A6C34878D82A}">
                        <a16:rowId xmlns:a16="http://schemas.microsoft.com/office/drawing/2014/main" val="2767365034"/>
                      </a:ext>
                    </a:extLst>
                  </a:tr>
                  <a:tr h="370840">
                    <a:tc>
                      <a:txBody>
                        <a:bodyPr/>
                        <a:lstStyle/>
                        <a:p>
                          <a:pPr algn="ctr"/>
                          <a:r>
                            <a:rPr lang="en-US" sz="1050" dirty="0"/>
                            <a:t>Estimates</a:t>
                          </a:r>
                          <a:endParaRPr lang="ru-RU" sz="1050" dirty="0"/>
                        </a:p>
                      </a:txBody>
                      <a:tcPr anchor="ctr"/>
                    </a:tc>
                    <a:tc>
                      <a:txBody>
                        <a:bodyPr/>
                        <a:lstStyle/>
                        <a:p>
                          <a:pPr algn="ctr"/>
                          <a:r>
                            <a:rPr lang="en-US" sz="1050" dirty="0"/>
                            <a:t>Maximal likelihood</a:t>
                          </a:r>
                          <a:endParaRPr lang="ru-RU" sz="1050" dirty="0"/>
                        </a:p>
                      </a:txBody>
                      <a:tcPr anchor="ctr"/>
                    </a:tc>
                    <a:tc>
                      <a:txBody>
                        <a:bodyPr/>
                        <a:lstStyle/>
                        <a:p>
                          <a:pPr algn="ctr"/>
                          <a:r>
                            <a:rPr lang="en-US" sz="1050" dirty="0"/>
                            <a:t>Bayes theorem</a:t>
                          </a:r>
                          <a:endParaRPr lang="ru-RU" sz="1050" dirty="0"/>
                        </a:p>
                      </a:txBody>
                      <a:tcPr anchor="ctr"/>
                    </a:tc>
                    <a:extLst>
                      <a:ext uri="{0D108BD9-81ED-4DB2-BD59-A6C34878D82A}">
                        <a16:rowId xmlns:a16="http://schemas.microsoft.com/office/drawing/2014/main" val="2878899125"/>
                      </a:ext>
                    </a:extLst>
                  </a:tr>
                  <a:tr h="370840">
                    <a:tc>
                      <a:txBody>
                        <a:bodyPr/>
                        <a:lstStyle/>
                        <a:p>
                          <a:pPr algn="ctr"/>
                          <a:r>
                            <a:rPr lang="en-US" sz="1050" dirty="0"/>
                            <a:t>Applicability</a:t>
                          </a:r>
                          <a:endParaRPr lang="ru-RU" sz="1050" dirty="0"/>
                        </a:p>
                      </a:txBody>
                      <a:tcPr anchor="ctr"/>
                    </a:tc>
                    <a:tc>
                      <a:txBody>
                        <a:bodyPr/>
                        <a:lstStyle/>
                        <a:p>
                          <a:endParaRPr lang="ru-RU"/>
                        </a:p>
                      </a:txBody>
                      <a:tcPr anchor="ctr">
                        <a:blipFill>
                          <a:blip r:embed="rId2"/>
                          <a:stretch>
                            <a:fillRect l="-100000" t="-400000" r="-100000"/>
                          </a:stretch>
                        </a:blipFill>
                      </a:tcPr>
                    </a:tc>
                    <a:tc>
                      <a:txBody>
                        <a:bodyPr/>
                        <a:lstStyle/>
                        <a:p>
                          <a:endParaRPr lang="ru-RU"/>
                        </a:p>
                      </a:txBody>
                      <a:tcPr anchor="ctr">
                        <a:blipFill>
                          <a:blip r:embed="rId2"/>
                          <a:stretch>
                            <a:fillRect l="-200000" t="-400000"/>
                          </a:stretch>
                        </a:blipFill>
                      </a:tcPr>
                    </a:tc>
                    <a:extLst>
                      <a:ext uri="{0D108BD9-81ED-4DB2-BD59-A6C34878D82A}">
                        <a16:rowId xmlns:a16="http://schemas.microsoft.com/office/drawing/2014/main" val="4187893562"/>
                      </a:ext>
                    </a:extLst>
                  </a:tr>
                </a:tbl>
              </a:graphicData>
            </a:graphic>
          </p:graphicFrame>
        </mc:Fallback>
      </mc:AlternateContent>
      <p:sp>
        <p:nvSpPr>
          <p:cNvPr id="8" name="TextBox 7">
            <a:extLst>
              <a:ext uri="{FF2B5EF4-FFF2-40B4-BE49-F238E27FC236}">
                <a16:creationId xmlns:a16="http://schemas.microsoft.com/office/drawing/2014/main" id="{EB08E223-E1FA-CF56-CB5D-34EB85235910}"/>
              </a:ext>
            </a:extLst>
          </p:cNvPr>
          <p:cNvSpPr txBox="1"/>
          <p:nvPr/>
        </p:nvSpPr>
        <p:spPr>
          <a:xfrm>
            <a:off x="7199194" y="4597642"/>
            <a:ext cx="1397256" cy="231282"/>
          </a:xfrm>
          <a:prstGeom prst="rect">
            <a:avLst/>
          </a:prstGeom>
          <a:noFill/>
        </p:spPr>
        <p:txBody>
          <a:bodyPr wrap="square">
            <a:spAutoFit/>
          </a:bodyPr>
          <a:lstStyle/>
          <a:p>
            <a:r>
              <a:rPr lang="et-EE" dirty="0">
                <a:hlinkClick r:id="rId3"/>
              </a:rPr>
              <a:t>Deep Bayes School</a:t>
            </a:r>
            <a:endParaRPr lang="ru-RU" dirty="0"/>
          </a:p>
        </p:txBody>
      </p:sp>
      <p:sp>
        <p:nvSpPr>
          <p:cNvPr id="12" name="Нижний колонтитул 4">
            <a:extLst>
              <a:ext uri="{FF2B5EF4-FFF2-40B4-BE49-F238E27FC236}">
                <a16:creationId xmlns:a16="http://schemas.microsoft.com/office/drawing/2014/main" id="{C4293315-31BA-B3F2-8DE8-77220A15CE5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3580127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63CBA-9BE0-5295-C1C9-B6E9E81B948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21A275-5B65-6B26-1FFA-7AD56532D3B0}"/>
              </a:ext>
            </a:extLst>
          </p:cNvPr>
          <p:cNvSpPr>
            <a:spLocks noGrp="1"/>
          </p:cNvSpPr>
          <p:nvPr>
            <p:ph type="title" idx="4294967295"/>
          </p:nvPr>
        </p:nvSpPr>
        <p:spPr>
          <a:xfrm>
            <a:off x="595312" y="630055"/>
            <a:ext cx="8014057" cy="535466"/>
          </a:xfrm>
        </p:spPr>
        <p:txBody>
          <a:bodyPr>
            <a:normAutofit/>
          </a:bodyPr>
          <a:lstStyle/>
          <a:p>
            <a:r>
              <a:rPr lang="en-US" sz="2000" dirty="0">
                <a:solidFill>
                  <a:schemeClr val="tx1">
                    <a:lumMod val="50000"/>
                    <a:lumOff val="50000"/>
                  </a:schemeClr>
                </a:solidFill>
              </a:rPr>
              <a:t>An uncertainty-aware loss intuition</a:t>
            </a:r>
            <a:br>
              <a:rPr lang="ru-RU" dirty="0">
                <a:solidFill>
                  <a:schemeClr val="tx1">
                    <a:lumMod val="50000"/>
                    <a:lumOff val="50000"/>
                  </a:schemeClr>
                </a:solidFill>
              </a:rPr>
            </a:br>
            <a:r>
              <a:rPr lang="en-US" altLang="ru-RU" sz="800" b="0" dirty="0">
                <a:solidFill>
                  <a:schemeClr val="tx1">
                    <a:lumMod val="50000"/>
                    <a:lumOff val="50000"/>
                  </a:schemeClr>
                </a:solidFill>
                <a:latin typeface="Arial" charset="0"/>
                <a:ea typeface="+mn-ea"/>
                <a:cs typeface="Arial" charset="0"/>
              </a:rPr>
              <a:t>Homoscedastic regression </a:t>
            </a:r>
            <a:r>
              <a:rPr lang="en-US" altLang="ru-RU" sz="800" b="0" i="1" dirty="0">
                <a:solidFill>
                  <a:schemeClr val="tx1">
                    <a:lumMod val="50000"/>
                    <a:lumOff val="50000"/>
                  </a:schemeClr>
                </a:solidFill>
                <a:latin typeface="Arial" charset="0"/>
                <a:ea typeface="+mn-ea"/>
                <a:cs typeface="Arial" charset="0"/>
              </a:rPr>
              <a:t>vs</a:t>
            </a:r>
            <a:r>
              <a:rPr lang="en-US" altLang="ru-RU" sz="800" b="0" dirty="0">
                <a:solidFill>
                  <a:schemeClr val="tx1">
                    <a:lumMod val="50000"/>
                    <a:lumOff val="50000"/>
                  </a:schemeClr>
                </a:solidFill>
                <a:latin typeface="Arial" charset="0"/>
                <a:ea typeface="+mn-ea"/>
                <a:cs typeface="Arial" charset="0"/>
              </a:rPr>
              <a:t> heteroscedastic regression</a:t>
            </a:r>
            <a:endParaRPr lang="ru-RU" sz="800" b="0" dirty="0">
              <a:solidFill>
                <a:schemeClr val="tx1">
                  <a:lumMod val="50000"/>
                  <a:lumOff val="50000"/>
                </a:schemeClr>
              </a:solidFill>
              <a:latin typeface="Arial" charset="0"/>
              <a:ea typeface="+mn-ea"/>
              <a:cs typeface="Arial" charset="0"/>
            </a:endParaRPr>
          </a:p>
        </p:txBody>
      </p:sp>
      <p:sp>
        <p:nvSpPr>
          <p:cNvPr id="4" name="Номер слайда 3">
            <a:extLst>
              <a:ext uri="{FF2B5EF4-FFF2-40B4-BE49-F238E27FC236}">
                <a16:creationId xmlns:a16="http://schemas.microsoft.com/office/drawing/2014/main" id="{A9E904D1-B476-F110-3732-83511B5F24F2}"/>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25</a:t>
            </a:fld>
            <a:endParaRPr lang="ru-RU" dirty="0"/>
          </a:p>
        </p:txBody>
      </p:sp>
      <p:grpSp>
        <p:nvGrpSpPr>
          <p:cNvPr id="5" name="Группа 4">
            <a:extLst>
              <a:ext uri="{FF2B5EF4-FFF2-40B4-BE49-F238E27FC236}">
                <a16:creationId xmlns:a16="http://schemas.microsoft.com/office/drawing/2014/main" id="{01C3D0F0-EB15-71B9-87B1-ACE7705BF00E}"/>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F4EF2D61-885B-C169-CE19-15EEF4EA2A46}"/>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B7858285-882B-C3D1-661A-FC2737209939}"/>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8" name="Полилиния 7">
              <a:extLst>
                <a:ext uri="{FF2B5EF4-FFF2-40B4-BE49-F238E27FC236}">
                  <a16:creationId xmlns:a16="http://schemas.microsoft.com/office/drawing/2014/main" id="{8D85C408-6EE0-768C-190A-E28C196C35C3}"/>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pic>
        <p:nvPicPr>
          <p:cNvPr id="48" name="Рисунок 47">
            <a:extLst>
              <a:ext uri="{FF2B5EF4-FFF2-40B4-BE49-F238E27FC236}">
                <a16:creationId xmlns:a16="http://schemas.microsoft.com/office/drawing/2014/main" id="{55EB1994-4237-F489-18ED-8DC6345824D1}"/>
              </a:ext>
            </a:extLst>
          </p:cNvPr>
          <p:cNvPicPr>
            <a:picLocks noChangeAspect="1"/>
          </p:cNvPicPr>
          <p:nvPr/>
        </p:nvPicPr>
        <p:blipFill>
          <a:blip r:embed="rId2"/>
          <a:stretch>
            <a:fillRect/>
          </a:stretch>
        </p:blipFill>
        <p:spPr>
          <a:xfrm>
            <a:off x="6314161" y="486043"/>
            <a:ext cx="2046453" cy="640161"/>
          </a:xfrm>
          <a:prstGeom prst="rect">
            <a:avLst/>
          </a:prstGeom>
        </p:spPr>
      </p:pic>
      <p:pic>
        <p:nvPicPr>
          <p:cNvPr id="15" name="Рисунок 14" descr="Лупа">
            <a:extLst>
              <a:ext uri="{FF2B5EF4-FFF2-40B4-BE49-F238E27FC236}">
                <a16:creationId xmlns:a16="http://schemas.microsoft.com/office/drawing/2014/main" id="{1AF67F63-7993-60A8-C995-B8A3074DC2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3129" y="204960"/>
            <a:ext cx="914400" cy="914400"/>
          </a:xfrm>
          <a:prstGeom prst="rect">
            <a:avLst/>
          </a:prstGeom>
        </p:spPr>
      </p:pic>
      <p:sp>
        <p:nvSpPr>
          <p:cNvPr id="51" name="Нижний колонтитул 2">
            <a:extLst>
              <a:ext uri="{FF2B5EF4-FFF2-40B4-BE49-F238E27FC236}">
                <a16:creationId xmlns:a16="http://schemas.microsoft.com/office/drawing/2014/main" id="{0721B64E-F901-6D13-C889-919E27F41D32}"/>
              </a:ext>
            </a:extLst>
          </p:cNvPr>
          <p:cNvSpPr txBox="1">
            <a:spLocks/>
          </p:cNvSpPr>
          <p:nvPr/>
        </p:nvSpPr>
        <p:spPr>
          <a:xfrm>
            <a:off x="601976" y="2122794"/>
            <a:ext cx="3086100" cy="273815"/>
          </a:xfrm>
          <a:prstGeom prst="rect">
            <a:avLst/>
          </a:prstGeom>
        </p:spPr>
        <p:txBody>
          <a:bodyPr vert="horz" lIns="91440" tIns="45720" rIns="91440" bIns="45720" rtlCol="0" anchor="ctr"/>
          <a:lstStyle>
            <a:defPPr>
              <a:defRPr lang="ru-RU"/>
            </a:defPPr>
            <a:lvl1pPr marL="0" algn="l" defTabSz="458937" rtl="0" eaLnBrk="1" latinLnBrk="0" hangingPunct="1">
              <a:defRPr sz="728" b="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r>
              <a:rPr lang="en-US" dirty="0">
                <a:solidFill>
                  <a:schemeClr val="bg2">
                    <a:lumMod val="50000"/>
                  </a:schemeClr>
                </a:solidFill>
              </a:rPr>
              <a:t>Model predicts output </a:t>
            </a:r>
            <a:r>
              <a:rPr lang="en-US" i="1" dirty="0">
                <a:solidFill>
                  <a:schemeClr val="tx1"/>
                </a:solidFill>
              </a:rPr>
              <a:t>h</a:t>
            </a:r>
            <a:r>
              <a:rPr lang="en-US" dirty="0">
                <a:solidFill>
                  <a:schemeClr val="bg2">
                    <a:lumMod val="50000"/>
                  </a:schemeClr>
                </a:solidFill>
              </a:rPr>
              <a:t> given input </a:t>
            </a:r>
            <a:r>
              <a:rPr lang="en-US" i="1" dirty="0">
                <a:solidFill>
                  <a:schemeClr val="tx1"/>
                </a:solidFill>
              </a:rPr>
              <a:t>x</a:t>
            </a:r>
            <a:endParaRPr lang="ru-RU" i="1" dirty="0">
              <a:solidFill>
                <a:schemeClr val="tx1"/>
              </a:solidFill>
            </a:endParaRPr>
          </a:p>
        </p:txBody>
      </p:sp>
      <p:pic>
        <p:nvPicPr>
          <p:cNvPr id="53" name="Рисунок 52">
            <a:extLst>
              <a:ext uri="{FF2B5EF4-FFF2-40B4-BE49-F238E27FC236}">
                <a16:creationId xmlns:a16="http://schemas.microsoft.com/office/drawing/2014/main" id="{32E052CB-5FF0-6134-624C-31A9B113EDEF}"/>
              </a:ext>
            </a:extLst>
          </p:cNvPr>
          <p:cNvPicPr>
            <a:picLocks noChangeAspect="1"/>
          </p:cNvPicPr>
          <p:nvPr/>
        </p:nvPicPr>
        <p:blipFill>
          <a:blip r:embed="rId5"/>
          <a:stretch>
            <a:fillRect/>
          </a:stretch>
        </p:blipFill>
        <p:spPr>
          <a:xfrm>
            <a:off x="3092471" y="2368391"/>
            <a:ext cx="3725294" cy="1901452"/>
          </a:xfrm>
          <a:prstGeom prst="rect">
            <a:avLst/>
          </a:prstGeom>
        </p:spPr>
      </p:pic>
      <p:pic>
        <p:nvPicPr>
          <p:cNvPr id="55" name="Рисунок 54">
            <a:extLst>
              <a:ext uri="{FF2B5EF4-FFF2-40B4-BE49-F238E27FC236}">
                <a16:creationId xmlns:a16="http://schemas.microsoft.com/office/drawing/2014/main" id="{93636BB7-5EB5-C6E4-EA7C-F66522DD9A46}"/>
              </a:ext>
            </a:extLst>
          </p:cNvPr>
          <p:cNvPicPr>
            <a:picLocks noChangeAspect="1"/>
          </p:cNvPicPr>
          <p:nvPr/>
        </p:nvPicPr>
        <p:blipFill>
          <a:blip r:embed="rId6"/>
          <a:stretch>
            <a:fillRect/>
          </a:stretch>
        </p:blipFill>
        <p:spPr>
          <a:xfrm>
            <a:off x="679070" y="2432762"/>
            <a:ext cx="1899343" cy="1883995"/>
          </a:xfrm>
          <a:prstGeom prst="rect">
            <a:avLst/>
          </a:prstGeom>
        </p:spPr>
      </p:pic>
      <p:sp>
        <p:nvSpPr>
          <p:cNvPr id="56" name="Заголовок 1">
            <a:extLst>
              <a:ext uri="{FF2B5EF4-FFF2-40B4-BE49-F238E27FC236}">
                <a16:creationId xmlns:a16="http://schemas.microsoft.com/office/drawing/2014/main" id="{DA497D8B-9272-9FF3-595B-6FC02CB4DE32}"/>
              </a:ext>
            </a:extLst>
          </p:cNvPr>
          <p:cNvSpPr txBox="1">
            <a:spLocks/>
          </p:cNvSpPr>
          <p:nvPr/>
        </p:nvSpPr>
        <p:spPr>
          <a:xfrm>
            <a:off x="601976" y="4343813"/>
            <a:ext cx="6181495" cy="252000"/>
          </a:xfrm>
          <a:prstGeom prst="rect">
            <a:avLst/>
          </a:prstGeom>
        </p:spPr>
        <p:txBody>
          <a:bodyPr vert="horz" lIns="45899" tIns="22950" rIns="45899" bIns="22950" rtlCol="0" anchor="t">
            <a:normAutofit/>
          </a:bodyPr>
          <a:lstStyle>
            <a:lvl1pPr algn="l" defTabSz="1366114" rtl="0" eaLnBrk="1" latinLnBrk="0" hangingPunct="1">
              <a:lnSpc>
                <a:spcPct val="90000"/>
              </a:lnSpc>
              <a:spcBef>
                <a:spcPct val="0"/>
              </a:spcBef>
              <a:buNone/>
              <a:defRPr sz="4781" b="1" kern="1200">
                <a:solidFill>
                  <a:schemeClr val="tx1"/>
                </a:solidFill>
                <a:latin typeface="Montserrat" pitchFamily="2" charset="0"/>
                <a:ea typeface="+mj-ea"/>
                <a:cs typeface="+mj-cs"/>
              </a:defRPr>
            </a:lvl1pPr>
          </a:lstStyle>
          <a:p>
            <a:r>
              <a:rPr lang="en-US" sz="800" b="0" dirty="0">
                <a:solidFill>
                  <a:schemeClr val="bg2">
                    <a:lumMod val="50000"/>
                  </a:schemeClr>
                </a:solidFill>
                <a:latin typeface="IBM Plex Sans" panose="020B0503050203000203" pitchFamily="34" charset="0"/>
                <a:ea typeface="+mn-ea"/>
                <a:cs typeface="+mn-cs"/>
              </a:rPr>
              <a:t>Supervised learning intuition: </a:t>
            </a:r>
            <a:r>
              <a:rPr lang="et-EE" sz="800" b="0" dirty="0">
                <a:solidFill>
                  <a:schemeClr val="bg2">
                    <a:lumMod val="50000"/>
                  </a:schemeClr>
                </a:solidFill>
                <a:latin typeface="IBM Plex Sans" panose="020B0503050203000203" pitchFamily="34" charset="0"/>
                <a:ea typeface="+mn-ea"/>
                <a:cs typeface="+mn-cs"/>
              </a:rPr>
              <a:t>S. J. Prince. Understanding Deep Learning. MIT Press,</a:t>
            </a:r>
            <a:r>
              <a:rPr lang="en-US" sz="800" b="0" dirty="0">
                <a:solidFill>
                  <a:schemeClr val="bg2">
                    <a:lumMod val="50000"/>
                  </a:schemeClr>
                </a:solidFill>
                <a:latin typeface="IBM Plex Sans" panose="020B0503050203000203" pitchFamily="34" charset="0"/>
                <a:ea typeface="+mn-ea"/>
                <a:cs typeface="+mn-cs"/>
              </a:rPr>
              <a:t> </a:t>
            </a:r>
            <a:r>
              <a:rPr lang="et-EE" sz="800" b="0" dirty="0">
                <a:solidFill>
                  <a:schemeClr val="bg2">
                    <a:lumMod val="50000"/>
                  </a:schemeClr>
                </a:solidFill>
                <a:latin typeface="IBM Plex Sans" panose="020B0503050203000203" pitchFamily="34" charset="0"/>
                <a:ea typeface="+mn-ea"/>
                <a:cs typeface="+mn-cs"/>
              </a:rPr>
              <a:t>2023. URL http</a:t>
            </a:r>
            <a:r>
              <a:rPr lang="et-EE" sz="800" b="0" i="0" dirty="0">
                <a:effectLst/>
                <a:latin typeface="Courier New" panose="02070309020205020404" pitchFamily="49" charset="0"/>
              </a:rPr>
              <a:t>://udlbook.com</a:t>
            </a:r>
            <a:r>
              <a:rPr lang="et-EE" sz="800" b="0" i="0" dirty="0">
                <a:effectLst/>
                <a:latin typeface="Arial" panose="020B0604020202020204" pitchFamily="34" charset="0"/>
              </a:rPr>
              <a:t>.</a:t>
            </a:r>
            <a:endParaRPr lang="ru-RU" sz="1004" dirty="0"/>
          </a:p>
        </p:txBody>
      </p:sp>
      <p:pic>
        <p:nvPicPr>
          <p:cNvPr id="57" name="Рисунок 56">
            <a:extLst>
              <a:ext uri="{FF2B5EF4-FFF2-40B4-BE49-F238E27FC236}">
                <a16:creationId xmlns:a16="http://schemas.microsoft.com/office/drawing/2014/main" id="{4058F8CF-57B7-ED2B-6130-21D3055ED953}"/>
              </a:ext>
            </a:extLst>
          </p:cNvPr>
          <p:cNvPicPr>
            <a:picLocks noChangeAspect="1"/>
          </p:cNvPicPr>
          <p:nvPr/>
        </p:nvPicPr>
        <p:blipFill>
          <a:blip r:embed="rId7"/>
          <a:stretch>
            <a:fillRect/>
          </a:stretch>
        </p:blipFill>
        <p:spPr>
          <a:xfrm>
            <a:off x="5046772" y="1462577"/>
            <a:ext cx="1641601" cy="432000"/>
          </a:xfrm>
          <a:prstGeom prst="rect">
            <a:avLst/>
          </a:prstGeom>
          <a:ln>
            <a:solidFill>
              <a:srgbClr val="40BA21">
                <a:alpha val="50000"/>
              </a:srgbClr>
            </a:solidFill>
          </a:ln>
        </p:spPr>
      </p:pic>
      <p:pic>
        <p:nvPicPr>
          <p:cNvPr id="61" name="Рисунок 60">
            <a:extLst>
              <a:ext uri="{FF2B5EF4-FFF2-40B4-BE49-F238E27FC236}">
                <a16:creationId xmlns:a16="http://schemas.microsoft.com/office/drawing/2014/main" id="{0244D5A4-B674-727E-8D88-132CC4731521}"/>
              </a:ext>
            </a:extLst>
          </p:cNvPr>
          <p:cNvPicPr>
            <a:picLocks noChangeAspect="1"/>
          </p:cNvPicPr>
          <p:nvPr/>
        </p:nvPicPr>
        <p:blipFill>
          <a:blip r:embed="rId8"/>
          <a:stretch>
            <a:fillRect/>
          </a:stretch>
        </p:blipFill>
        <p:spPr>
          <a:xfrm>
            <a:off x="601975" y="1342695"/>
            <a:ext cx="2189188" cy="432000"/>
          </a:xfrm>
          <a:prstGeom prst="rect">
            <a:avLst/>
          </a:prstGeom>
        </p:spPr>
      </p:pic>
      <p:sp>
        <p:nvSpPr>
          <p:cNvPr id="3" name="Нижний колонтитул 4">
            <a:extLst>
              <a:ext uri="{FF2B5EF4-FFF2-40B4-BE49-F238E27FC236}">
                <a16:creationId xmlns:a16="http://schemas.microsoft.com/office/drawing/2014/main" id="{4AA55EA5-D108-6B25-6DB5-E220C4BC1049}"/>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86890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B16581-C726-5164-F2A2-6F01258E9A76}"/>
                  </a:ext>
                </a:extLst>
              </p:cNvPr>
              <p:cNvSpPr txBox="1"/>
              <p:nvPr/>
            </p:nvSpPr>
            <p:spPr>
              <a:xfrm>
                <a:off x="1144358" y="2416296"/>
                <a:ext cx="5417375" cy="2278124"/>
              </a:xfrm>
              <a:prstGeom prst="rect">
                <a:avLst/>
              </a:prstGeom>
              <a:noFill/>
              <a:ln w="4990" cap="flat">
                <a:solidFill>
                  <a:srgbClr val="40BA21">
                    <a:alpha val="48000"/>
                  </a:srgbClr>
                </a:solidFill>
                <a:prstDash val="solid"/>
                <a:miter/>
              </a:ln>
            </p:spPr>
            <p:txBody>
              <a:bodyPr wrap="square">
                <a:spAutoFit/>
              </a:bodyPr>
              <a:lstStyle/>
              <a:p>
                <a:pPr marL="228600" indent="-228600" algn="just">
                  <a:lnSpc>
                    <a:spcPct val="150000"/>
                  </a:lnSpc>
                  <a:buAutoNum type="arabicPeriod"/>
                </a:pPr>
                <a:r>
                  <a:rPr lang="en-US" sz="1200" dirty="0">
                    <a:latin typeface="IBM Plex Sans" panose="020B0503050203000203" pitchFamily="34" charset="0"/>
                  </a:rPr>
                  <a:t>We’ve checked the </a:t>
                </a:r>
                <a:r>
                  <a:rPr lang="en-US" sz="1200" i="1" dirty="0">
                    <a:latin typeface="IBM Plex Sans" panose="020B0503050203000203" pitchFamily="34" charset="0"/>
                  </a:rPr>
                  <a:t>noise in labels</a:t>
                </a:r>
                <a:r>
                  <a:rPr lang="en-US" sz="1200" dirty="0">
                    <a:latin typeface="IBM Plex Sans" panose="020B0503050203000203" pitchFamily="34" charset="0"/>
                  </a:rPr>
                  <a:t> case supposing </a:t>
                </a:r>
                <a14:m>
                  <m:oMath xmlns:m="http://schemas.openxmlformats.org/officeDocument/2006/math">
                    <m:r>
                      <a:rPr lang="en-US" sz="1200" b="0" i="1" smtClean="0">
                        <a:latin typeface="Cambria Math" panose="02040503050406030204" pitchFamily="18" charset="0"/>
                      </a:rPr>
                      <m:t>𝑝</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𝑦</m:t>
                        </m:r>
                      </m:e>
                      <m:e>
                        <m:r>
                          <a:rPr lang="en-US" sz="1200" b="0" i="1" smtClean="0">
                            <a:latin typeface="Cambria Math" panose="02040503050406030204" pitchFamily="18" charset="0"/>
                          </a:rPr>
                          <m:t>𝑥</m:t>
                        </m:r>
                      </m:e>
                    </m:d>
                    <m:r>
                      <a:rPr lang="en-US" sz="1200" b="0" i="1" smtClean="0">
                        <a:latin typeface="Cambria Math" panose="02040503050406030204" pitchFamily="18" charset="0"/>
                      </a:rPr>
                      <m:t>.</m:t>
                    </m:r>
                  </m:oMath>
                </a14:m>
                <a:r>
                  <a:rPr lang="en-US" sz="1200" dirty="0">
                    <a:latin typeface="IBM Plex Sans" panose="020B0503050203000203" pitchFamily="34" charset="0"/>
                  </a:rPr>
                  <a:t> Can we inverse this idea and suppose that </a:t>
                </a:r>
                <a14:m>
                  <m:oMath xmlns:m="http://schemas.openxmlformats.org/officeDocument/2006/math">
                    <m:r>
                      <a:rPr lang="en-US" sz="1200" i="1">
                        <a:latin typeface="Cambria Math" panose="02040503050406030204" pitchFamily="18" charset="0"/>
                      </a:rPr>
                      <m:t>𝑝</m:t>
                    </m:r>
                    <m:d>
                      <m:dPr>
                        <m:ctrlPr>
                          <a:rPr lang="en-US" sz="1200" i="1">
                            <a:latin typeface="Cambria Math" panose="02040503050406030204" pitchFamily="18" charset="0"/>
                          </a:rPr>
                        </m:ctrlPr>
                      </m:dPr>
                      <m:e>
                        <m:r>
                          <a:rPr lang="en-US" sz="1200" b="0" i="1" smtClean="0">
                            <a:latin typeface="Cambria Math" panose="02040503050406030204" pitchFamily="18" charset="0"/>
                          </a:rPr>
                          <m:t>𝑥</m:t>
                        </m:r>
                      </m:e>
                      <m:e>
                        <m:r>
                          <a:rPr lang="en-US" sz="1200" b="0" i="1" smtClean="0">
                            <a:latin typeface="Cambria Math" panose="02040503050406030204" pitchFamily="18" charset="0"/>
                          </a:rPr>
                          <m:t>𝑦</m:t>
                        </m:r>
                      </m:e>
                    </m:d>
                  </m:oMath>
                </a14:m>
                <a:r>
                  <a:rPr lang="en-US" sz="1200" dirty="0">
                    <a:latin typeface="IBM Plex Sans" panose="020B0503050203000203" pitchFamily="34" charset="0"/>
                  </a:rPr>
                  <a:t> to study the </a:t>
                </a:r>
                <a:r>
                  <a:rPr lang="en-US" sz="1200" i="1" dirty="0">
                    <a:latin typeface="IBM Plex Sans" panose="020B0503050203000203" pitchFamily="34" charset="0"/>
                  </a:rPr>
                  <a:t>noise in inputs case</a:t>
                </a:r>
                <a:r>
                  <a:rPr lang="en-US" sz="1200" dirty="0">
                    <a:latin typeface="IBM Plex Sans" panose="020B0503050203000203" pitchFamily="34" charset="0"/>
                  </a:rPr>
                  <a:t>?  </a:t>
                </a:r>
              </a:p>
              <a:p>
                <a:pPr marL="228600" indent="-228600" algn="just">
                  <a:lnSpc>
                    <a:spcPct val="150000"/>
                  </a:lnSpc>
                  <a:buAutoNum type="arabicPeriod"/>
                </a:pPr>
                <a:r>
                  <a:rPr lang="en-US" sz="1200" dirty="0">
                    <a:latin typeface="IBM Plex Sans" panose="020B0503050203000203" pitchFamily="34" charset="0"/>
                  </a:rPr>
                  <a:t>How does the </a:t>
                </a:r>
                <a:r>
                  <a:rPr lang="en-US" sz="1200" i="1" dirty="0">
                    <a:latin typeface="IBM Plex Sans" panose="020B0503050203000203" pitchFamily="34" charset="0"/>
                  </a:rPr>
                  <a:t>cross-entropy loss </a:t>
                </a:r>
                <a:r>
                  <a:rPr lang="en-US" sz="1200" dirty="0">
                    <a:latin typeface="IBM Plex Sans" panose="020B0503050203000203" pitchFamily="34" charset="0"/>
                  </a:rPr>
                  <a:t>for multiclass classification follows the maximum likelihood?</a:t>
                </a:r>
              </a:p>
              <a:p>
                <a:pPr marL="228600" indent="-228600" algn="just">
                  <a:lnSpc>
                    <a:spcPct val="150000"/>
                  </a:lnSpc>
                  <a:buAutoNum type="arabicPeriod"/>
                </a:pPr>
                <a:r>
                  <a:rPr lang="en-US" sz="1200" dirty="0">
                    <a:latin typeface="IBM Plex Sans" panose="020B0503050203000203" pitchFamily="34" charset="0"/>
                  </a:rPr>
                  <a:t>Why the </a:t>
                </a:r>
                <a:r>
                  <a:rPr lang="en-US" sz="1200" i="1" dirty="0">
                    <a:latin typeface="IBM Plex Sans" panose="020B0503050203000203" pitchFamily="34" charset="0"/>
                  </a:rPr>
                  <a:t>label smoothing</a:t>
                </a:r>
                <a:r>
                  <a:rPr lang="en-US" sz="1200" dirty="0">
                    <a:latin typeface="IBM Plex Sans" panose="020B0503050203000203" pitchFamily="34" charset="0"/>
                  </a:rPr>
                  <a:t> idea works?</a:t>
                </a:r>
              </a:p>
              <a:p>
                <a:pPr marL="228600" indent="-228600" algn="just">
                  <a:lnSpc>
                    <a:spcPct val="150000"/>
                  </a:lnSpc>
                  <a:buAutoNum type="arabicPeriod"/>
                </a:pPr>
                <a:r>
                  <a:rPr lang="en-US" sz="1200" dirty="0">
                    <a:latin typeface="IBM Plex Sans" panose="020B0503050203000203" pitchFamily="34" charset="0"/>
                  </a:rPr>
                  <a:t>Why the </a:t>
                </a:r>
                <a:r>
                  <a:rPr lang="en-US" sz="1200" i="1" dirty="0">
                    <a:latin typeface="IBM Plex Sans" panose="020B0503050203000203" pitchFamily="34" charset="0"/>
                  </a:rPr>
                  <a:t>expected calibration error</a:t>
                </a:r>
                <a:r>
                  <a:rPr lang="en-US" sz="1200" dirty="0">
                    <a:latin typeface="IBM Plex Sans" panose="020B0503050203000203" pitchFamily="34" charset="0"/>
                  </a:rPr>
                  <a:t> (ECE) intuition is based on the statement that </a:t>
                </a:r>
                <a:r>
                  <a:rPr lang="en-US" sz="1200" dirty="0">
                    <a:solidFill>
                      <a:schemeClr val="bg2">
                        <a:lumMod val="65000"/>
                      </a:schemeClr>
                    </a:solidFill>
                    <a:latin typeface="IBM Plex Sans" panose="020B0503050203000203" pitchFamily="34" charset="0"/>
                  </a:rPr>
                  <a:t>in the ideal world</a:t>
                </a:r>
                <a:r>
                  <a:rPr lang="en-US" sz="1200" dirty="0">
                    <a:latin typeface="IBM Plex Sans" panose="020B0503050203000203" pitchFamily="34" charset="0"/>
                  </a:rPr>
                  <a:t> the accuracy of the model matches the confidence of the model?</a:t>
                </a:r>
              </a:p>
            </p:txBody>
          </p:sp>
        </mc:Choice>
        <mc:Fallback xmlns="">
          <p:sp>
            <p:nvSpPr>
              <p:cNvPr id="10" name="TextBox 9">
                <a:extLst>
                  <a:ext uri="{FF2B5EF4-FFF2-40B4-BE49-F238E27FC236}">
                    <a16:creationId xmlns:a16="http://schemas.microsoft.com/office/drawing/2014/main" id="{E3B16581-C726-5164-F2A2-6F01258E9A76}"/>
                  </a:ext>
                </a:extLst>
              </p:cNvPr>
              <p:cNvSpPr txBox="1">
                <a:spLocks noRot="1" noChangeAspect="1" noMove="1" noResize="1" noEditPoints="1" noAdjustHandles="1" noChangeArrowheads="1" noChangeShapeType="1" noTextEdit="1"/>
              </p:cNvSpPr>
              <p:nvPr/>
            </p:nvSpPr>
            <p:spPr>
              <a:xfrm>
                <a:off x="1144358" y="2416296"/>
                <a:ext cx="5417375" cy="2278124"/>
              </a:xfrm>
              <a:prstGeom prst="rect">
                <a:avLst/>
              </a:prstGeom>
              <a:blipFill>
                <a:blip r:embed="rId2"/>
                <a:stretch>
                  <a:fillRect l="-225" b="-800"/>
                </a:stretch>
              </a:blipFill>
              <a:ln w="4990" cap="flat">
                <a:solidFill>
                  <a:srgbClr val="40BA21">
                    <a:alpha val="48000"/>
                  </a:srgbClr>
                </a:solidFill>
                <a:prstDash val="solid"/>
                <a:miter/>
              </a:ln>
            </p:spPr>
            <p:txBody>
              <a:bodyPr/>
              <a:lstStyle/>
              <a:p>
                <a:r>
                  <a:rPr lang="ru-RU">
                    <a:noFill/>
                  </a:rPr>
                  <a:t> </a:t>
                </a:r>
              </a:p>
            </p:txBody>
          </p:sp>
        </mc:Fallback>
      </mc:AlternateContent>
      <p:pic>
        <p:nvPicPr>
          <p:cNvPr id="12" name="Рисунок 11" descr="Справка">
            <a:extLst>
              <a:ext uri="{FF2B5EF4-FFF2-40B4-BE49-F238E27FC236}">
                <a16:creationId xmlns:a16="http://schemas.microsoft.com/office/drawing/2014/main" id="{10A4FBDC-CF89-493E-4E71-8BE93957FE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359" y="2301750"/>
            <a:ext cx="540000" cy="540000"/>
          </a:xfrm>
          <a:prstGeom prst="rect">
            <a:avLst/>
          </a:prstGeom>
        </p:spPr>
      </p:pic>
      <p:cxnSp>
        <p:nvCxnSpPr>
          <p:cNvPr id="20" name="Прямая со стрелкой 19">
            <a:extLst>
              <a:ext uri="{FF2B5EF4-FFF2-40B4-BE49-F238E27FC236}">
                <a16:creationId xmlns:a16="http://schemas.microsoft.com/office/drawing/2014/main" id="{D91A3C1D-7DFE-FA9F-D5C4-DD784FAEEEB3}"/>
              </a:ext>
            </a:extLst>
          </p:cNvPr>
          <p:cNvCxnSpPr>
            <a:cxnSpLocks/>
          </p:cNvCxnSpPr>
          <p:nvPr/>
        </p:nvCxnSpPr>
        <p:spPr>
          <a:xfrm flipV="1">
            <a:off x="5178672" y="2234240"/>
            <a:ext cx="0" cy="300752"/>
          </a:xfrm>
          <a:prstGeom prst="straightConnector1">
            <a:avLst/>
          </a:prstGeom>
          <a:ln>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Заголовок 1">
            <a:extLst>
              <a:ext uri="{FF2B5EF4-FFF2-40B4-BE49-F238E27FC236}">
                <a16:creationId xmlns:a16="http://schemas.microsoft.com/office/drawing/2014/main" id="{2BF1902E-61CB-E97C-CDF7-DA31A0DCD8A2}"/>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Check up</a:t>
            </a:r>
            <a:endParaRPr lang="ru-RU" sz="2000" dirty="0">
              <a:solidFill>
                <a:schemeClr val="tx1">
                  <a:lumMod val="50000"/>
                  <a:lumOff val="50000"/>
                </a:schemeClr>
              </a:solidFill>
            </a:endParaRPr>
          </a:p>
        </p:txBody>
      </p:sp>
      <p:pic>
        <p:nvPicPr>
          <p:cNvPr id="28" name="Рисунок 27">
            <a:extLst>
              <a:ext uri="{FF2B5EF4-FFF2-40B4-BE49-F238E27FC236}">
                <a16:creationId xmlns:a16="http://schemas.microsoft.com/office/drawing/2014/main" id="{C5ECEBA8-7A06-8512-D556-46DBBE1D586B}"/>
              </a:ext>
            </a:extLst>
          </p:cNvPr>
          <p:cNvPicPr>
            <a:picLocks noChangeAspect="1"/>
          </p:cNvPicPr>
          <p:nvPr/>
        </p:nvPicPr>
        <p:blipFill>
          <a:blip r:embed="rId5"/>
          <a:stretch>
            <a:fillRect/>
          </a:stretch>
        </p:blipFill>
        <p:spPr>
          <a:xfrm>
            <a:off x="6616834" y="2534024"/>
            <a:ext cx="1985829" cy="2061789"/>
          </a:xfrm>
          <a:prstGeom prst="rect">
            <a:avLst/>
          </a:prstGeom>
        </p:spPr>
      </p:pic>
      <p:cxnSp>
        <p:nvCxnSpPr>
          <p:cNvPr id="29" name="Прямая со стрелкой 28">
            <a:extLst>
              <a:ext uri="{FF2B5EF4-FFF2-40B4-BE49-F238E27FC236}">
                <a16:creationId xmlns:a16="http://schemas.microsoft.com/office/drawing/2014/main" id="{F897E763-5D3C-40A5-0003-B3CA3199B9F2}"/>
              </a:ext>
            </a:extLst>
          </p:cNvPr>
          <p:cNvCxnSpPr>
            <a:cxnSpLocks/>
          </p:cNvCxnSpPr>
          <p:nvPr/>
        </p:nvCxnSpPr>
        <p:spPr>
          <a:xfrm>
            <a:off x="6254151" y="3608048"/>
            <a:ext cx="483148" cy="0"/>
          </a:xfrm>
          <a:prstGeom prst="straightConnector1">
            <a:avLst/>
          </a:prstGeom>
          <a:ln>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Номер слайда 16">
            <a:extLst>
              <a:ext uri="{FF2B5EF4-FFF2-40B4-BE49-F238E27FC236}">
                <a16:creationId xmlns:a16="http://schemas.microsoft.com/office/drawing/2014/main" id="{24AA72D1-0BCC-A62B-A251-6EC6558BBF85}"/>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26</a:t>
            </a:fld>
            <a:endParaRPr lang="ru-RU" dirty="0"/>
          </a:p>
        </p:txBody>
      </p:sp>
      <p:sp>
        <p:nvSpPr>
          <p:cNvPr id="2" name="Нижний колонтитул 4">
            <a:extLst>
              <a:ext uri="{FF2B5EF4-FFF2-40B4-BE49-F238E27FC236}">
                <a16:creationId xmlns:a16="http://schemas.microsoft.com/office/drawing/2014/main" id="{9187111E-D7BA-4E99-FA9E-650BA8420E8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
        <p:nvSpPr>
          <p:cNvPr id="5" name="TextBox 4">
            <a:extLst>
              <a:ext uri="{FF2B5EF4-FFF2-40B4-BE49-F238E27FC236}">
                <a16:creationId xmlns:a16="http://schemas.microsoft.com/office/drawing/2014/main" id="{3DD485EC-7AF3-F4F1-1E7F-E79942E953C1}"/>
              </a:ext>
            </a:extLst>
          </p:cNvPr>
          <p:cNvSpPr txBox="1"/>
          <p:nvPr/>
        </p:nvSpPr>
        <p:spPr>
          <a:xfrm>
            <a:off x="606671" y="976495"/>
            <a:ext cx="7983743" cy="926023"/>
          </a:xfrm>
          <a:prstGeom prst="rect">
            <a:avLst/>
          </a:prstGeom>
          <a:noFill/>
        </p:spPr>
        <p:txBody>
          <a:bodyPr wrap="square">
            <a:spAutoFit/>
          </a:bodyPr>
          <a:lstStyle/>
          <a:p>
            <a:r>
              <a:rPr lang="ru-RU" dirty="0">
                <a:latin typeface="IBM Plex Sans" panose="020B0503050203000203" pitchFamily="34" charset="0"/>
              </a:rPr>
              <a:t>### </a:t>
            </a:r>
            <a:r>
              <a:rPr lang="ru-RU" dirty="0" err="1">
                <a:latin typeface="IBM Plex Sans" panose="020B0503050203000203" pitchFamily="34" charset="0"/>
              </a:rPr>
              <a:t>Summary</a:t>
            </a:r>
            <a:endParaRPr lang="ru-RU" dirty="0">
              <a:latin typeface="IBM Plex Sans" panose="020B0503050203000203" pitchFamily="34" charset="0"/>
            </a:endParaRPr>
          </a:p>
          <a:p>
            <a:endParaRPr lang="ru-RU" dirty="0">
              <a:latin typeface="IBM Plex Sans" panose="020B0503050203000203" pitchFamily="34" charset="0"/>
            </a:endParaRPr>
          </a:p>
          <a:p>
            <a:r>
              <a:rPr lang="ru-RU" dirty="0" err="1">
                <a:latin typeface="IBM Plex Sans" panose="020B0503050203000203" pitchFamily="34" charset="0"/>
              </a:rPr>
              <a:t>Generative</a:t>
            </a:r>
            <a:r>
              <a:rPr lang="ru-RU" dirty="0">
                <a:latin typeface="IBM Plex Sans" panose="020B0503050203000203" pitchFamily="34" charset="0"/>
              </a:rPr>
              <a:t> </a:t>
            </a:r>
            <a:r>
              <a:rPr lang="ru-RU" dirty="0" err="1">
                <a:latin typeface="IBM Plex Sans" panose="020B0503050203000203" pitchFamily="34" charset="0"/>
              </a:rPr>
              <a:t>models</a:t>
            </a:r>
            <a:r>
              <a:rPr lang="ru-RU" dirty="0">
                <a:latin typeface="IBM Plex Sans" panose="020B0503050203000203" pitchFamily="34" charset="0"/>
              </a:rPr>
              <a:t> </a:t>
            </a:r>
            <a:r>
              <a:rPr lang="ru-RU" dirty="0" err="1">
                <a:latin typeface="IBM Plex Sans" panose="020B0503050203000203" pitchFamily="34" charset="0"/>
              </a:rPr>
              <a:t>are</a:t>
            </a:r>
            <a:r>
              <a:rPr lang="ru-RU" dirty="0">
                <a:latin typeface="IBM Plex Sans" panose="020B0503050203000203" pitchFamily="34" charset="0"/>
              </a:rPr>
              <a:t> </a:t>
            </a:r>
            <a:r>
              <a:rPr lang="ru-RU" dirty="0" err="1">
                <a:latin typeface="IBM Plex Sans" panose="020B0503050203000203" pitchFamily="34" charset="0"/>
              </a:rPr>
              <a:t>powerful</a:t>
            </a:r>
            <a:r>
              <a:rPr lang="ru-RU" dirty="0">
                <a:latin typeface="IBM Plex Sans" panose="020B0503050203000203" pitchFamily="34" charset="0"/>
              </a:rPr>
              <a:t> </a:t>
            </a:r>
            <a:r>
              <a:rPr lang="ru-RU" dirty="0" err="1">
                <a:latin typeface="IBM Plex Sans" panose="020B0503050203000203" pitchFamily="34" charset="0"/>
              </a:rPr>
              <a:t>tools</a:t>
            </a:r>
            <a:r>
              <a:rPr lang="ru-RU" dirty="0">
                <a:latin typeface="IBM Plex Sans" panose="020B0503050203000203" pitchFamily="34" charset="0"/>
              </a:rPr>
              <a:t> </a:t>
            </a:r>
            <a:r>
              <a:rPr lang="ru-RU" dirty="0" err="1">
                <a:latin typeface="IBM Plex Sans" panose="020B0503050203000203" pitchFamily="34" charset="0"/>
              </a:rPr>
              <a:t>in</a:t>
            </a:r>
            <a:r>
              <a:rPr lang="ru-RU" dirty="0">
                <a:latin typeface="IBM Plex Sans" panose="020B0503050203000203" pitchFamily="34" charset="0"/>
              </a:rPr>
              <a:t> AI with a </a:t>
            </a:r>
            <a:r>
              <a:rPr lang="ru-RU" dirty="0" err="1">
                <a:latin typeface="IBM Plex Sans" panose="020B0503050203000203" pitchFamily="34" charset="0"/>
              </a:rPr>
              <a:t>wide</a:t>
            </a:r>
            <a:r>
              <a:rPr lang="ru-RU" dirty="0">
                <a:latin typeface="IBM Plex Sans" panose="020B0503050203000203" pitchFamily="34" charset="0"/>
              </a:rPr>
              <a:t> </a:t>
            </a:r>
            <a:r>
              <a:rPr lang="ru-RU" dirty="0" err="1">
                <a:latin typeface="IBM Plex Sans" panose="020B0503050203000203" pitchFamily="34" charset="0"/>
              </a:rPr>
              <a:t>range</a:t>
            </a:r>
            <a:r>
              <a:rPr lang="ru-RU" dirty="0">
                <a:latin typeface="IBM Plex Sans" panose="020B0503050203000203" pitchFamily="34" charset="0"/>
              </a:rPr>
              <a:t> </a:t>
            </a:r>
            <a:r>
              <a:rPr lang="ru-RU" dirty="0" err="1">
                <a:latin typeface="IBM Plex Sans" panose="020B0503050203000203" pitchFamily="34" charset="0"/>
              </a:rPr>
              <a:t>of</a:t>
            </a:r>
            <a:r>
              <a:rPr lang="ru-RU" dirty="0">
                <a:latin typeface="IBM Plex Sans" panose="020B0503050203000203" pitchFamily="34" charset="0"/>
              </a:rPr>
              <a:t> </a:t>
            </a:r>
            <a:r>
              <a:rPr lang="ru-RU" dirty="0" err="1">
                <a:latin typeface="IBM Plex Sans" panose="020B0503050203000203" pitchFamily="34" charset="0"/>
              </a:rPr>
              <a:t>applications</a:t>
            </a:r>
            <a:r>
              <a:rPr lang="ru-RU" dirty="0">
                <a:latin typeface="IBM Plex Sans" panose="020B0503050203000203" pitchFamily="34" charset="0"/>
              </a:rPr>
              <a:t>, </a:t>
            </a:r>
            <a:r>
              <a:rPr lang="ru-RU" dirty="0" err="1">
                <a:latin typeface="IBM Plex Sans" panose="020B0503050203000203" pitchFamily="34" charset="0"/>
              </a:rPr>
              <a:t>including</a:t>
            </a:r>
            <a:r>
              <a:rPr lang="ru-RU" dirty="0">
                <a:latin typeface="IBM Plex Sans" panose="020B0503050203000203" pitchFamily="34" charset="0"/>
              </a:rPr>
              <a:t> </a:t>
            </a:r>
            <a:r>
              <a:rPr lang="ru-RU" dirty="0" err="1">
                <a:latin typeface="IBM Plex Sans" panose="020B0503050203000203" pitchFamily="34" charset="0"/>
              </a:rPr>
              <a:t>data</a:t>
            </a:r>
            <a:r>
              <a:rPr lang="ru-RU" dirty="0">
                <a:latin typeface="IBM Plex Sans" panose="020B0503050203000203" pitchFamily="34" charset="0"/>
              </a:rPr>
              <a:t> </a:t>
            </a:r>
            <a:r>
              <a:rPr lang="ru-RU" dirty="0" err="1">
                <a:latin typeface="IBM Plex Sans" panose="020B0503050203000203" pitchFamily="34" charset="0"/>
              </a:rPr>
              <a:t>augmentation</a:t>
            </a:r>
            <a:r>
              <a:rPr lang="ru-RU" dirty="0">
                <a:latin typeface="IBM Plex Sans" panose="020B0503050203000203" pitchFamily="34" charset="0"/>
              </a:rPr>
              <a:t>, </a:t>
            </a:r>
            <a:r>
              <a:rPr lang="ru-RU" dirty="0" err="1">
                <a:latin typeface="IBM Plex Sans" panose="020B0503050203000203" pitchFamily="34" charset="0"/>
              </a:rPr>
              <a:t>anomaly</a:t>
            </a:r>
            <a:r>
              <a:rPr lang="ru-RU" dirty="0">
                <a:latin typeface="IBM Plex Sans" panose="020B0503050203000203" pitchFamily="34" charset="0"/>
              </a:rPr>
              <a:t> </a:t>
            </a:r>
            <a:r>
              <a:rPr lang="ru-RU" dirty="0" err="1">
                <a:latin typeface="IBM Plex Sans" panose="020B0503050203000203" pitchFamily="34" charset="0"/>
              </a:rPr>
              <a:t>detection</a:t>
            </a:r>
            <a:r>
              <a:rPr lang="ru-RU" dirty="0">
                <a:latin typeface="IBM Plex Sans" panose="020B0503050203000203" pitchFamily="34" charset="0"/>
              </a:rPr>
              <a:t>, </a:t>
            </a:r>
            <a:r>
              <a:rPr lang="ru-RU" dirty="0" err="1">
                <a:latin typeface="IBM Plex Sans" panose="020B0503050203000203" pitchFamily="34" charset="0"/>
              </a:rPr>
              <a:t>content</a:t>
            </a:r>
            <a:r>
              <a:rPr lang="ru-RU" dirty="0">
                <a:latin typeface="IBM Plex Sans" panose="020B0503050203000203" pitchFamily="34" charset="0"/>
              </a:rPr>
              <a:t> </a:t>
            </a:r>
            <a:r>
              <a:rPr lang="ru-RU" dirty="0" err="1">
                <a:latin typeface="IBM Plex Sans" panose="020B0503050203000203" pitchFamily="34" charset="0"/>
              </a:rPr>
              <a:t>creation</a:t>
            </a:r>
            <a:r>
              <a:rPr lang="ru-RU" dirty="0">
                <a:latin typeface="IBM Plex Sans" panose="020B0503050203000203" pitchFamily="34" charset="0"/>
              </a:rPr>
              <a:t>, </a:t>
            </a:r>
            <a:r>
              <a:rPr lang="ru-RU" dirty="0" err="1">
                <a:latin typeface="IBM Plex Sans" panose="020B0503050203000203" pitchFamily="34" charset="0"/>
              </a:rPr>
              <a:t>and</a:t>
            </a:r>
            <a:r>
              <a:rPr lang="ru-RU" dirty="0">
                <a:latin typeface="IBM Plex Sans" panose="020B0503050203000203" pitchFamily="34" charset="0"/>
              </a:rPr>
              <a:t> </a:t>
            </a:r>
            <a:r>
              <a:rPr lang="ru-RU" dirty="0" err="1">
                <a:latin typeface="IBM Plex Sans" panose="020B0503050203000203" pitchFamily="34" charset="0"/>
              </a:rPr>
              <a:t>simulation</a:t>
            </a:r>
            <a:r>
              <a:rPr lang="ru-RU" dirty="0">
                <a:latin typeface="IBM Plex Sans" panose="020B0503050203000203" pitchFamily="34" charset="0"/>
              </a:rPr>
              <a:t>. </a:t>
            </a:r>
            <a:r>
              <a:rPr lang="ru-RU" dirty="0" err="1">
                <a:latin typeface="IBM Plex Sans" panose="020B0503050203000203" pitchFamily="34" charset="0"/>
              </a:rPr>
              <a:t>They</a:t>
            </a:r>
            <a:r>
              <a:rPr lang="ru-RU" dirty="0">
                <a:latin typeface="IBM Plex Sans" panose="020B0503050203000203" pitchFamily="34" charset="0"/>
              </a:rPr>
              <a:t> </a:t>
            </a:r>
            <a:r>
              <a:rPr lang="ru-RU" dirty="0" err="1">
                <a:latin typeface="IBM Plex Sans" panose="020B0503050203000203" pitchFamily="34" charset="0"/>
              </a:rPr>
              <a:t>enable</a:t>
            </a:r>
            <a:r>
              <a:rPr lang="ru-RU" dirty="0">
                <a:latin typeface="IBM Plex Sans" panose="020B0503050203000203" pitchFamily="34" charset="0"/>
              </a:rPr>
              <a:t> the </a:t>
            </a:r>
            <a:r>
              <a:rPr lang="ru-RU" dirty="0" err="1">
                <a:latin typeface="IBM Plex Sans" panose="020B0503050203000203" pitchFamily="34" charset="0"/>
              </a:rPr>
              <a:t>creation</a:t>
            </a:r>
            <a:r>
              <a:rPr lang="ru-RU" dirty="0">
                <a:latin typeface="IBM Plex Sans" panose="020B0503050203000203" pitchFamily="34" charset="0"/>
              </a:rPr>
              <a:t> </a:t>
            </a:r>
            <a:r>
              <a:rPr lang="ru-RU" dirty="0" err="1">
                <a:latin typeface="IBM Plex Sans" panose="020B0503050203000203" pitchFamily="34" charset="0"/>
              </a:rPr>
              <a:t>of</a:t>
            </a:r>
            <a:r>
              <a:rPr lang="ru-RU" dirty="0">
                <a:latin typeface="IBM Plex Sans" panose="020B0503050203000203" pitchFamily="34" charset="0"/>
              </a:rPr>
              <a:t> </a:t>
            </a:r>
            <a:r>
              <a:rPr lang="ru-RU" dirty="0" err="1">
                <a:latin typeface="IBM Plex Sans" panose="020B0503050203000203" pitchFamily="34" charset="0"/>
              </a:rPr>
              <a:t>new</a:t>
            </a:r>
            <a:r>
              <a:rPr lang="ru-RU" dirty="0">
                <a:latin typeface="IBM Plex Sans" panose="020B0503050203000203" pitchFamily="34" charset="0"/>
              </a:rPr>
              <a:t> </a:t>
            </a:r>
            <a:r>
              <a:rPr lang="ru-RU" dirty="0" err="1">
                <a:latin typeface="IBM Plex Sans" panose="020B0503050203000203" pitchFamily="34" charset="0"/>
              </a:rPr>
              <a:t>data</a:t>
            </a:r>
            <a:r>
              <a:rPr lang="ru-RU" dirty="0">
                <a:latin typeface="IBM Plex Sans" panose="020B0503050203000203" pitchFamily="34" charset="0"/>
              </a:rPr>
              <a:t> </a:t>
            </a:r>
            <a:r>
              <a:rPr lang="ru-RU" dirty="0" err="1">
                <a:latin typeface="IBM Plex Sans" panose="020B0503050203000203" pitchFamily="34" charset="0"/>
              </a:rPr>
              <a:t>samples</a:t>
            </a:r>
            <a:r>
              <a:rPr lang="ru-RU" dirty="0">
                <a:latin typeface="IBM Plex Sans" panose="020B0503050203000203" pitchFamily="34" charset="0"/>
              </a:rPr>
              <a:t> </a:t>
            </a:r>
            <a:r>
              <a:rPr lang="ru-RU" dirty="0" err="1">
                <a:latin typeface="IBM Plex Sans" panose="020B0503050203000203" pitchFamily="34" charset="0"/>
              </a:rPr>
              <a:t>that</a:t>
            </a:r>
            <a:r>
              <a:rPr lang="ru-RU" dirty="0">
                <a:latin typeface="IBM Plex Sans" panose="020B0503050203000203" pitchFamily="34" charset="0"/>
              </a:rPr>
              <a:t> </a:t>
            </a:r>
            <a:r>
              <a:rPr lang="ru-RU" dirty="0" err="1">
                <a:latin typeface="IBM Plex Sans" panose="020B0503050203000203" pitchFamily="34" charset="0"/>
              </a:rPr>
              <a:t>mimic</a:t>
            </a:r>
            <a:r>
              <a:rPr lang="ru-RU" dirty="0">
                <a:latin typeface="IBM Plex Sans" panose="020B0503050203000203" pitchFamily="34" charset="0"/>
              </a:rPr>
              <a:t> </a:t>
            </a:r>
            <a:r>
              <a:rPr lang="ru-RU" dirty="0" err="1">
                <a:latin typeface="IBM Plex Sans" panose="020B0503050203000203" pitchFamily="34" charset="0"/>
              </a:rPr>
              <a:t>real-world</a:t>
            </a:r>
            <a:r>
              <a:rPr lang="ru-RU" dirty="0">
                <a:latin typeface="IBM Plex Sans" panose="020B0503050203000203" pitchFamily="34" charset="0"/>
              </a:rPr>
              <a:t> </a:t>
            </a:r>
            <a:r>
              <a:rPr lang="ru-RU" dirty="0" err="1">
                <a:latin typeface="IBM Plex Sans" panose="020B0503050203000203" pitchFamily="34" charset="0"/>
              </a:rPr>
              <a:t>data</a:t>
            </a:r>
            <a:r>
              <a:rPr lang="ru-RU" dirty="0">
                <a:latin typeface="IBM Plex Sans" panose="020B0503050203000203" pitchFamily="34" charset="0"/>
              </a:rPr>
              <a:t>, </a:t>
            </a:r>
            <a:r>
              <a:rPr lang="ru-RU" dirty="0" err="1">
                <a:latin typeface="IBM Plex Sans" panose="020B0503050203000203" pitchFamily="34" charset="0"/>
              </a:rPr>
              <a:t>enhancing</a:t>
            </a:r>
            <a:r>
              <a:rPr lang="ru-RU" dirty="0">
                <a:latin typeface="IBM Plex Sans" panose="020B0503050203000203" pitchFamily="34" charset="0"/>
              </a:rPr>
              <a:t> the </a:t>
            </a:r>
            <a:r>
              <a:rPr lang="ru-RU" dirty="0" err="1">
                <a:latin typeface="IBM Plex Sans" panose="020B0503050203000203" pitchFamily="34" charset="0"/>
              </a:rPr>
              <a:t>performance</a:t>
            </a:r>
            <a:r>
              <a:rPr lang="ru-RU" dirty="0">
                <a:latin typeface="IBM Plex Sans" panose="020B0503050203000203" pitchFamily="34" charset="0"/>
              </a:rPr>
              <a:t> </a:t>
            </a:r>
            <a:r>
              <a:rPr lang="ru-RU" dirty="0" err="1">
                <a:latin typeface="IBM Plex Sans" panose="020B0503050203000203" pitchFamily="34" charset="0"/>
              </a:rPr>
              <a:t>and</a:t>
            </a:r>
            <a:r>
              <a:rPr lang="ru-RU" dirty="0">
                <a:latin typeface="IBM Plex Sans" panose="020B0503050203000203" pitchFamily="34" charset="0"/>
              </a:rPr>
              <a:t> </a:t>
            </a:r>
            <a:r>
              <a:rPr lang="ru-RU" dirty="0" err="1">
                <a:latin typeface="IBM Plex Sans" panose="020B0503050203000203" pitchFamily="34" charset="0"/>
              </a:rPr>
              <a:t>capabilities</a:t>
            </a:r>
            <a:r>
              <a:rPr lang="ru-RU" dirty="0">
                <a:latin typeface="IBM Plex Sans" panose="020B0503050203000203" pitchFamily="34" charset="0"/>
              </a:rPr>
              <a:t> </a:t>
            </a:r>
            <a:r>
              <a:rPr lang="ru-RU" dirty="0" err="1">
                <a:latin typeface="IBM Plex Sans" panose="020B0503050203000203" pitchFamily="34" charset="0"/>
              </a:rPr>
              <a:t>of</a:t>
            </a:r>
            <a:r>
              <a:rPr lang="ru-RU" dirty="0">
                <a:latin typeface="IBM Plex Sans" panose="020B0503050203000203" pitchFamily="34" charset="0"/>
              </a:rPr>
              <a:t> AI </a:t>
            </a:r>
            <a:r>
              <a:rPr lang="ru-RU" dirty="0" err="1">
                <a:latin typeface="IBM Plex Sans" panose="020B0503050203000203" pitchFamily="34" charset="0"/>
              </a:rPr>
              <a:t>systems</a:t>
            </a:r>
            <a:r>
              <a:rPr lang="ru-RU" dirty="0">
                <a:latin typeface="IBM Plex Sans" panose="020B0503050203000203" pitchFamily="34" charset="0"/>
              </a:rPr>
              <a:t>. </a:t>
            </a:r>
            <a:r>
              <a:rPr lang="ru-RU" dirty="0" err="1">
                <a:latin typeface="IBM Plex Sans" panose="020B0503050203000203" pitchFamily="34" charset="0"/>
              </a:rPr>
              <a:t>However</a:t>
            </a:r>
            <a:r>
              <a:rPr lang="ru-RU" dirty="0">
                <a:latin typeface="IBM Plex Sans" panose="020B0503050203000203" pitchFamily="34" charset="0"/>
              </a:rPr>
              <a:t>, </a:t>
            </a:r>
            <a:r>
              <a:rPr lang="ru-RU" dirty="0" err="1">
                <a:latin typeface="IBM Plex Sans" panose="020B0503050203000203" pitchFamily="34" charset="0"/>
              </a:rPr>
              <a:t>they</a:t>
            </a:r>
            <a:r>
              <a:rPr lang="ru-RU" dirty="0">
                <a:latin typeface="IBM Plex Sans" panose="020B0503050203000203" pitchFamily="34" charset="0"/>
              </a:rPr>
              <a:t> </a:t>
            </a:r>
            <a:r>
              <a:rPr lang="ru-RU" dirty="0" err="1">
                <a:latin typeface="IBM Plex Sans" panose="020B0503050203000203" pitchFamily="34" charset="0"/>
              </a:rPr>
              <a:t>also</a:t>
            </a:r>
            <a:r>
              <a:rPr lang="ru-RU" dirty="0">
                <a:latin typeface="IBM Plex Sans" panose="020B0503050203000203" pitchFamily="34" charset="0"/>
              </a:rPr>
              <a:t> </a:t>
            </a:r>
            <a:r>
              <a:rPr lang="ru-RU" dirty="0" err="1">
                <a:latin typeface="IBM Plex Sans" panose="020B0503050203000203" pitchFamily="34" charset="0"/>
              </a:rPr>
              <a:t>face</a:t>
            </a:r>
            <a:r>
              <a:rPr lang="ru-RU" dirty="0">
                <a:latin typeface="IBM Plex Sans" panose="020B0503050203000203" pitchFamily="34" charset="0"/>
              </a:rPr>
              <a:t> </a:t>
            </a:r>
            <a:r>
              <a:rPr lang="ru-RU" dirty="0" err="1">
                <a:latin typeface="IBM Plex Sans" panose="020B0503050203000203" pitchFamily="34" charset="0"/>
              </a:rPr>
              <a:t>challenges</a:t>
            </a:r>
            <a:r>
              <a:rPr lang="ru-RU" dirty="0">
                <a:latin typeface="IBM Plex Sans" panose="020B0503050203000203" pitchFamily="34" charset="0"/>
              </a:rPr>
              <a:t> </a:t>
            </a:r>
            <a:r>
              <a:rPr lang="ru-RU" dirty="0" err="1">
                <a:latin typeface="IBM Plex Sans" panose="020B0503050203000203" pitchFamily="34" charset="0"/>
              </a:rPr>
              <a:t>related</a:t>
            </a:r>
            <a:r>
              <a:rPr lang="ru-RU" dirty="0">
                <a:latin typeface="IBM Plex Sans" panose="020B0503050203000203" pitchFamily="34" charset="0"/>
              </a:rPr>
              <a:t> </a:t>
            </a:r>
            <a:r>
              <a:rPr lang="ru-RU" dirty="0" err="1">
                <a:latin typeface="IBM Plex Sans" panose="020B0503050203000203" pitchFamily="34" charset="0"/>
              </a:rPr>
              <a:t>to</a:t>
            </a:r>
            <a:r>
              <a:rPr lang="ru-RU" dirty="0">
                <a:latin typeface="IBM Plex Sans" panose="020B0503050203000203" pitchFamily="34" charset="0"/>
              </a:rPr>
              <a:t> </a:t>
            </a:r>
            <a:r>
              <a:rPr lang="ru-RU" dirty="0" err="1">
                <a:latin typeface="IBM Plex Sans" panose="020B0503050203000203" pitchFamily="34" charset="0"/>
              </a:rPr>
              <a:t>computational</a:t>
            </a:r>
            <a:r>
              <a:rPr lang="ru-RU" dirty="0">
                <a:latin typeface="IBM Plex Sans" panose="020B0503050203000203" pitchFamily="34" charset="0"/>
              </a:rPr>
              <a:t> </a:t>
            </a:r>
            <a:r>
              <a:rPr lang="ru-RU" dirty="0" err="1">
                <a:latin typeface="IBM Plex Sans" panose="020B0503050203000203" pitchFamily="34" charset="0"/>
              </a:rPr>
              <a:t>complexity</a:t>
            </a:r>
            <a:r>
              <a:rPr lang="ru-RU" dirty="0">
                <a:latin typeface="IBM Plex Sans" panose="020B0503050203000203" pitchFamily="34" charset="0"/>
              </a:rPr>
              <a:t>, </a:t>
            </a:r>
            <a:r>
              <a:rPr lang="ru-RU" dirty="0" err="1">
                <a:latin typeface="IBM Plex Sans" panose="020B0503050203000203" pitchFamily="34" charset="0"/>
              </a:rPr>
              <a:t>quality</a:t>
            </a:r>
            <a:r>
              <a:rPr lang="ru-RU" dirty="0">
                <a:latin typeface="IBM Plex Sans" panose="020B0503050203000203" pitchFamily="34" charset="0"/>
              </a:rPr>
              <a:t> </a:t>
            </a:r>
            <a:r>
              <a:rPr lang="ru-RU" dirty="0" err="1">
                <a:latin typeface="IBM Plex Sans" panose="020B0503050203000203" pitchFamily="34" charset="0"/>
              </a:rPr>
              <a:t>and</a:t>
            </a:r>
            <a:r>
              <a:rPr lang="ru-RU" dirty="0">
                <a:latin typeface="IBM Plex Sans" panose="020B0503050203000203" pitchFamily="34" charset="0"/>
              </a:rPr>
              <a:t> </a:t>
            </a:r>
            <a:r>
              <a:rPr lang="ru-RU" dirty="0" err="1">
                <a:latin typeface="IBM Plex Sans" panose="020B0503050203000203" pitchFamily="34" charset="0"/>
              </a:rPr>
              <a:t>diversity</a:t>
            </a:r>
            <a:r>
              <a:rPr lang="ru-RU" dirty="0">
                <a:latin typeface="IBM Plex Sans" panose="020B0503050203000203" pitchFamily="34" charset="0"/>
              </a:rPr>
              <a:t> </a:t>
            </a:r>
            <a:r>
              <a:rPr lang="ru-RU" dirty="0" err="1">
                <a:latin typeface="IBM Plex Sans" panose="020B0503050203000203" pitchFamily="34" charset="0"/>
              </a:rPr>
              <a:t>trade-offs</a:t>
            </a:r>
            <a:r>
              <a:rPr lang="ru-RU" dirty="0">
                <a:latin typeface="IBM Plex Sans" panose="020B0503050203000203" pitchFamily="34" charset="0"/>
              </a:rPr>
              <a:t>, </a:t>
            </a:r>
            <a:r>
              <a:rPr lang="ru-RU" dirty="0" err="1">
                <a:latin typeface="IBM Plex Sans" panose="020B0503050203000203" pitchFamily="34" charset="0"/>
              </a:rPr>
              <a:t>training</a:t>
            </a:r>
            <a:r>
              <a:rPr lang="ru-RU" dirty="0">
                <a:latin typeface="IBM Plex Sans" panose="020B0503050203000203" pitchFamily="34" charset="0"/>
              </a:rPr>
              <a:t> </a:t>
            </a:r>
            <a:r>
              <a:rPr lang="ru-RU" dirty="0" err="1">
                <a:latin typeface="IBM Plex Sans" panose="020B0503050203000203" pitchFamily="34" charset="0"/>
              </a:rPr>
              <a:t>instability</a:t>
            </a:r>
            <a:r>
              <a:rPr lang="ru-RU" dirty="0">
                <a:latin typeface="IBM Plex Sans" panose="020B0503050203000203" pitchFamily="34" charset="0"/>
              </a:rPr>
              <a:t>, </a:t>
            </a:r>
            <a:r>
              <a:rPr lang="ru-RU" dirty="0" err="1">
                <a:latin typeface="IBM Plex Sans" panose="020B0503050203000203" pitchFamily="34" charset="0"/>
              </a:rPr>
              <a:t>evaluation</a:t>
            </a:r>
            <a:r>
              <a:rPr lang="ru-RU" dirty="0">
                <a:latin typeface="IBM Plex Sans" panose="020B0503050203000203" pitchFamily="34" charset="0"/>
              </a:rPr>
              <a:t> </a:t>
            </a:r>
            <a:r>
              <a:rPr lang="ru-RU" dirty="0" err="1">
                <a:latin typeface="IBM Plex Sans" panose="020B0503050203000203" pitchFamily="34" charset="0"/>
              </a:rPr>
              <a:t>difficulties</a:t>
            </a:r>
            <a:r>
              <a:rPr lang="ru-RU" dirty="0">
                <a:latin typeface="IBM Plex Sans" panose="020B0503050203000203" pitchFamily="34" charset="0"/>
              </a:rPr>
              <a:t>, </a:t>
            </a:r>
            <a:r>
              <a:rPr lang="ru-RU" dirty="0" err="1">
                <a:latin typeface="IBM Plex Sans" panose="020B0503050203000203" pitchFamily="34" charset="0"/>
              </a:rPr>
              <a:t>and</a:t>
            </a:r>
            <a:r>
              <a:rPr lang="ru-RU" dirty="0">
                <a:latin typeface="IBM Plex Sans" panose="020B0503050203000203" pitchFamily="34" charset="0"/>
              </a:rPr>
              <a:t> </a:t>
            </a:r>
            <a:r>
              <a:rPr lang="ru-RU" dirty="0" err="1">
                <a:latin typeface="IBM Plex Sans" panose="020B0503050203000203" pitchFamily="34" charset="0"/>
              </a:rPr>
              <a:t>ethical</a:t>
            </a:r>
            <a:r>
              <a:rPr lang="ru-RU" dirty="0">
                <a:latin typeface="IBM Plex Sans" panose="020B0503050203000203" pitchFamily="34" charset="0"/>
              </a:rPr>
              <a:t> </a:t>
            </a:r>
            <a:r>
              <a:rPr lang="ru-RU" dirty="0" err="1">
                <a:latin typeface="IBM Plex Sans" panose="020B0503050203000203" pitchFamily="34" charset="0"/>
              </a:rPr>
              <a:t>concerns</a:t>
            </a:r>
            <a:r>
              <a:rPr lang="ru-RU" dirty="0">
                <a:latin typeface="IBM Plex Sans" panose="020B0503050203000203" pitchFamily="34" charset="0"/>
              </a:rPr>
              <a:t>. </a:t>
            </a:r>
            <a:r>
              <a:rPr lang="ru-RU" dirty="0" err="1">
                <a:latin typeface="IBM Plex Sans" panose="020B0503050203000203" pitchFamily="34" charset="0"/>
              </a:rPr>
              <a:t>Addressing</a:t>
            </a:r>
            <a:r>
              <a:rPr lang="ru-RU" dirty="0">
                <a:latin typeface="IBM Plex Sans" panose="020B0503050203000203" pitchFamily="34" charset="0"/>
              </a:rPr>
              <a:t> </a:t>
            </a:r>
            <a:r>
              <a:rPr lang="ru-RU" dirty="0" err="1">
                <a:latin typeface="IBM Plex Sans" panose="020B0503050203000203" pitchFamily="34" charset="0"/>
              </a:rPr>
              <a:t>these</a:t>
            </a:r>
            <a:r>
              <a:rPr lang="ru-RU" dirty="0">
                <a:latin typeface="IBM Plex Sans" panose="020B0503050203000203" pitchFamily="34" charset="0"/>
              </a:rPr>
              <a:t> </a:t>
            </a:r>
            <a:r>
              <a:rPr lang="ru-RU" dirty="0" err="1">
                <a:latin typeface="IBM Plex Sans" panose="020B0503050203000203" pitchFamily="34" charset="0"/>
              </a:rPr>
              <a:t>challenges</a:t>
            </a:r>
            <a:r>
              <a:rPr lang="ru-RU" dirty="0">
                <a:latin typeface="IBM Plex Sans" panose="020B0503050203000203" pitchFamily="34" charset="0"/>
              </a:rPr>
              <a:t> </a:t>
            </a:r>
            <a:r>
              <a:rPr lang="ru-RU" dirty="0" err="1">
                <a:latin typeface="IBM Plex Sans" panose="020B0503050203000203" pitchFamily="34" charset="0"/>
              </a:rPr>
              <a:t>is</a:t>
            </a:r>
            <a:r>
              <a:rPr lang="ru-RU" dirty="0">
                <a:latin typeface="IBM Plex Sans" panose="020B0503050203000203" pitchFamily="34" charset="0"/>
              </a:rPr>
              <a:t> </a:t>
            </a:r>
            <a:r>
              <a:rPr lang="ru-RU" dirty="0" err="1">
                <a:latin typeface="IBM Plex Sans" panose="020B0503050203000203" pitchFamily="34" charset="0"/>
              </a:rPr>
              <a:t>crucial</a:t>
            </a:r>
            <a:r>
              <a:rPr lang="ru-RU" dirty="0">
                <a:latin typeface="IBM Plex Sans" panose="020B0503050203000203" pitchFamily="34" charset="0"/>
              </a:rPr>
              <a:t> </a:t>
            </a:r>
            <a:r>
              <a:rPr lang="ru-RU" dirty="0" err="1">
                <a:latin typeface="IBM Plex Sans" panose="020B0503050203000203" pitchFamily="34" charset="0"/>
              </a:rPr>
              <a:t>for</a:t>
            </a:r>
            <a:r>
              <a:rPr lang="ru-RU" dirty="0">
                <a:latin typeface="IBM Plex Sans" panose="020B0503050203000203" pitchFamily="34" charset="0"/>
              </a:rPr>
              <a:t> the </a:t>
            </a:r>
            <a:r>
              <a:rPr lang="ru-RU" dirty="0" err="1">
                <a:latin typeface="IBM Plex Sans" panose="020B0503050203000203" pitchFamily="34" charset="0"/>
              </a:rPr>
              <a:t>responsible</a:t>
            </a:r>
            <a:r>
              <a:rPr lang="ru-RU" dirty="0">
                <a:latin typeface="IBM Plex Sans" panose="020B0503050203000203" pitchFamily="34" charset="0"/>
              </a:rPr>
              <a:t> </a:t>
            </a:r>
            <a:r>
              <a:rPr lang="ru-RU" dirty="0" err="1">
                <a:latin typeface="IBM Plex Sans" panose="020B0503050203000203" pitchFamily="34" charset="0"/>
              </a:rPr>
              <a:t>and</a:t>
            </a:r>
            <a:r>
              <a:rPr lang="ru-RU" dirty="0">
                <a:latin typeface="IBM Plex Sans" panose="020B0503050203000203" pitchFamily="34" charset="0"/>
              </a:rPr>
              <a:t> </a:t>
            </a:r>
            <a:r>
              <a:rPr lang="ru-RU" dirty="0" err="1">
                <a:latin typeface="IBM Plex Sans" panose="020B0503050203000203" pitchFamily="34" charset="0"/>
              </a:rPr>
              <a:t>effective</a:t>
            </a:r>
            <a:r>
              <a:rPr lang="ru-RU" dirty="0">
                <a:latin typeface="IBM Plex Sans" panose="020B0503050203000203" pitchFamily="34" charset="0"/>
              </a:rPr>
              <a:t> </a:t>
            </a:r>
            <a:r>
              <a:rPr lang="ru-RU" dirty="0" err="1">
                <a:latin typeface="IBM Plex Sans" panose="020B0503050203000203" pitchFamily="34" charset="0"/>
              </a:rPr>
              <a:t>deployment</a:t>
            </a:r>
            <a:r>
              <a:rPr lang="ru-RU" dirty="0">
                <a:latin typeface="IBM Plex Sans" panose="020B0503050203000203" pitchFamily="34" charset="0"/>
              </a:rPr>
              <a:t> </a:t>
            </a:r>
            <a:r>
              <a:rPr lang="ru-RU" dirty="0" err="1">
                <a:latin typeface="IBM Plex Sans" panose="020B0503050203000203" pitchFamily="34" charset="0"/>
              </a:rPr>
              <a:t>of</a:t>
            </a:r>
            <a:r>
              <a:rPr lang="ru-RU" dirty="0">
                <a:latin typeface="IBM Plex Sans" panose="020B0503050203000203" pitchFamily="34" charset="0"/>
              </a:rPr>
              <a:t> </a:t>
            </a:r>
            <a:r>
              <a:rPr lang="ru-RU" dirty="0" err="1">
                <a:latin typeface="IBM Plex Sans" panose="020B0503050203000203" pitchFamily="34" charset="0"/>
              </a:rPr>
              <a:t>generative</a:t>
            </a:r>
            <a:r>
              <a:rPr lang="ru-RU" dirty="0">
                <a:latin typeface="IBM Plex Sans" panose="020B0503050203000203" pitchFamily="34" charset="0"/>
              </a:rPr>
              <a:t> </a:t>
            </a:r>
            <a:r>
              <a:rPr lang="ru-RU" dirty="0" err="1">
                <a:latin typeface="IBM Plex Sans" panose="020B0503050203000203" pitchFamily="34" charset="0"/>
              </a:rPr>
              <a:t>models</a:t>
            </a:r>
            <a:r>
              <a:rPr lang="ru-RU" dirty="0">
                <a:latin typeface="IBM Plex Sans" panose="020B0503050203000203" pitchFamily="34" charset="0"/>
              </a:rPr>
              <a:t> </a:t>
            </a:r>
            <a:r>
              <a:rPr lang="ru-RU" dirty="0" err="1">
                <a:latin typeface="IBM Plex Sans" panose="020B0503050203000203" pitchFamily="34" charset="0"/>
              </a:rPr>
              <a:t>in</a:t>
            </a:r>
            <a:r>
              <a:rPr lang="ru-RU" dirty="0">
                <a:latin typeface="IBM Plex Sans" panose="020B0503050203000203" pitchFamily="34" charset="0"/>
              </a:rPr>
              <a:t> AI.</a:t>
            </a:r>
          </a:p>
        </p:txBody>
      </p:sp>
    </p:spTree>
    <p:extLst>
      <p:ext uri="{BB962C8B-B14F-4D97-AF65-F5344CB8AC3E}">
        <p14:creationId xmlns:p14="http://schemas.microsoft.com/office/powerpoint/2010/main" val="2359547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Номер слайда 16">
            <a:extLst>
              <a:ext uri="{FF2B5EF4-FFF2-40B4-BE49-F238E27FC236}">
                <a16:creationId xmlns:a16="http://schemas.microsoft.com/office/drawing/2014/main" id="{2A423679-45B8-13F4-8519-8F978D553959}"/>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27</a:t>
            </a:fld>
            <a:endParaRPr lang="ru-RU" dirty="0"/>
          </a:p>
        </p:txBody>
      </p:sp>
      <p:grpSp>
        <p:nvGrpSpPr>
          <p:cNvPr id="3" name="Группа 2">
            <a:extLst>
              <a:ext uri="{FF2B5EF4-FFF2-40B4-BE49-F238E27FC236}">
                <a16:creationId xmlns:a16="http://schemas.microsoft.com/office/drawing/2014/main" id="{F18AD137-042D-13DB-D6A2-6628F89E6031}"/>
              </a:ext>
            </a:extLst>
          </p:cNvPr>
          <p:cNvGrpSpPr/>
          <p:nvPr/>
        </p:nvGrpSpPr>
        <p:grpSpPr>
          <a:xfrm>
            <a:off x="8414427" y="204960"/>
            <a:ext cx="201063" cy="201075"/>
            <a:chOff x="1530350" y="3059906"/>
            <a:chExt cx="273827" cy="273844"/>
          </a:xfrm>
        </p:grpSpPr>
        <p:sp>
          <p:nvSpPr>
            <p:cNvPr id="4" name="Полилиния 3">
              <a:extLst>
                <a:ext uri="{FF2B5EF4-FFF2-40B4-BE49-F238E27FC236}">
                  <a16:creationId xmlns:a16="http://schemas.microsoft.com/office/drawing/2014/main" id="{B3C0A76F-4029-F547-8EDE-F2499C7B0562}"/>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6" name="Полилиния 5">
              <a:extLst>
                <a:ext uri="{FF2B5EF4-FFF2-40B4-BE49-F238E27FC236}">
                  <a16:creationId xmlns:a16="http://schemas.microsoft.com/office/drawing/2014/main" id="{E1FE4EC5-4C6A-7448-94CB-3224B5296C05}"/>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24299AC6-B110-2C15-C786-D0795969AFE7}"/>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pic>
        <p:nvPicPr>
          <p:cNvPr id="9" name="Рисунок 8">
            <a:extLst>
              <a:ext uri="{FF2B5EF4-FFF2-40B4-BE49-F238E27FC236}">
                <a16:creationId xmlns:a16="http://schemas.microsoft.com/office/drawing/2014/main" id="{9E2167F8-7C3F-512C-558D-2A13DFEAB24A}"/>
              </a:ext>
            </a:extLst>
          </p:cNvPr>
          <p:cNvPicPr>
            <a:picLocks noChangeAspect="1"/>
          </p:cNvPicPr>
          <p:nvPr/>
        </p:nvPicPr>
        <p:blipFill>
          <a:blip r:embed="rId2"/>
          <a:stretch>
            <a:fillRect/>
          </a:stretch>
        </p:blipFill>
        <p:spPr>
          <a:xfrm>
            <a:off x="209276" y="1688801"/>
            <a:ext cx="8934724" cy="3457553"/>
          </a:xfrm>
          <a:prstGeom prst="rect">
            <a:avLst/>
          </a:prstGeom>
        </p:spPr>
      </p:pic>
      <p:sp>
        <p:nvSpPr>
          <p:cNvPr id="11" name="Подзаголовок 2">
            <a:extLst>
              <a:ext uri="{FF2B5EF4-FFF2-40B4-BE49-F238E27FC236}">
                <a16:creationId xmlns:a16="http://schemas.microsoft.com/office/drawing/2014/main" id="{AE6A29BD-D743-E0D1-3E36-978A64E509FF}"/>
              </a:ext>
            </a:extLst>
          </p:cNvPr>
          <p:cNvSpPr txBox="1">
            <a:spLocks/>
          </p:cNvSpPr>
          <p:nvPr/>
        </p:nvSpPr>
        <p:spPr>
          <a:xfrm>
            <a:off x="599498" y="1007766"/>
            <a:ext cx="4368138" cy="1112346"/>
          </a:xfrm>
          <a:prstGeom prst="rect">
            <a:avLst/>
          </a:prstGeom>
        </p:spPr>
        <p:txBody>
          <a:bodyPr/>
          <a:lstStyle>
            <a:lvl1pPr marL="171447" indent="-171447" algn="l" defTabSz="68578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2" indent="-171447" algn="l" defTabSz="68578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6" indent="-171447" algn="l" defTabSz="68578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1"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6"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0"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4"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09"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3"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None/>
            </a:pPr>
            <a:r>
              <a:rPr lang="en-US" dirty="0">
                <a:solidFill>
                  <a:schemeClr val="tx1">
                    <a:lumMod val="65000"/>
                    <a:lumOff val="35000"/>
                  </a:schemeClr>
                </a:solidFill>
              </a:rPr>
              <a:t>Thank you for your attention!</a:t>
            </a:r>
          </a:p>
          <a:p>
            <a:pPr marL="0" indent="0">
              <a:spcBef>
                <a:spcPts val="0"/>
              </a:spcBef>
              <a:buNone/>
            </a:pPr>
            <a:endParaRPr lang="en-US" dirty="0">
              <a:solidFill>
                <a:schemeClr val="tx1">
                  <a:lumMod val="65000"/>
                  <a:lumOff val="35000"/>
                </a:schemeClr>
              </a:solidFill>
            </a:endParaRPr>
          </a:p>
          <a:p>
            <a:pPr marL="0" indent="0">
              <a:spcBef>
                <a:spcPts val="0"/>
              </a:spcBef>
              <a:buNone/>
            </a:pPr>
            <a:r>
              <a:rPr lang="en-US" sz="1600" dirty="0">
                <a:solidFill>
                  <a:srgbClr val="1ABF16"/>
                </a:solidFill>
                <a:cs typeface="Arial" panose="020B0604020202020204" pitchFamily="34" charset="0"/>
                <a:hlinkClick r:id="rId3">
                  <a:extLst>
                    <a:ext uri="{A12FA001-AC4F-418D-AE19-62706E023703}">
                      <ahyp:hlinkClr xmlns:ahyp="http://schemas.microsoft.com/office/drawing/2018/hyperlinkcolor" val="tx"/>
                    </a:ext>
                  </a:extLst>
                </a:hlinkClick>
              </a:rPr>
              <a:t>a.kornaev@innopolis.ru</a:t>
            </a:r>
            <a:r>
              <a:rPr lang="en-US" sz="1600" dirty="0">
                <a:solidFill>
                  <a:srgbClr val="1ABF16"/>
                </a:solidFill>
                <a:cs typeface="Arial" panose="020B0604020202020204" pitchFamily="34" charset="0"/>
              </a:rPr>
              <a:t>, @avkornaev</a:t>
            </a:r>
            <a:r>
              <a:rPr lang="en-US" sz="1600" dirty="0">
                <a:cs typeface="Arial" panose="020B0604020202020204" pitchFamily="34" charset="0"/>
              </a:rPr>
              <a:t> </a:t>
            </a:r>
            <a:endParaRPr lang="ru-RU" sz="1600" dirty="0">
              <a:cs typeface="Arial" panose="020B0604020202020204" pitchFamily="34" charset="0"/>
            </a:endParaRPr>
          </a:p>
          <a:p>
            <a:pPr marL="0" indent="0">
              <a:spcBef>
                <a:spcPts val="0"/>
              </a:spcBef>
              <a:buNone/>
            </a:pPr>
            <a:endParaRPr lang="ru-RU" dirty="0"/>
          </a:p>
        </p:txBody>
      </p:sp>
      <p:sp>
        <p:nvSpPr>
          <p:cNvPr id="2" name="Нижний колонтитул 4">
            <a:extLst>
              <a:ext uri="{FF2B5EF4-FFF2-40B4-BE49-F238E27FC236}">
                <a16:creationId xmlns:a16="http://schemas.microsoft.com/office/drawing/2014/main" id="{5BB53B62-536E-39AF-C69A-65015F21758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568286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28</a:t>
            </a:fld>
            <a:endParaRPr lang="ru-RU" dirty="0"/>
          </a:p>
        </p:txBody>
      </p:sp>
      <p:sp>
        <p:nvSpPr>
          <p:cNvPr id="2" name="Нижний колонтитул 4">
            <a:extLst>
              <a:ext uri="{FF2B5EF4-FFF2-40B4-BE49-F238E27FC236}">
                <a16:creationId xmlns:a16="http://schemas.microsoft.com/office/drawing/2014/main" id="{AE356DD9-B882-C808-53BE-7FD9B5C4E01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Notes</a:t>
            </a:r>
            <a:endParaRPr lang="ru-RU" sz="728" dirty="0">
              <a:latin typeface="IBM Plex Sans" panose="020B0503050203000203" pitchFamily="34" charset="0"/>
            </a:endParaRPr>
          </a:p>
        </p:txBody>
      </p:sp>
    </p:spTree>
    <p:extLst>
      <p:ext uri="{BB962C8B-B14F-4D97-AF65-F5344CB8AC3E}">
        <p14:creationId xmlns:p14="http://schemas.microsoft.com/office/powerpoint/2010/main" val="3694099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CE78A-AC94-C54A-8C61-608671BE5376}"/>
            </a:ext>
          </a:extLst>
        </p:cNvPr>
        <p:cNvGrpSpPr/>
        <p:nvPr/>
      </p:nvGrpSpPr>
      <p:grpSpPr>
        <a:xfrm>
          <a:off x="0" y="0"/>
          <a:ext cx="0" cy="0"/>
          <a:chOff x="0" y="0"/>
          <a:chExt cx="0" cy="0"/>
        </a:xfrm>
      </p:grpSpPr>
      <p:sp>
        <p:nvSpPr>
          <p:cNvPr id="3" name="Номер слайда 16">
            <a:extLst>
              <a:ext uri="{FF2B5EF4-FFF2-40B4-BE49-F238E27FC236}">
                <a16:creationId xmlns:a16="http://schemas.microsoft.com/office/drawing/2014/main" id="{53F2EEC3-68B1-3EE5-2BD8-8594D14BC89B}"/>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29</a:t>
            </a:fld>
            <a:endParaRPr lang="ru-RU" dirty="0"/>
          </a:p>
        </p:txBody>
      </p:sp>
      <p:sp>
        <p:nvSpPr>
          <p:cNvPr id="11" name="Нижний колонтитул 4">
            <a:extLst>
              <a:ext uri="{FF2B5EF4-FFF2-40B4-BE49-F238E27FC236}">
                <a16:creationId xmlns:a16="http://schemas.microsoft.com/office/drawing/2014/main" id="{781C43D2-96D2-CFAB-ACC3-141C532BE2F4}"/>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15" name="Группа 14">
            <a:extLst>
              <a:ext uri="{FF2B5EF4-FFF2-40B4-BE49-F238E27FC236}">
                <a16:creationId xmlns:a16="http://schemas.microsoft.com/office/drawing/2014/main" id="{3372288D-92A9-90E2-B7C7-8854FF078D2F}"/>
              </a:ext>
            </a:extLst>
          </p:cNvPr>
          <p:cNvGrpSpPr/>
          <p:nvPr/>
        </p:nvGrpSpPr>
        <p:grpSpPr>
          <a:xfrm>
            <a:off x="8414427" y="204960"/>
            <a:ext cx="201063" cy="201075"/>
            <a:chOff x="1530350" y="3059906"/>
            <a:chExt cx="273827" cy="273844"/>
          </a:xfrm>
        </p:grpSpPr>
        <p:sp>
          <p:nvSpPr>
            <p:cNvPr id="16" name="Полилиния 3">
              <a:extLst>
                <a:ext uri="{FF2B5EF4-FFF2-40B4-BE49-F238E27FC236}">
                  <a16:creationId xmlns:a16="http://schemas.microsoft.com/office/drawing/2014/main" id="{F6A32ACD-1C18-F965-4BE0-5620FD517ECA}"/>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7" name="Полилиния 5">
              <a:extLst>
                <a:ext uri="{FF2B5EF4-FFF2-40B4-BE49-F238E27FC236}">
                  <a16:creationId xmlns:a16="http://schemas.microsoft.com/office/drawing/2014/main" id="{CD0A5321-8FFA-5BA8-49EB-3368D733D212}"/>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8" name="Полилиния 6">
              <a:extLst>
                <a:ext uri="{FF2B5EF4-FFF2-40B4-BE49-F238E27FC236}">
                  <a16:creationId xmlns:a16="http://schemas.microsoft.com/office/drawing/2014/main" id="{2B06AF6B-E798-F93C-3CA6-E33652A56733}"/>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pic>
        <p:nvPicPr>
          <p:cNvPr id="5" name="Рисунок 4">
            <a:extLst>
              <a:ext uri="{FF2B5EF4-FFF2-40B4-BE49-F238E27FC236}">
                <a16:creationId xmlns:a16="http://schemas.microsoft.com/office/drawing/2014/main" id="{35E836E1-92AF-B548-E6F3-277539B86E24}"/>
              </a:ext>
            </a:extLst>
          </p:cNvPr>
          <p:cNvPicPr>
            <a:picLocks noChangeAspect="1"/>
          </p:cNvPicPr>
          <p:nvPr/>
        </p:nvPicPr>
        <p:blipFill>
          <a:blip r:embed="rId2"/>
          <a:stretch>
            <a:fillRect/>
          </a:stretch>
        </p:blipFill>
        <p:spPr>
          <a:xfrm>
            <a:off x="6610350" y="32655"/>
            <a:ext cx="2533650" cy="1050643"/>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Рукописный ввод 7">
                <a:extLst>
                  <a:ext uri="{FF2B5EF4-FFF2-40B4-BE49-F238E27FC236}">
                    <a16:creationId xmlns:a16="http://schemas.microsoft.com/office/drawing/2014/main" id="{57D4DAC6-9845-845F-6106-E0BB4173B940}"/>
                  </a:ext>
                </a:extLst>
              </p14:cNvPr>
              <p14:cNvContentPartPr/>
              <p14:nvPr/>
            </p14:nvContentPartPr>
            <p14:xfrm>
              <a:off x="6863130" y="573088"/>
              <a:ext cx="242863" cy="213950"/>
            </p14:xfrm>
          </p:contentPart>
        </mc:Choice>
        <mc:Fallback xmlns="">
          <p:pic>
            <p:nvPicPr>
              <p:cNvPr id="8" name="Рукописный ввод 7">
                <a:extLst>
                  <a:ext uri="{FF2B5EF4-FFF2-40B4-BE49-F238E27FC236}">
                    <a16:creationId xmlns:a16="http://schemas.microsoft.com/office/drawing/2014/main" id="{57D4DAC6-9845-845F-6106-E0BB4173B940}"/>
                  </a:ext>
                </a:extLst>
              </p:cNvPr>
              <p:cNvPicPr/>
              <p:nvPr/>
            </p:nvPicPr>
            <p:blipFill>
              <a:blip r:embed="rId4"/>
              <a:stretch>
                <a:fillRect/>
              </a:stretch>
            </p:blipFill>
            <p:spPr>
              <a:xfrm>
                <a:off x="6853775" y="563739"/>
                <a:ext cx="261572" cy="232648"/>
              </a:xfrm>
              <a:prstGeom prst="rect">
                <a:avLst/>
              </a:prstGeom>
            </p:spPr>
          </p:pic>
        </mc:Fallback>
      </mc:AlternateContent>
      <mc:AlternateContent xmlns:mc="http://schemas.openxmlformats.org/markup-compatibility/2006">
        <mc:Choice xmlns:a14="http://schemas.microsoft.com/office/drawing/2010/main" Requires="a14">
          <p:graphicFrame>
            <p:nvGraphicFramePr>
              <p:cNvPr id="19" name="Таблица 14">
                <a:extLst>
                  <a:ext uri="{FF2B5EF4-FFF2-40B4-BE49-F238E27FC236}">
                    <a16:creationId xmlns:a16="http://schemas.microsoft.com/office/drawing/2014/main" id="{576BEE8F-FE68-6075-7EC9-1B93E5E71447}"/>
                  </a:ext>
                </a:extLst>
              </p:cNvPr>
              <p:cNvGraphicFramePr>
                <a:graphicFrameLocks noGrp="1"/>
              </p:cNvGraphicFramePr>
              <p:nvPr>
                <p:extLst>
                  <p:ext uri="{D42A27DB-BD31-4B8C-83A1-F6EECF244321}">
                    <p14:modId xmlns:p14="http://schemas.microsoft.com/office/powerpoint/2010/main" val="210288286"/>
                  </p:ext>
                </p:extLst>
              </p:nvPr>
            </p:nvGraphicFramePr>
            <p:xfrm>
              <a:off x="3303493" y="982428"/>
              <a:ext cx="2057401" cy="3385190"/>
            </p:xfrm>
            <a:graphic>
              <a:graphicData uri="http://schemas.openxmlformats.org/drawingml/2006/table">
                <a:tbl>
                  <a:tblPr firstRow="1" bandRow="1">
                    <a:tableStyleId>{5C22544A-7EE6-4342-B048-85BDC9FD1C3A}</a:tableStyleId>
                  </a:tblPr>
                  <a:tblGrid>
                    <a:gridCol w="374734">
                      <a:extLst>
                        <a:ext uri="{9D8B030D-6E8A-4147-A177-3AD203B41FA5}">
                          <a16:colId xmlns:a16="http://schemas.microsoft.com/office/drawing/2014/main" val="3402371267"/>
                        </a:ext>
                      </a:extLst>
                    </a:gridCol>
                    <a:gridCol w="391827">
                      <a:extLst>
                        <a:ext uri="{9D8B030D-6E8A-4147-A177-3AD203B41FA5}">
                          <a16:colId xmlns:a16="http://schemas.microsoft.com/office/drawing/2014/main" val="346747058"/>
                        </a:ext>
                      </a:extLst>
                    </a:gridCol>
                    <a:gridCol w="372468">
                      <a:extLst>
                        <a:ext uri="{9D8B030D-6E8A-4147-A177-3AD203B41FA5}">
                          <a16:colId xmlns:a16="http://schemas.microsoft.com/office/drawing/2014/main" val="2719292846"/>
                        </a:ext>
                      </a:extLst>
                    </a:gridCol>
                    <a:gridCol w="414633">
                      <a:extLst>
                        <a:ext uri="{9D8B030D-6E8A-4147-A177-3AD203B41FA5}">
                          <a16:colId xmlns:a16="http://schemas.microsoft.com/office/drawing/2014/main" val="1441336767"/>
                        </a:ext>
                      </a:extLst>
                    </a:gridCol>
                    <a:gridCol w="503739">
                      <a:extLst>
                        <a:ext uri="{9D8B030D-6E8A-4147-A177-3AD203B41FA5}">
                          <a16:colId xmlns:a16="http://schemas.microsoft.com/office/drawing/2014/main" val="399352766"/>
                        </a:ext>
                      </a:extLst>
                    </a:gridCol>
                  </a:tblGrid>
                  <a:tr h="372724">
                    <a:tc>
                      <a:txBody>
                        <a:bodyPr/>
                        <a:lstStyle/>
                        <a:p>
                          <a:pPr algn="ctr"/>
                          <a:endParaRPr lang="ru-RU" sz="1000" dirty="0">
                            <a:latin typeface="Arial" panose="020B0604020202020204" pitchFamily="34" charset="0"/>
                            <a:cs typeface="Arial" panose="020B0604020202020204" pitchFamily="34" charset="0"/>
                          </a:endParaRPr>
                        </a:p>
                      </a:txBody>
                      <a:tcPr/>
                    </a:tc>
                    <a:tc>
                      <a:txBody>
                        <a:bodyPr/>
                        <a:lstStyle/>
                        <a:p>
                          <a:pPr algn="ctr"/>
                          <a14:m>
                            <m:oMath xmlns:m="http://schemas.openxmlformats.org/officeDocument/2006/math">
                              <m:sSup>
                                <m:sSupPr>
                                  <m:ctrlPr>
                                    <a:rPr lang="ru-RU" altLang="ru-RU" sz="1000" i="1" smtClean="0">
                                      <a:solidFill>
                                        <a:schemeClr val="bg2"/>
                                      </a:solidFill>
                                      <a:latin typeface="Cambria Math" panose="02040503050406030204" pitchFamily="18" charset="0"/>
                                      <a:cs typeface="Times New Roman" panose="02020603050405020304" pitchFamily="18" charset="0"/>
                                    </a:rPr>
                                  </m:ctrlPr>
                                </m:sSupPr>
                                <m:e>
                                  <m:r>
                                    <a:rPr lang="en-US" altLang="ru-RU" sz="1000" b="1" i="1" smtClean="0">
                                      <a:solidFill>
                                        <a:schemeClr val="bg2"/>
                                      </a:solidFill>
                                      <a:latin typeface="Cambria Math" panose="02040503050406030204" pitchFamily="18" charset="0"/>
                                      <a:cs typeface="Times New Roman" panose="02020603050405020304" pitchFamily="18" charset="0"/>
                                    </a:rPr>
                                    <m:t>𝒂</m:t>
                                  </m:r>
                                </m:e>
                                <m:sup>
                                  <m:r>
                                    <a:rPr lang="en-US" altLang="ru-RU" sz="1000" i="1">
                                      <a:solidFill>
                                        <a:schemeClr val="bg2"/>
                                      </a:solidFill>
                                      <a:latin typeface="Cambria Math" panose="02040503050406030204" pitchFamily="18" charset="0"/>
                                      <a:cs typeface="Times New Roman" panose="02020603050405020304" pitchFamily="18" charset="0"/>
                                    </a:rPr>
                                    <m:t>(</m:t>
                                  </m:r>
                                  <m:r>
                                    <a:rPr lang="en-US" altLang="ru-RU" sz="1000" b="0" i="1" smtClean="0">
                                      <a:solidFill>
                                        <a:schemeClr val="bg2"/>
                                      </a:solidFill>
                                      <a:latin typeface="Cambria Math" panose="02040503050406030204" pitchFamily="18" charset="0"/>
                                      <a:cs typeface="Times New Roman" panose="02020603050405020304" pitchFamily="18" charset="0"/>
                                    </a:rPr>
                                    <m:t>1</m:t>
                                  </m:r>
                                  <m:r>
                                    <a:rPr lang="en-US" altLang="ru-RU" sz="1000" i="1">
                                      <a:solidFill>
                                        <a:schemeClr val="bg2"/>
                                      </a:solidFill>
                                      <a:latin typeface="Cambria Math" panose="02040503050406030204" pitchFamily="18" charset="0"/>
                                      <a:cs typeface="Times New Roman" panose="02020603050405020304" pitchFamily="18" charset="0"/>
                                    </a:rPr>
                                    <m:t>)</m:t>
                                  </m:r>
                                </m:sup>
                              </m:sSup>
                            </m:oMath>
                          </a14:m>
                          <a:r>
                            <a:rPr lang="ru-RU" sz="1000" dirty="0">
                              <a:solidFill>
                                <a:schemeClr val="bg2"/>
                              </a:solidFill>
                              <a:latin typeface="Arial" panose="020B0604020202020204" pitchFamily="34" charset="0"/>
                              <a:cs typeface="Arial" panose="020B0604020202020204" pitchFamily="34" charset="0"/>
                            </a:rPr>
                            <a:t>↑</a:t>
                          </a:r>
                        </a:p>
                      </a:txBody>
                      <a:tcPr/>
                    </a:tc>
                    <a:tc>
                      <a:txBody>
                        <a:bodyPr/>
                        <a:lstStyle/>
                        <a:p>
                          <a:pPr algn="ctr"/>
                          <a14:m>
                            <m:oMath xmlns:m="http://schemas.openxmlformats.org/officeDocument/2006/math">
                              <m:sSup>
                                <m:sSupPr>
                                  <m:ctrlPr>
                                    <a:rPr lang="ru-RU" altLang="ru-RU" sz="1000" i="1" smtClean="0">
                                      <a:solidFill>
                                        <a:schemeClr val="bg2"/>
                                      </a:solidFill>
                                      <a:latin typeface="Cambria Math" panose="02040503050406030204" pitchFamily="18" charset="0"/>
                                      <a:cs typeface="Times New Roman" panose="02020603050405020304" pitchFamily="18" charset="0"/>
                                    </a:rPr>
                                  </m:ctrlPr>
                                </m:sSupPr>
                                <m:e>
                                  <m:r>
                                    <a:rPr lang="en-US" altLang="ru-RU" sz="1000" b="1" i="1" smtClean="0">
                                      <a:solidFill>
                                        <a:schemeClr val="bg2"/>
                                      </a:solidFill>
                                      <a:latin typeface="Cambria Math" panose="02040503050406030204" pitchFamily="18" charset="0"/>
                                      <a:cs typeface="Times New Roman" panose="02020603050405020304" pitchFamily="18" charset="0"/>
                                    </a:rPr>
                                    <m:t>𝒂</m:t>
                                  </m:r>
                                </m:e>
                                <m:sup>
                                  <m:r>
                                    <a:rPr lang="en-US" altLang="ru-RU" sz="1000" i="1">
                                      <a:solidFill>
                                        <a:schemeClr val="bg2"/>
                                      </a:solidFill>
                                      <a:latin typeface="Cambria Math" panose="02040503050406030204" pitchFamily="18" charset="0"/>
                                      <a:cs typeface="Times New Roman" panose="02020603050405020304" pitchFamily="18" charset="0"/>
                                    </a:rPr>
                                    <m:t>(</m:t>
                                  </m:r>
                                  <m:r>
                                    <a:rPr lang="en-US" altLang="ru-RU" sz="1000" b="0" i="1" smtClean="0">
                                      <a:solidFill>
                                        <a:schemeClr val="bg2"/>
                                      </a:solidFill>
                                      <a:latin typeface="Cambria Math" panose="02040503050406030204" pitchFamily="18" charset="0"/>
                                      <a:cs typeface="Times New Roman" panose="02020603050405020304" pitchFamily="18" charset="0"/>
                                    </a:rPr>
                                    <m:t>2</m:t>
                                  </m:r>
                                  <m:r>
                                    <a:rPr lang="en-US" altLang="ru-RU" sz="1000" i="1">
                                      <a:solidFill>
                                        <a:schemeClr val="bg2"/>
                                      </a:solidFill>
                                      <a:latin typeface="Cambria Math" panose="02040503050406030204" pitchFamily="18" charset="0"/>
                                      <a:cs typeface="Times New Roman" panose="02020603050405020304" pitchFamily="18" charset="0"/>
                                    </a:rPr>
                                    <m:t>)</m:t>
                                  </m:r>
                                </m:sup>
                              </m:sSup>
                            </m:oMath>
                          </a14:m>
                          <a:r>
                            <a:rPr lang="ru-RU" sz="1000" dirty="0">
                              <a:solidFill>
                                <a:schemeClr val="bg2"/>
                              </a:solidFill>
                              <a:latin typeface="Arial" panose="020B0604020202020204" pitchFamily="34" charset="0"/>
                              <a:cs typeface="Arial" panose="020B0604020202020204" pitchFamily="34" charset="0"/>
                            </a:rPr>
                            <a:t>↓</a:t>
                          </a:r>
                        </a:p>
                      </a:txBody>
                      <a:tcPr/>
                    </a:tc>
                    <a:tc>
                      <a:txBody>
                        <a:bodyPr/>
                        <a:lstStyle/>
                        <a:p>
                          <a:pPr algn="ctr"/>
                          <a14:m>
                            <m:oMath xmlns:m="http://schemas.openxmlformats.org/officeDocument/2006/math">
                              <m:sSup>
                                <m:sSupPr>
                                  <m:ctrlPr>
                                    <a:rPr lang="ru-RU" altLang="ru-RU" sz="1000" i="1" smtClean="0">
                                      <a:solidFill>
                                        <a:schemeClr val="bg2"/>
                                      </a:solidFill>
                                      <a:latin typeface="Cambria Math" panose="02040503050406030204" pitchFamily="18" charset="0"/>
                                      <a:cs typeface="Times New Roman" panose="02020603050405020304" pitchFamily="18" charset="0"/>
                                    </a:rPr>
                                  </m:ctrlPr>
                                </m:sSupPr>
                                <m:e>
                                  <m:r>
                                    <a:rPr lang="en-US" altLang="ru-RU" sz="1000" b="1" i="1" smtClean="0">
                                      <a:solidFill>
                                        <a:schemeClr val="bg2"/>
                                      </a:solidFill>
                                      <a:latin typeface="Cambria Math" panose="02040503050406030204" pitchFamily="18" charset="0"/>
                                      <a:cs typeface="Times New Roman" panose="02020603050405020304" pitchFamily="18" charset="0"/>
                                    </a:rPr>
                                    <m:t>𝒂</m:t>
                                  </m:r>
                                </m:e>
                                <m:sup>
                                  <m:r>
                                    <a:rPr lang="en-US" altLang="ru-RU" sz="1000" i="1">
                                      <a:solidFill>
                                        <a:schemeClr val="bg2"/>
                                      </a:solidFill>
                                      <a:latin typeface="Cambria Math" panose="02040503050406030204" pitchFamily="18" charset="0"/>
                                      <a:cs typeface="Times New Roman" panose="02020603050405020304" pitchFamily="18" charset="0"/>
                                    </a:rPr>
                                    <m:t>(</m:t>
                                  </m:r>
                                  <m:r>
                                    <a:rPr lang="en-US" altLang="ru-RU" sz="1000" b="0" i="1" smtClean="0">
                                      <a:solidFill>
                                        <a:schemeClr val="bg2"/>
                                      </a:solidFill>
                                      <a:latin typeface="Cambria Math" panose="02040503050406030204" pitchFamily="18" charset="0"/>
                                      <a:cs typeface="Times New Roman" panose="02020603050405020304" pitchFamily="18" charset="0"/>
                                    </a:rPr>
                                    <m:t>3</m:t>
                                  </m:r>
                                  <m:r>
                                    <a:rPr lang="en-US" altLang="ru-RU" sz="1000" i="1">
                                      <a:solidFill>
                                        <a:schemeClr val="bg2"/>
                                      </a:solidFill>
                                      <a:latin typeface="Cambria Math" panose="02040503050406030204" pitchFamily="18" charset="0"/>
                                      <a:cs typeface="Times New Roman" panose="02020603050405020304" pitchFamily="18" charset="0"/>
                                    </a:rPr>
                                    <m:t>)</m:t>
                                  </m:r>
                                </m:sup>
                              </m:sSup>
                            </m:oMath>
                          </a14:m>
                          <a:r>
                            <a:rPr lang="ru-RU" sz="1000" dirty="0">
                              <a:solidFill>
                                <a:schemeClr val="bg2"/>
                              </a:solidFill>
                              <a:latin typeface="Arial" panose="020B0604020202020204" pitchFamily="34" charset="0"/>
                              <a:cs typeface="Arial" panose="020B0604020202020204" pitchFamily="34" charset="0"/>
                            </a:rPr>
                            <a:t>→</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ru-RU" altLang="ru-RU" sz="1000" i="1" smtClean="0">
                                        <a:solidFill>
                                          <a:schemeClr val="bg2"/>
                                        </a:solidFill>
                                        <a:latin typeface="Cambria Math" panose="02040503050406030204" pitchFamily="18" charset="0"/>
                                        <a:cs typeface="Times New Roman" panose="02020603050405020304" pitchFamily="18" charset="0"/>
                                      </a:rPr>
                                    </m:ctrlPr>
                                  </m:sSupPr>
                                  <m:e>
                                    <m:r>
                                      <a:rPr lang="en-US" altLang="ru-RU" sz="1000" b="1" i="1" smtClean="0">
                                        <a:solidFill>
                                          <a:schemeClr val="bg2"/>
                                        </a:solidFill>
                                        <a:latin typeface="Cambria Math" panose="02040503050406030204" pitchFamily="18" charset="0"/>
                                        <a:cs typeface="Times New Roman" panose="02020603050405020304" pitchFamily="18" charset="0"/>
                                      </a:rPr>
                                      <m:t>𝒂</m:t>
                                    </m:r>
                                  </m:e>
                                  <m:sup>
                                    <m:r>
                                      <a:rPr lang="en-US" altLang="ru-RU" sz="1000" i="1">
                                        <a:solidFill>
                                          <a:schemeClr val="bg2"/>
                                        </a:solidFill>
                                        <a:latin typeface="Cambria Math" panose="02040503050406030204" pitchFamily="18" charset="0"/>
                                        <a:cs typeface="Times New Roman" panose="02020603050405020304" pitchFamily="18" charset="0"/>
                                      </a:rPr>
                                      <m:t>(</m:t>
                                    </m:r>
                                    <m:r>
                                      <a:rPr lang="en-US" altLang="ru-RU" sz="1000" b="0" i="1" smtClean="0">
                                        <a:solidFill>
                                          <a:schemeClr val="bg2"/>
                                        </a:solidFill>
                                        <a:latin typeface="Cambria Math" panose="02040503050406030204" pitchFamily="18" charset="0"/>
                                        <a:cs typeface="Times New Roman" panose="02020603050405020304" pitchFamily="18" charset="0"/>
                                      </a:rPr>
                                      <m:t>4</m:t>
                                    </m:r>
                                    <m:r>
                                      <a:rPr lang="en-US" altLang="ru-RU" sz="1000" i="1">
                                        <a:solidFill>
                                          <a:schemeClr val="bg2"/>
                                        </a:solidFill>
                                        <a:latin typeface="Cambria Math" panose="02040503050406030204" pitchFamily="18" charset="0"/>
                                        <a:cs typeface="Times New Roman" panose="02020603050405020304" pitchFamily="18" charset="0"/>
                                      </a:rPr>
                                      <m:t>)</m:t>
                                    </m:r>
                                  </m:sup>
                                </m:sSup>
                              </m:oMath>
                            </m:oMathPara>
                          </a14:m>
                          <a:endParaRPr lang="en-US" sz="1000" dirty="0">
                            <a:solidFill>
                              <a:schemeClr val="bg2"/>
                            </a:solidFill>
                            <a:latin typeface="Arial" panose="020B0604020202020204" pitchFamily="34" charset="0"/>
                            <a:cs typeface="Arial" panose="020B0604020202020204" pitchFamily="34" charset="0"/>
                          </a:endParaRPr>
                        </a:p>
                        <a:p>
                          <a:pPr algn="ctr"/>
                          <a:r>
                            <a:rPr lang="ru-RU" sz="1000" dirty="0">
                              <a:solidFill>
                                <a:schemeClr val="bg2"/>
                              </a:solidFill>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3021269600"/>
                      </a:ext>
                    </a:extLst>
                  </a:tr>
                  <a:tr h="231608">
                    <a:tc>
                      <a:txBody>
                        <a:bodyPr/>
                        <a:lstStyle/>
                        <a:p>
                          <a:pPr algn="ctr"/>
                          <a14:m>
                            <m:oMath xmlns:m="http://schemas.openxmlformats.org/officeDocument/2006/math">
                              <m:sSup>
                                <m:sSupPr>
                                  <m:ctrlPr>
                                    <a:rPr lang="ru-RU" altLang="ru-RU" sz="1000" i="1" smtClean="0">
                                      <a:latin typeface="Cambria Math" panose="02040503050406030204" pitchFamily="18" charset="0"/>
                                      <a:cs typeface="Times New Roman" panose="02020603050405020304" pitchFamily="18" charset="0"/>
                                    </a:rPr>
                                  </m:ctrlPr>
                                </m:sSupPr>
                                <m:e>
                                  <m:r>
                                    <a:rPr lang="en-US" altLang="ru-RU" sz="1000" i="1">
                                      <a:latin typeface="Cambria Math" panose="02040503050406030204" pitchFamily="18" charset="0"/>
                                      <a:cs typeface="Times New Roman" panose="02020603050405020304" pitchFamily="18" charset="0"/>
                                    </a:rPr>
                                    <m:t>𝑠</m:t>
                                  </m:r>
                                </m:e>
                                <m:sup>
                                  <m:r>
                                    <a:rPr lang="en-US" altLang="ru-RU" sz="1000" i="1">
                                      <a:latin typeface="Cambria Math" panose="02040503050406030204" pitchFamily="18" charset="0"/>
                                      <a:cs typeface="Times New Roman" panose="02020603050405020304" pitchFamily="18" charset="0"/>
                                    </a:rPr>
                                    <m:t>(</m:t>
                                  </m:r>
                                  <m:r>
                                    <a:rPr lang="en-US" altLang="ru-RU" sz="1000" b="0" i="1" smtClean="0">
                                      <a:latin typeface="Cambria Math" panose="02040503050406030204" pitchFamily="18" charset="0"/>
                                      <a:cs typeface="Times New Roman" panose="02020603050405020304" pitchFamily="18" charset="0"/>
                                    </a:rPr>
                                    <m:t>0,0</m:t>
                                  </m:r>
                                  <m:r>
                                    <a:rPr lang="en-US" altLang="ru-RU" sz="1000" i="1">
                                      <a:latin typeface="Cambria Math" panose="02040503050406030204" pitchFamily="18" charset="0"/>
                                      <a:cs typeface="Times New Roman" panose="02020603050405020304" pitchFamily="18" charset="0"/>
                                    </a:rPr>
                                    <m:t>)</m:t>
                                  </m:r>
                                </m:sup>
                              </m:sSup>
                            </m:oMath>
                          </a14:m>
                          <a:r>
                            <a:rPr lang="en-US" sz="1000" dirty="0">
                              <a:latin typeface="Arial" panose="020B0604020202020204" pitchFamily="34" charset="0"/>
                              <a:cs typeface="Arial" panose="020B0604020202020204" pitchFamily="34" charset="0"/>
                            </a:rPr>
                            <a:t> </a:t>
                          </a:r>
                          <a:endParaRPr lang="ru-RU" sz="1000" dirty="0">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74834575"/>
                      </a:ext>
                    </a:extLst>
                  </a:tr>
                  <a:tr h="231608">
                    <a:tc>
                      <a:txBody>
                        <a:bodyPr/>
                        <a:lstStyle/>
                        <a:p>
                          <a:pPr algn="ctr"/>
                          <a14:m>
                            <m:oMathPara xmlns:m="http://schemas.openxmlformats.org/officeDocument/2006/math">
                              <m:oMathParaPr>
                                <m:jc m:val="centerGroup"/>
                              </m:oMathParaPr>
                              <m:oMath xmlns:m="http://schemas.openxmlformats.org/officeDocument/2006/math">
                                <m:sSup>
                                  <m:sSupPr>
                                    <m:ctrlPr>
                                      <a:rPr lang="ru-RU" altLang="ru-RU" sz="1000" i="1" smtClean="0">
                                        <a:latin typeface="Cambria Math" panose="02040503050406030204" pitchFamily="18" charset="0"/>
                                        <a:cs typeface="Times New Roman" panose="02020603050405020304" pitchFamily="18" charset="0"/>
                                      </a:rPr>
                                    </m:ctrlPr>
                                  </m:sSupPr>
                                  <m:e>
                                    <m:r>
                                      <a:rPr lang="en-US" altLang="ru-RU" sz="1000" i="1">
                                        <a:latin typeface="Cambria Math" panose="02040503050406030204" pitchFamily="18" charset="0"/>
                                        <a:cs typeface="Times New Roman" panose="02020603050405020304" pitchFamily="18" charset="0"/>
                                      </a:rPr>
                                      <m:t>𝑠</m:t>
                                    </m:r>
                                  </m:e>
                                  <m:sup>
                                    <m:r>
                                      <a:rPr lang="en-US" altLang="ru-RU" sz="1000" i="1">
                                        <a:latin typeface="Cambria Math" panose="02040503050406030204" pitchFamily="18" charset="0"/>
                                        <a:cs typeface="Times New Roman" panose="02020603050405020304" pitchFamily="18" charset="0"/>
                                      </a:rPr>
                                      <m:t>(</m:t>
                                    </m:r>
                                    <m:r>
                                      <a:rPr lang="en-US" altLang="ru-RU" sz="1000" b="0" i="1" smtClean="0">
                                        <a:latin typeface="Cambria Math" panose="02040503050406030204" pitchFamily="18" charset="0"/>
                                        <a:cs typeface="Times New Roman" panose="02020603050405020304" pitchFamily="18" charset="0"/>
                                      </a:rPr>
                                      <m:t>0,1</m:t>
                                    </m:r>
                                    <m:r>
                                      <a:rPr lang="en-US" altLang="ru-RU" sz="1000" i="1">
                                        <a:latin typeface="Cambria Math" panose="02040503050406030204" pitchFamily="18" charset="0"/>
                                        <a:cs typeface="Times New Roman" panose="02020603050405020304" pitchFamily="18" charset="0"/>
                                      </a:rPr>
                                      <m:t>)</m:t>
                                    </m:r>
                                  </m:sup>
                                </m:sSup>
                              </m:oMath>
                            </m:oMathPara>
                          </a14:m>
                          <a:endParaRPr lang="ru-RU" sz="1000" dirty="0">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0012561"/>
                      </a:ext>
                    </a:extLst>
                  </a:tr>
                  <a:tr h="225786">
                    <a:tc>
                      <a:txBody>
                        <a:bodyPr/>
                        <a:lstStyle/>
                        <a:p>
                          <a:pPr algn="ctr"/>
                          <a:r>
                            <a:rPr lang="en-US" sz="1000" dirty="0">
                              <a:latin typeface="Arial" panose="020B0604020202020204" pitchFamily="34" charset="0"/>
                              <a:cs typeface="Arial" panose="020B0604020202020204" pitchFamily="34" charset="0"/>
                            </a:rPr>
                            <a:t>…</a:t>
                          </a:r>
                          <a:endParaRPr lang="ru-RU" sz="1000" dirty="0">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63203464"/>
                      </a:ext>
                    </a:extLst>
                  </a:tr>
                  <a:tr h="231608">
                    <a:tc>
                      <a:txBody>
                        <a:bodyPr/>
                        <a:lstStyle/>
                        <a:p>
                          <a:pPr algn="ctr"/>
                          <a14:m>
                            <m:oMathPara xmlns:m="http://schemas.openxmlformats.org/officeDocument/2006/math">
                              <m:oMathParaPr>
                                <m:jc m:val="centerGroup"/>
                              </m:oMathParaPr>
                              <m:oMath xmlns:m="http://schemas.openxmlformats.org/officeDocument/2006/math">
                                <m:sSup>
                                  <m:sSupPr>
                                    <m:ctrlPr>
                                      <a:rPr lang="ru-RU" altLang="ru-RU" sz="1000" i="1" smtClean="0">
                                        <a:latin typeface="Cambria Math" panose="02040503050406030204" pitchFamily="18" charset="0"/>
                                        <a:cs typeface="Times New Roman" panose="02020603050405020304" pitchFamily="18" charset="0"/>
                                      </a:rPr>
                                    </m:ctrlPr>
                                  </m:sSupPr>
                                  <m:e>
                                    <m:r>
                                      <a:rPr lang="en-US" altLang="ru-RU" sz="1000" i="1">
                                        <a:latin typeface="Cambria Math" panose="02040503050406030204" pitchFamily="18" charset="0"/>
                                        <a:cs typeface="Times New Roman" panose="02020603050405020304" pitchFamily="18" charset="0"/>
                                      </a:rPr>
                                      <m:t>𝑠</m:t>
                                    </m:r>
                                  </m:e>
                                  <m:sup>
                                    <m:r>
                                      <a:rPr lang="en-US" altLang="ru-RU" sz="1000" i="1">
                                        <a:latin typeface="Cambria Math" panose="02040503050406030204" pitchFamily="18" charset="0"/>
                                        <a:cs typeface="Times New Roman" panose="02020603050405020304" pitchFamily="18" charset="0"/>
                                      </a:rPr>
                                      <m:t>(</m:t>
                                    </m:r>
                                    <m:r>
                                      <a:rPr lang="en-US" altLang="ru-RU" sz="1000" b="0" i="1" smtClean="0">
                                        <a:latin typeface="Cambria Math" panose="02040503050406030204" pitchFamily="18" charset="0"/>
                                        <a:cs typeface="Times New Roman" panose="02020603050405020304" pitchFamily="18" charset="0"/>
                                      </a:rPr>
                                      <m:t>2,0</m:t>
                                    </m:r>
                                    <m:r>
                                      <a:rPr lang="en-US" altLang="ru-RU" sz="1000" i="1">
                                        <a:latin typeface="Cambria Math" panose="02040503050406030204" pitchFamily="18" charset="0"/>
                                        <a:cs typeface="Times New Roman" panose="02020603050405020304" pitchFamily="18" charset="0"/>
                                      </a:rPr>
                                      <m:t>)</m:t>
                                    </m:r>
                                  </m:sup>
                                </m:sSup>
                              </m:oMath>
                            </m:oMathPara>
                          </a14:m>
                          <a:endParaRPr lang="ru-RU" sz="1000" dirty="0">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69803896"/>
                      </a:ext>
                    </a:extLst>
                  </a:tr>
                  <a:tr h="231608">
                    <a:tc>
                      <a:txBody>
                        <a:bodyPr/>
                        <a:lstStyle/>
                        <a:p>
                          <a:pPr algn="ctr"/>
                          <a14:m>
                            <m:oMathPara xmlns:m="http://schemas.openxmlformats.org/officeDocument/2006/math">
                              <m:oMathParaPr>
                                <m:jc m:val="centerGroup"/>
                              </m:oMathParaPr>
                              <m:oMath xmlns:m="http://schemas.openxmlformats.org/officeDocument/2006/math">
                                <m:sSup>
                                  <m:sSupPr>
                                    <m:ctrlPr>
                                      <a:rPr lang="ru-RU" altLang="ru-RU" sz="1000" i="1" smtClean="0">
                                        <a:latin typeface="Cambria Math" panose="02040503050406030204" pitchFamily="18" charset="0"/>
                                        <a:cs typeface="Times New Roman" panose="02020603050405020304" pitchFamily="18" charset="0"/>
                                      </a:rPr>
                                    </m:ctrlPr>
                                  </m:sSupPr>
                                  <m:e>
                                    <m:r>
                                      <a:rPr lang="en-US" altLang="ru-RU" sz="1000" i="1">
                                        <a:latin typeface="Cambria Math" panose="02040503050406030204" pitchFamily="18" charset="0"/>
                                        <a:cs typeface="Times New Roman" panose="02020603050405020304" pitchFamily="18" charset="0"/>
                                      </a:rPr>
                                      <m:t>𝑠</m:t>
                                    </m:r>
                                  </m:e>
                                  <m:sup>
                                    <m:r>
                                      <a:rPr lang="en-US" altLang="ru-RU" sz="1000" i="1">
                                        <a:latin typeface="Cambria Math" panose="02040503050406030204" pitchFamily="18" charset="0"/>
                                        <a:cs typeface="Times New Roman" panose="02020603050405020304" pitchFamily="18" charset="0"/>
                                      </a:rPr>
                                      <m:t>(</m:t>
                                    </m:r>
                                    <m:r>
                                      <a:rPr lang="en-US" altLang="ru-RU" sz="1000" b="0" i="1" smtClean="0">
                                        <a:latin typeface="Cambria Math" panose="02040503050406030204" pitchFamily="18" charset="0"/>
                                        <a:cs typeface="Times New Roman" panose="02020603050405020304" pitchFamily="18" charset="0"/>
                                      </a:rPr>
                                      <m:t>2,1</m:t>
                                    </m:r>
                                    <m:r>
                                      <a:rPr lang="en-US" altLang="ru-RU" sz="1000" i="1">
                                        <a:latin typeface="Cambria Math" panose="02040503050406030204" pitchFamily="18" charset="0"/>
                                        <a:cs typeface="Times New Roman" panose="02020603050405020304" pitchFamily="18" charset="0"/>
                                      </a:rPr>
                                      <m:t>)</m:t>
                                    </m:r>
                                  </m:sup>
                                </m:sSup>
                              </m:oMath>
                            </m:oMathPara>
                          </a14:m>
                          <a:endParaRPr lang="ru-RU" sz="1000" dirty="0">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43304940"/>
                      </a:ext>
                    </a:extLst>
                  </a:tr>
                  <a:tr h="2316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ru-RU" altLang="ru-RU" sz="1000" i="1" smtClean="0">
                                        <a:latin typeface="Cambria Math" panose="02040503050406030204" pitchFamily="18" charset="0"/>
                                        <a:cs typeface="Times New Roman" panose="02020603050405020304" pitchFamily="18" charset="0"/>
                                      </a:rPr>
                                    </m:ctrlPr>
                                  </m:sSupPr>
                                  <m:e>
                                    <m:r>
                                      <a:rPr lang="en-US" altLang="ru-RU" sz="1000" i="1">
                                        <a:latin typeface="Cambria Math" panose="02040503050406030204" pitchFamily="18" charset="0"/>
                                        <a:cs typeface="Times New Roman" panose="02020603050405020304" pitchFamily="18" charset="0"/>
                                      </a:rPr>
                                      <m:t>𝑠</m:t>
                                    </m:r>
                                  </m:e>
                                  <m:sup>
                                    <m:r>
                                      <a:rPr lang="en-US" altLang="ru-RU" sz="1000" i="1">
                                        <a:latin typeface="Cambria Math" panose="02040503050406030204" pitchFamily="18" charset="0"/>
                                        <a:cs typeface="Times New Roman" panose="02020603050405020304" pitchFamily="18" charset="0"/>
                                      </a:rPr>
                                      <m:t>(</m:t>
                                    </m:r>
                                    <m:r>
                                      <a:rPr lang="en-US" altLang="ru-RU" sz="1000" b="0" i="1" smtClean="0">
                                        <a:latin typeface="Cambria Math" panose="02040503050406030204" pitchFamily="18" charset="0"/>
                                        <a:cs typeface="Times New Roman" panose="02020603050405020304" pitchFamily="18" charset="0"/>
                                      </a:rPr>
                                      <m:t>2,2</m:t>
                                    </m:r>
                                    <m:r>
                                      <a:rPr lang="en-US" altLang="ru-RU" sz="1000" i="1">
                                        <a:latin typeface="Cambria Math" panose="02040503050406030204" pitchFamily="18" charset="0"/>
                                        <a:cs typeface="Times New Roman" panose="02020603050405020304" pitchFamily="18" charset="0"/>
                                      </a:rPr>
                                      <m:t>)</m:t>
                                    </m:r>
                                  </m:sup>
                                </m:sSup>
                              </m:oMath>
                            </m:oMathPara>
                          </a14:m>
                          <a:endParaRPr lang="ru-RU" sz="1000" dirty="0">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6664143"/>
                      </a:ext>
                    </a:extLst>
                  </a:tr>
                  <a:tr h="225786">
                    <a:tc>
                      <a:txBody>
                        <a:bodyPr/>
                        <a:lstStyle/>
                        <a:p>
                          <a:pPr algn="ctr"/>
                          <a:r>
                            <a:rPr lang="en-US" sz="1000" dirty="0">
                              <a:latin typeface="Arial" panose="020B0604020202020204" pitchFamily="34" charset="0"/>
                              <a:cs typeface="Arial" panose="020B0604020202020204" pitchFamily="34" charset="0"/>
                            </a:rPr>
                            <a:t>…</a:t>
                          </a:r>
                          <a:endParaRPr lang="ru-RU" sz="1000" dirty="0">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17871834"/>
                      </a:ext>
                    </a:extLst>
                  </a:tr>
                  <a:tr h="231608">
                    <a:tc>
                      <a:txBody>
                        <a:bodyPr/>
                        <a:lstStyle/>
                        <a:p>
                          <a:pPr algn="ctr"/>
                          <a14:m>
                            <m:oMathPara xmlns:m="http://schemas.openxmlformats.org/officeDocument/2006/math">
                              <m:oMathParaPr>
                                <m:jc m:val="centerGroup"/>
                              </m:oMathParaPr>
                              <m:oMath xmlns:m="http://schemas.openxmlformats.org/officeDocument/2006/math">
                                <m:sSup>
                                  <m:sSupPr>
                                    <m:ctrlPr>
                                      <a:rPr lang="ru-RU" altLang="ru-RU" sz="1000" i="1" smtClean="0">
                                        <a:latin typeface="Cambria Math" panose="02040503050406030204" pitchFamily="18" charset="0"/>
                                        <a:cs typeface="Times New Roman" panose="02020603050405020304" pitchFamily="18" charset="0"/>
                                      </a:rPr>
                                    </m:ctrlPr>
                                  </m:sSupPr>
                                  <m:e>
                                    <m:r>
                                      <a:rPr lang="en-US" altLang="ru-RU" sz="1000" i="1">
                                        <a:latin typeface="Cambria Math" panose="02040503050406030204" pitchFamily="18" charset="0"/>
                                        <a:cs typeface="Times New Roman" panose="02020603050405020304" pitchFamily="18" charset="0"/>
                                      </a:rPr>
                                      <m:t>𝑠</m:t>
                                    </m:r>
                                  </m:e>
                                  <m:sup>
                                    <m:r>
                                      <a:rPr lang="en-US" altLang="ru-RU" sz="1000" i="1">
                                        <a:latin typeface="Cambria Math" panose="02040503050406030204" pitchFamily="18" charset="0"/>
                                        <a:cs typeface="Times New Roman" panose="02020603050405020304" pitchFamily="18" charset="0"/>
                                      </a:rPr>
                                      <m:t>(</m:t>
                                    </m:r>
                                    <m:r>
                                      <a:rPr lang="en-US" altLang="ru-RU" sz="1000" b="0" i="1" smtClean="0">
                                        <a:latin typeface="Cambria Math" panose="02040503050406030204" pitchFamily="18" charset="0"/>
                                        <a:cs typeface="Times New Roman" panose="02020603050405020304" pitchFamily="18" charset="0"/>
                                      </a:rPr>
                                      <m:t>3,0</m:t>
                                    </m:r>
                                    <m:r>
                                      <a:rPr lang="en-US" altLang="ru-RU" sz="1000" i="1">
                                        <a:latin typeface="Cambria Math" panose="02040503050406030204" pitchFamily="18" charset="0"/>
                                        <a:cs typeface="Times New Roman" panose="02020603050405020304" pitchFamily="18" charset="0"/>
                                      </a:rPr>
                                      <m:t>)</m:t>
                                    </m:r>
                                  </m:sup>
                                </m:sSup>
                              </m:oMath>
                            </m:oMathPara>
                          </a14:m>
                          <a:endParaRPr lang="ru-RU" sz="1000" dirty="0">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9633739"/>
                      </a:ext>
                    </a:extLst>
                  </a:tr>
                  <a:tr h="231608">
                    <a:tc>
                      <a:txBody>
                        <a:bodyPr/>
                        <a:lstStyle/>
                        <a:p>
                          <a:pPr algn="ctr"/>
                          <a14:m>
                            <m:oMathPara xmlns:m="http://schemas.openxmlformats.org/officeDocument/2006/math">
                              <m:oMathParaPr>
                                <m:jc m:val="centerGroup"/>
                              </m:oMathParaPr>
                              <m:oMath xmlns:m="http://schemas.openxmlformats.org/officeDocument/2006/math">
                                <m:sSup>
                                  <m:sSupPr>
                                    <m:ctrlPr>
                                      <a:rPr lang="ru-RU" altLang="ru-RU" sz="1000" i="1" smtClean="0">
                                        <a:latin typeface="Cambria Math" panose="02040503050406030204" pitchFamily="18" charset="0"/>
                                        <a:cs typeface="Times New Roman" panose="02020603050405020304" pitchFamily="18" charset="0"/>
                                      </a:rPr>
                                    </m:ctrlPr>
                                  </m:sSupPr>
                                  <m:e>
                                    <m:r>
                                      <a:rPr lang="en-US" altLang="ru-RU" sz="1000" i="1">
                                        <a:latin typeface="Cambria Math" panose="02040503050406030204" pitchFamily="18" charset="0"/>
                                        <a:cs typeface="Times New Roman" panose="02020603050405020304" pitchFamily="18" charset="0"/>
                                      </a:rPr>
                                      <m:t>𝑠</m:t>
                                    </m:r>
                                  </m:e>
                                  <m:sup>
                                    <m:r>
                                      <a:rPr lang="en-US" altLang="ru-RU" sz="1000" i="1">
                                        <a:latin typeface="Cambria Math" panose="02040503050406030204" pitchFamily="18" charset="0"/>
                                        <a:cs typeface="Times New Roman" panose="02020603050405020304" pitchFamily="18" charset="0"/>
                                      </a:rPr>
                                      <m:t>(</m:t>
                                    </m:r>
                                    <m:r>
                                      <a:rPr lang="en-US" altLang="ru-RU" sz="1000" b="0" i="1" smtClean="0">
                                        <a:latin typeface="Cambria Math" panose="02040503050406030204" pitchFamily="18" charset="0"/>
                                        <a:cs typeface="Times New Roman" panose="02020603050405020304" pitchFamily="18" charset="0"/>
                                      </a:rPr>
                                      <m:t>3,1</m:t>
                                    </m:r>
                                    <m:r>
                                      <a:rPr lang="en-US" altLang="ru-RU" sz="1000" i="1">
                                        <a:latin typeface="Cambria Math" panose="02040503050406030204" pitchFamily="18" charset="0"/>
                                        <a:cs typeface="Times New Roman" panose="02020603050405020304" pitchFamily="18" charset="0"/>
                                      </a:rPr>
                                      <m:t>)</m:t>
                                    </m:r>
                                  </m:sup>
                                </m:sSup>
                              </m:oMath>
                            </m:oMathPara>
                          </a14:m>
                          <a:endParaRPr lang="ru-RU" sz="1000" dirty="0">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83188371"/>
                      </a:ext>
                    </a:extLst>
                  </a:tr>
                  <a:tr h="2316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ru-RU" altLang="ru-RU" sz="1000" i="1" smtClean="0">
                                        <a:latin typeface="Cambria Math" panose="02040503050406030204" pitchFamily="18" charset="0"/>
                                        <a:cs typeface="Times New Roman" panose="02020603050405020304" pitchFamily="18" charset="0"/>
                                      </a:rPr>
                                    </m:ctrlPr>
                                  </m:sSupPr>
                                  <m:e>
                                    <m:r>
                                      <a:rPr lang="en-US" altLang="ru-RU" sz="1000" i="1">
                                        <a:latin typeface="Cambria Math" panose="02040503050406030204" pitchFamily="18" charset="0"/>
                                        <a:cs typeface="Times New Roman" panose="02020603050405020304" pitchFamily="18" charset="0"/>
                                      </a:rPr>
                                      <m:t>𝑠</m:t>
                                    </m:r>
                                  </m:e>
                                  <m:sup>
                                    <m:r>
                                      <a:rPr lang="en-US" altLang="ru-RU" sz="1000" i="1">
                                        <a:latin typeface="Cambria Math" panose="02040503050406030204" pitchFamily="18" charset="0"/>
                                        <a:cs typeface="Times New Roman" panose="02020603050405020304" pitchFamily="18" charset="0"/>
                                      </a:rPr>
                                      <m:t>(</m:t>
                                    </m:r>
                                    <m:r>
                                      <a:rPr lang="en-US" altLang="ru-RU" sz="1000" b="0" i="1" smtClean="0">
                                        <a:latin typeface="Cambria Math" panose="02040503050406030204" pitchFamily="18" charset="0"/>
                                        <a:cs typeface="Times New Roman" panose="02020603050405020304" pitchFamily="18" charset="0"/>
                                      </a:rPr>
                                      <m:t>3,2</m:t>
                                    </m:r>
                                    <m:r>
                                      <a:rPr lang="en-US" altLang="ru-RU" sz="1000" i="1">
                                        <a:latin typeface="Cambria Math" panose="02040503050406030204" pitchFamily="18" charset="0"/>
                                        <a:cs typeface="Times New Roman" panose="02020603050405020304" pitchFamily="18" charset="0"/>
                                      </a:rPr>
                                      <m:t>)</m:t>
                                    </m:r>
                                  </m:sup>
                                </m:sSup>
                              </m:oMath>
                            </m:oMathPara>
                          </a14:m>
                          <a:endParaRPr lang="ru-RU" sz="1000" dirty="0">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0443407"/>
                      </a:ext>
                    </a:extLst>
                  </a:tr>
                  <a:tr h="225786">
                    <a:tc>
                      <a:txBody>
                        <a:bodyPr/>
                        <a:lstStyle/>
                        <a:p>
                          <a:pPr algn="ctr"/>
                          <a:r>
                            <a:rPr lang="en-US" sz="1000" dirty="0">
                              <a:latin typeface="Arial" panose="020B0604020202020204" pitchFamily="34" charset="0"/>
                              <a:cs typeface="Arial" panose="020B0604020202020204" pitchFamily="34" charset="0"/>
                            </a:rPr>
                            <a:t>…</a:t>
                          </a:r>
                          <a:endParaRPr lang="ru-RU" sz="1000" dirty="0">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38404860"/>
                      </a:ext>
                    </a:extLst>
                  </a:tr>
                  <a:tr h="2316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ru-RU" altLang="ru-RU" sz="1000" i="1" smtClean="0">
                                        <a:latin typeface="Cambria Math" panose="02040503050406030204" pitchFamily="18" charset="0"/>
                                        <a:cs typeface="Times New Roman" panose="02020603050405020304" pitchFamily="18" charset="0"/>
                                      </a:rPr>
                                    </m:ctrlPr>
                                  </m:sSupPr>
                                  <m:e>
                                    <m:r>
                                      <a:rPr lang="en-US" altLang="ru-RU" sz="1000" i="1">
                                        <a:latin typeface="Cambria Math" panose="02040503050406030204" pitchFamily="18" charset="0"/>
                                        <a:cs typeface="Times New Roman" panose="02020603050405020304" pitchFamily="18" charset="0"/>
                                      </a:rPr>
                                      <m:t>𝑠</m:t>
                                    </m:r>
                                  </m:e>
                                  <m:sup>
                                    <m:r>
                                      <a:rPr lang="en-US" altLang="ru-RU" sz="1000" i="1">
                                        <a:latin typeface="Cambria Math" panose="02040503050406030204" pitchFamily="18" charset="0"/>
                                        <a:cs typeface="Times New Roman" panose="02020603050405020304" pitchFamily="18" charset="0"/>
                                      </a:rPr>
                                      <m:t>(</m:t>
                                    </m:r>
                                    <m:r>
                                      <a:rPr lang="en-US" altLang="ru-RU" sz="1000" b="0" i="1" smtClean="0">
                                        <a:latin typeface="Cambria Math" panose="02040503050406030204" pitchFamily="18" charset="0"/>
                                        <a:cs typeface="Times New Roman" panose="02020603050405020304" pitchFamily="18" charset="0"/>
                                      </a:rPr>
                                      <m:t>3,11</m:t>
                                    </m:r>
                                    <m:r>
                                      <a:rPr lang="en-US" altLang="ru-RU" sz="1000" i="1">
                                        <a:latin typeface="Cambria Math" panose="02040503050406030204" pitchFamily="18" charset="0"/>
                                        <a:cs typeface="Times New Roman" panose="02020603050405020304" pitchFamily="18" charset="0"/>
                                      </a:rPr>
                                      <m:t>)</m:t>
                                    </m:r>
                                  </m:sup>
                                </m:sSup>
                              </m:oMath>
                            </m:oMathPara>
                          </a14:m>
                          <a:endParaRPr lang="ru-RU" sz="1000" dirty="0">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14623893"/>
                      </a:ext>
                    </a:extLst>
                  </a:tr>
                </a:tbl>
              </a:graphicData>
            </a:graphic>
          </p:graphicFrame>
        </mc:Choice>
        <mc:Fallback>
          <p:graphicFrame>
            <p:nvGraphicFramePr>
              <p:cNvPr id="19" name="Таблица 14">
                <a:extLst>
                  <a:ext uri="{FF2B5EF4-FFF2-40B4-BE49-F238E27FC236}">
                    <a16:creationId xmlns:a16="http://schemas.microsoft.com/office/drawing/2014/main" id="{576BEE8F-FE68-6075-7EC9-1B93E5E71447}"/>
                  </a:ext>
                </a:extLst>
              </p:cNvPr>
              <p:cNvGraphicFramePr>
                <a:graphicFrameLocks noGrp="1"/>
              </p:cNvGraphicFramePr>
              <p:nvPr>
                <p:extLst>
                  <p:ext uri="{D42A27DB-BD31-4B8C-83A1-F6EECF244321}">
                    <p14:modId xmlns:p14="http://schemas.microsoft.com/office/powerpoint/2010/main" val="210288286"/>
                  </p:ext>
                </p:extLst>
              </p:nvPr>
            </p:nvGraphicFramePr>
            <p:xfrm>
              <a:off x="3303493" y="982428"/>
              <a:ext cx="2057401" cy="3385190"/>
            </p:xfrm>
            <a:graphic>
              <a:graphicData uri="http://schemas.openxmlformats.org/drawingml/2006/table">
                <a:tbl>
                  <a:tblPr firstRow="1" bandRow="1">
                    <a:tableStyleId>{5C22544A-7EE6-4342-B048-85BDC9FD1C3A}</a:tableStyleId>
                  </a:tblPr>
                  <a:tblGrid>
                    <a:gridCol w="374734">
                      <a:extLst>
                        <a:ext uri="{9D8B030D-6E8A-4147-A177-3AD203B41FA5}">
                          <a16:colId xmlns:a16="http://schemas.microsoft.com/office/drawing/2014/main" val="3402371267"/>
                        </a:ext>
                      </a:extLst>
                    </a:gridCol>
                    <a:gridCol w="391827">
                      <a:extLst>
                        <a:ext uri="{9D8B030D-6E8A-4147-A177-3AD203B41FA5}">
                          <a16:colId xmlns:a16="http://schemas.microsoft.com/office/drawing/2014/main" val="346747058"/>
                        </a:ext>
                      </a:extLst>
                    </a:gridCol>
                    <a:gridCol w="372468">
                      <a:extLst>
                        <a:ext uri="{9D8B030D-6E8A-4147-A177-3AD203B41FA5}">
                          <a16:colId xmlns:a16="http://schemas.microsoft.com/office/drawing/2014/main" val="2719292846"/>
                        </a:ext>
                      </a:extLst>
                    </a:gridCol>
                    <a:gridCol w="414633">
                      <a:extLst>
                        <a:ext uri="{9D8B030D-6E8A-4147-A177-3AD203B41FA5}">
                          <a16:colId xmlns:a16="http://schemas.microsoft.com/office/drawing/2014/main" val="1441336767"/>
                        </a:ext>
                      </a:extLst>
                    </a:gridCol>
                    <a:gridCol w="503739">
                      <a:extLst>
                        <a:ext uri="{9D8B030D-6E8A-4147-A177-3AD203B41FA5}">
                          <a16:colId xmlns:a16="http://schemas.microsoft.com/office/drawing/2014/main" val="399352766"/>
                        </a:ext>
                      </a:extLst>
                    </a:gridCol>
                  </a:tblGrid>
                  <a:tr h="402527">
                    <a:tc>
                      <a:txBody>
                        <a:bodyPr/>
                        <a:lstStyle/>
                        <a:p>
                          <a:pPr algn="ctr"/>
                          <a:endParaRPr lang="ru-RU" sz="1000" dirty="0">
                            <a:latin typeface="Arial" panose="020B0604020202020204" pitchFamily="34" charset="0"/>
                            <a:cs typeface="Arial" panose="020B0604020202020204" pitchFamily="34" charset="0"/>
                          </a:endParaRPr>
                        </a:p>
                      </a:txBody>
                      <a:tcPr/>
                    </a:tc>
                    <a:tc>
                      <a:txBody>
                        <a:bodyPr/>
                        <a:lstStyle/>
                        <a:p>
                          <a:endParaRPr lang="ru-RU"/>
                        </a:p>
                      </a:txBody>
                      <a:tcPr>
                        <a:blipFill>
                          <a:blip r:embed="rId5"/>
                          <a:stretch>
                            <a:fillRect l="-98438" t="-1515" r="-339063" b="-745455"/>
                          </a:stretch>
                        </a:blipFill>
                      </a:tcPr>
                    </a:tc>
                    <a:tc>
                      <a:txBody>
                        <a:bodyPr/>
                        <a:lstStyle/>
                        <a:p>
                          <a:endParaRPr lang="ru-RU"/>
                        </a:p>
                      </a:txBody>
                      <a:tcPr>
                        <a:blipFill>
                          <a:blip r:embed="rId5"/>
                          <a:stretch>
                            <a:fillRect l="-204839" t="-1515" r="-250000" b="-745455"/>
                          </a:stretch>
                        </a:blipFill>
                      </a:tcPr>
                    </a:tc>
                    <a:tc>
                      <a:txBody>
                        <a:bodyPr/>
                        <a:lstStyle/>
                        <a:p>
                          <a:endParaRPr lang="ru-RU"/>
                        </a:p>
                      </a:txBody>
                      <a:tcPr>
                        <a:blipFill>
                          <a:blip r:embed="rId5"/>
                          <a:stretch>
                            <a:fillRect l="-277941" t="-1515" r="-127941" b="-745455"/>
                          </a:stretch>
                        </a:blipFill>
                      </a:tcPr>
                    </a:tc>
                    <a:tc>
                      <a:txBody>
                        <a:bodyPr/>
                        <a:lstStyle/>
                        <a:p>
                          <a:endParaRPr lang="ru-RU"/>
                        </a:p>
                      </a:txBody>
                      <a:tcPr>
                        <a:blipFill>
                          <a:blip r:embed="rId5"/>
                          <a:stretch>
                            <a:fillRect l="-309639" t="-1515" r="-4819" b="-745455"/>
                          </a:stretch>
                        </a:blipFill>
                      </a:tcPr>
                    </a:tc>
                    <a:extLst>
                      <a:ext uri="{0D108BD9-81ED-4DB2-BD59-A6C34878D82A}">
                        <a16:rowId xmlns:a16="http://schemas.microsoft.com/office/drawing/2014/main" val="3021269600"/>
                      </a:ext>
                    </a:extLst>
                  </a:tr>
                  <a:tr h="250127">
                    <a:tc>
                      <a:txBody>
                        <a:bodyPr/>
                        <a:lstStyle/>
                        <a:p>
                          <a:endParaRPr lang="ru-RU"/>
                        </a:p>
                      </a:txBody>
                      <a:tcPr>
                        <a:blipFill>
                          <a:blip r:embed="rId5"/>
                          <a:stretch>
                            <a:fillRect l="-1613" t="-163415" r="-453226" b="-1100000"/>
                          </a:stretch>
                        </a:blipFill>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74834575"/>
                      </a:ext>
                    </a:extLst>
                  </a:tr>
                  <a:tr h="250127">
                    <a:tc>
                      <a:txBody>
                        <a:bodyPr/>
                        <a:lstStyle/>
                        <a:p>
                          <a:endParaRPr lang="ru-RU"/>
                        </a:p>
                      </a:txBody>
                      <a:tcPr>
                        <a:blipFill>
                          <a:blip r:embed="rId5"/>
                          <a:stretch>
                            <a:fillRect l="-1613" t="-263415" r="-453226" b="-1000000"/>
                          </a:stretch>
                        </a:blipFill>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0012561"/>
                      </a:ext>
                    </a:extLst>
                  </a:tr>
                  <a:tr h="243840">
                    <a:tc>
                      <a:txBody>
                        <a:bodyPr/>
                        <a:lstStyle/>
                        <a:p>
                          <a:pPr algn="ctr"/>
                          <a:r>
                            <a:rPr lang="en-US" sz="1000" dirty="0">
                              <a:latin typeface="Arial" panose="020B0604020202020204" pitchFamily="34" charset="0"/>
                              <a:cs typeface="Arial" panose="020B0604020202020204" pitchFamily="34" charset="0"/>
                            </a:rPr>
                            <a:t>…</a:t>
                          </a:r>
                          <a:endParaRPr lang="ru-RU" sz="1000" dirty="0">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63203464"/>
                      </a:ext>
                    </a:extLst>
                  </a:tr>
                  <a:tr h="250127">
                    <a:tc>
                      <a:txBody>
                        <a:bodyPr/>
                        <a:lstStyle/>
                        <a:p>
                          <a:endParaRPr lang="ru-RU"/>
                        </a:p>
                      </a:txBody>
                      <a:tcPr>
                        <a:blipFill>
                          <a:blip r:embed="rId5"/>
                          <a:stretch>
                            <a:fillRect l="-1613" t="-460976" r="-453226" b="-802439"/>
                          </a:stretch>
                        </a:blipFill>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69803896"/>
                      </a:ext>
                    </a:extLst>
                  </a:tr>
                  <a:tr h="250127">
                    <a:tc>
                      <a:txBody>
                        <a:bodyPr/>
                        <a:lstStyle/>
                        <a:p>
                          <a:endParaRPr lang="ru-RU"/>
                        </a:p>
                      </a:txBody>
                      <a:tcPr>
                        <a:blipFill>
                          <a:blip r:embed="rId5"/>
                          <a:stretch>
                            <a:fillRect l="-1613" t="-560976" r="-453226" b="-702439"/>
                          </a:stretch>
                        </a:blipFill>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43304940"/>
                      </a:ext>
                    </a:extLst>
                  </a:tr>
                  <a:tr h="250127">
                    <a:tc>
                      <a:txBody>
                        <a:bodyPr/>
                        <a:lstStyle/>
                        <a:p>
                          <a:endParaRPr lang="ru-RU"/>
                        </a:p>
                      </a:txBody>
                      <a:tcPr>
                        <a:blipFill>
                          <a:blip r:embed="rId5"/>
                          <a:stretch>
                            <a:fillRect l="-1613" t="-645238" r="-453226" b="-585714"/>
                          </a:stretch>
                        </a:blipFill>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6664143"/>
                      </a:ext>
                    </a:extLst>
                  </a:tr>
                  <a:tr h="243840">
                    <a:tc>
                      <a:txBody>
                        <a:bodyPr/>
                        <a:lstStyle/>
                        <a:p>
                          <a:pPr algn="ctr"/>
                          <a:r>
                            <a:rPr lang="en-US" sz="1000" dirty="0">
                              <a:latin typeface="Arial" panose="020B0604020202020204" pitchFamily="34" charset="0"/>
                              <a:cs typeface="Arial" panose="020B0604020202020204" pitchFamily="34" charset="0"/>
                            </a:rPr>
                            <a:t>…</a:t>
                          </a:r>
                          <a:endParaRPr lang="ru-RU" sz="1000" dirty="0">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17871834"/>
                      </a:ext>
                    </a:extLst>
                  </a:tr>
                  <a:tr h="250127">
                    <a:tc>
                      <a:txBody>
                        <a:bodyPr/>
                        <a:lstStyle/>
                        <a:p>
                          <a:endParaRPr lang="ru-RU"/>
                        </a:p>
                      </a:txBody>
                      <a:tcPr>
                        <a:blipFill>
                          <a:blip r:embed="rId5"/>
                          <a:stretch>
                            <a:fillRect l="-1613" t="-860976" r="-453226" b="-402439"/>
                          </a:stretch>
                        </a:blipFill>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9633739"/>
                      </a:ext>
                    </a:extLst>
                  </a:tr>
                  <a:tr h="250127">
                    <a:tc>
                      <a:txBody>
                        <a:bodyPr/>
                        <a:lstStyle/>
                        <a:p>
                          <a:endParaRPr lang="ru-RU"/>
                        </a:p>
                      </a:txBody>
                      <a:tcPr>
                        <a:blipFill>
                          <a:blip r:embed="rId5"/>
                          <a:stretch>
                            <a:fillRect l="-1613" t="-960976" r="-453226" b="-302439"/>
                          </a:stretch>
                        </a:blipFill>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83188371"/>
                      </a:ext>
                    </a:extLst>
                  </a:tr>
                  <a:tr h="250127">
                    <a:tc>
                      <a:txBody>
                        <a:bodyPr/>
                        <a:lstStyle/>
                        <a:p>
                          <a:endParaRPr lang="ru-RU"/>
                        </a:p>
                      </a:txBody>
                      <a:tcPr>
                        <a:blipFill>
                          <a:blip r:embed="rId5"/>
                          <a:stretch>
                            <a:fillRect l="-1613" t="-1060976" r="-453226" b="-202439"/>
                          </a:stretch>
                        </a:blipFill>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0443407"/>
                      </a:ext>
                    </a:extLst>
                  </a:tr>
                  <a:tr h="243840">
                    <a:tc>
                      <a:txBody>
                        <a:bodyPr/>
                        <a:lstStyle/>
                        <a:p>
                          <a:pPr algn="ctr"/>
                          <a:r>
                            <a:rPr lang="en-US" sz="1000" dirty="0">
                              <a:latin typeface="Arial" panose="020B0604020202020204" pitchFamily="34" charset="0"/>
                              <a:cs typeface="Arial" panose="020B0604020202020204" pitchFamily="34" charset="0"/>
                            </a:rPr>
                            <a:t>…</a:t>
                          </a:r>
                          <a:endParaRPr lang="ru-RU" sz="1000" dirty="0">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38404860"/>
                      </a:ext>
                    </a:extLst>
                  </a:tr>
                  <a:tr h="250127">
                    <a:tc>
                      <a:txBody>
                        <a:bodyPr/>
                        <a:lstStyle/>
                        <a:p>
                          <a:endParaRPr lang="ru-RU"/>
                        </a:p>
                      </a:txBody>
                      <a:tcPr>
                        <a:blipFill>
                          <a:blip r:embed="rId5"/>
                          <a:stretch>
                            <a:fillRect l="-1613" t="-1258537" r="-453226" b="-4878"/>
                          </a:stretch>
                        </a:blipFill>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tc>
                      <a:txBody>
                        <a:bodyPr/>
                        <a:lstStyle/>
                        <a:p>
                          <a:pPr algn="ctr"/>
                          <a:r>
                            <a:rPr lang="en-US" sz="700" dirty="0">
                              <a:solidFill>
                                <a:schemeClr val="bg2">
                                  <a:lumMod val="65000"/>
                                </a:schemeClr>
                              </a:solidFill>
                              <a:latin typeface="Arial" panose="020B0604020202020204" pitchFamily="34" charset="0"/>
                              <a:cs typeface="Arial" panose="020B0604020202020204" pitchFamily="34" charset="0"/>
                            </a:rPr>
                            <a:t>0</a:t>
                          </a:r>
                          <a:endParaRPr lang="ru-RU" sz="700" dirty="0">
                            <a:solidFill>
                              <a:schemeClr val="bg2">
                                <a:lumMod val="6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14623893"/>
                      </a:ext>
                    </a:extLst>
                  </a:tr>
                </a:tbl>
              </a:graphicData>
            </a:graphic>
          </p:graphicFrame>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E4BF2108-E03B-F599-1F0D-74A320041780}"/>
                  </a:ext>
                </a:extLst>
              </p:cNvPr>
              <p:cNvSpPr txBox="1"/>
              <p:nvPr/>
            </p:nvSpPr>
            <p:spPr>
              <a:xfrm>
                <a:off x="5360894" y="1136350"/>
                <a:ext cx="3783106" cy="3863109"/>
              </a:xfrm>
              <a:prstGeom prst="rect">
                <a:avLst/>
              </a:prstGeom>
              <a:noFill/>
            </p:spPr>
            <p:txBody>
              <a:bodyPr wrap="square">
                <a:spAutoFit/>
              </a:bodyPr>
              <a:lstStyle/>
              <a:p>
                <a:pPr algn="just"/>
                <a:r>
                  <a:rPr lang="ru-RU" altLang="ru-RU" sz="1050" b="1" dirty="0">
                    <a:latin typeface="IBM Plex Sans" panose="020B0503050203000203" pitchFamily="34" charset="0"/>
                  </a:rPr>
                  <a:t>Реализация алгоритма.</a:t>
                </a:r>
              </a:p>
              <a:p>
                <a:pPr algn="just"/>
                <a:r>
                  <a:rPr lang="ru-RU" altLang="ru-RU" sz="1050" dirty="0">
                    <a:latin typeface="IBM Plex Sans" panose="020B0503050203000203" pitchFamily="34" charset="0"/>
                  </a:rPr>
                  <a:t>Инициализация </a:t>
                </a:r>
                <a14:m>
                  <m:oMath xmlns:m="http://schemas.openxmlformats.org/officeDocument/2006/math">
                    <m:r>
                      <a:rPr lang="en-US" altLang="ru-RU" sz="1050">
                        <a:latin typeface="Cambria Math" panose="02040503050406030204" pitchFamily="18" charset="0"/>
                      </a:rPr>
                      <m:t>𝑄</m:t>
                    </m:r>
                    <m:d>
                      <m:dPr>
                        <m:ctrlPr>
                          <a:rPr lang="en-US" altLang="ru-RU" sz="1050" i="1">
                            <a:latin typeface="Cambria Math" panose="02040503050406030204" pitchFamily="18" charset="0"/>
                          </a:rPr>
                        </m:ctrlPr>
                      </m:dPr>
                      <m:e>
                        <m:r>
                          <a:rPr lang="en-US" altLang="ru-RU" sz="1050">
                            <a:latin typeface="Cambria Math" panose="02040503050406030204" pitchFamily="18" charset="0"/>
                          </a:rPr>
                          <m:t>𝑆</m:t>
                        </m:r>
                        <m:r>
                          <a:rPr lang="en-US" altLang="ru-RU" sz="1050">
                            <a:latin typeface="Cambria Math" panose="02040503050406030204" pitchFamily="18" charset="0"/>
                          </a:rPr>
                          <m:t>,</m:t>
                        </m:r>
                        <m:r>
                          <a:rPr lang="en-US" altLang="ru-RU" sz="1050">
                            <a:latin typeface="Cambria Math" panose="02040503050406030204" pitchFamily="18" charset="0"/>
                          </a:rPr>
                          <m:t>𝐴</m:t>
                        </m:r>
                      </m:e>
                    </m:d>
                  </m:oMath>
                </a14:m>
                <a:r>
                  <a:rPr lang="ru-RU" altLang="ru-RU" sz="1050" dirty="0">
                    <a:latin typeface="IBM Plex Sans" panose="020B0503050203000203" pitchFamily="34" charset="0"/>
                  </a:rPr>
                  <a:t> нулями. Задание: </a:t>
                </a:r>
                <a14:m>
                  <m:oMath xmlns:m="http://schemas.openxmlformats.org/officeDocument/2006/math">
                    <m:r>
                      <a:rPr lang="en-US" altLang="ru-RU" sz="1050">
                        <a:latin typeface="Cambria Math" panose="02040503050406030204" pitchFamily="18" charset="0"/>
                      </a:rPr>
                      <m:t>𝜖</m:t>
                    </m:r>
                    <m:r>
                      <a:rPr lang="en-US" altLang="ru-RU" sz="1050" b="0" i="0" smtClean="0">
                        <a:latin typeface="Cambria Math" panose="02040503050406030204" pitchFamily="18" charset="0"/>
                      </a:rPr>
                      <m:t>=</m:t>
                    </m:r>
                    <m:r>
                      <a:rPr lang="en-US" altLang="ru-RU" sz="1050" b="0" i="1" smtClean="0">
                        <a:latin typeface="Cambria Math" panose="02040503050406030204" pitchFamily="18" charset="0"/>
                      </a:rPr>
                      <m:t>1</m:t>
                    </m:r>
                  </m:oMath>
                </a14:m>
                <a:r>
                  <a:rPr lang="ru-RU" altLang="ru-RU" sz="1050" dirty="0">
                    <a:latin typeface="IBM Plex Sans" panose="020B0503050203000203" pitchFamily="34" charset="0"/>
                  </a:rPr>
                  <a:t>, </a:t>
                </a:r>
                <a14:m>
                  <m:oMath xmlns:m="http://schemas.openxmlformats.org/officeDocument/2006/math">
                    <m:r>
                      <a:rPr lang="en-US" altLang="ru-RU" sz="1050">
                        <a:latin typeface="Cambria Math" panose="02040503050406030204" pitchFamily="18" charset="0"/>
                      </a:rPr>
                      <m:t>𝛼</m:t>
                    </m:r>
                    <m:r>
                      <a:rPr lang="en-US" altLang="ru-RU" sz="1050" b="0" i="0" smtClean="0">
                        <a:latin typeface="Cambria Math" panose="02040503050406030204" pitchFamily="18" charset="0"/>
                      </a:rPr>
                      <m:t>=0.1</m:t>
                    </m:r>
                  </m:oMath>
                </a14:m>
                <a:r>
                  <a:rPr lang="en-US" altLang="ru-RU" sz="1050" dirty="0">
                    <a:latin typeface="IBM Plex Sans" panose="020B0503050203000203" pitchFamily="34" charset="0"/>
                  </a:rPr>
                  <a:t>, </a:t>
                </a:r>
                <a14:m>
                  <m:oMath xmlns:m="http://schemas.openxmlformats.org/officeDocument/2006/math">
                    <m:r>
                      <a:rPr lang="en-US" altLang="ru-RU" sz="1050" i="1">
                        <a:latin typeface="Cambria Math" panose="02040503050406030204" pitchFamily="18" charset="0"/>
                        <a:ea typeface="Cambria Math" panose="02040503050406030204" pitchFamily="18" charset="0"/>
                        <a:cs typeface="Times New Roman" panose="02020603050405020304" pitchFamily="18" charset="0"/>
                      </a:rPr>
                      <m:t>𝛾</m:t>
                    </m:r>
                    <m:r>
                      <a:rPr lang="en-US" altLang="ru-RU" sz="1050" b="0" i="1" smtClean="0">
                        <a:latin typeface="Cambria Math" panose="02040503050406030204" pitchFamily="18" charset="0"/>
                        <a:ea typeface="Cambria Math" panose="02040503050406030204" pitchFamily="18" charset="0"/>
                        <a:cs typeface="Times New Roman" panose="02020603050405020304" pitchFamily="18" charset="0"/>
                      </a:rPr>
                      <m:t>=0.9</m:t>
                    </m:r>
                  </m:oMath>
                </a14:m>
                <a:r>
                  <a:rPr lang="ru-RU" altLang="ru-RU" sz="1050" dirty="0">
                    <a:latin typeface="IBM Plex Sans" panose="020B0503050203000203" pitchFamily="34" charset="0"/>
                  </a:rPr>
                  <a:t>.</a:t>
                </a:r>
              </a:p>
              <a:p>
                <a:pPr algn="just"/>
                <a:r>
                  <a:rPr lang="ru-RU" altLang="ru-RU" sz="1050" dirty="0">
                    <a:latin typeface="IBM Plex Sans" panose="020B0503050203000203" pitchFamily="34" charset="0"/>
                  </a:rPr>
                  <a:t>Эпизод 1. </a:t>
                </a:r>
                <a14:m>
                  <m:oMath xmlns:m="http://schemas.openxmlformats.org/officeDocument/2006/math">
                    <m:r>
                      <a:rPr lang="en-US" altLang="ru-RU" sz="1050" smtClean="0">
                        <a:latin typeface="Cambria Math" panose="02040503050406030204" pitchFamily="18" charset="0"/>
                      </a:rPr>
                      <m:t>𝜖</m:t>
                    </m:r>
                    <m:r>
                      <a:rPr lang="ru-RU" altLang="ru-RU" sz="1050" b="0" i="0" smtClean="0">
                        <a:latin typeface="Cambria Math" panose="02040503050406030204" pitchFamily="18" charset="0"/>
                      </a:rPr>
                      <m:t>=1</m:t>
                    </m:r>
                  </m:oMath>
                </a14:m>
                <a:r>
                  <a:rPr lang="ru-RU" altLang="ru-RU" sz="1050" dirty="0">
                    <a:latin typeface="IBM Plex Sans" panose="020B0503050203000203" pitchFamily="34" charset="0"/>
                  </a:rPr>
                  <a:t>, тогда все действия 1 эпизода случайные.</a:t>
                </a:r>
              </a:p>
              <a:p>
                <a:pPr indent="180975" algn="just"/>
                <a:r>
                  <a:rPr lang="en-US" altLang="ru-RU" sz="1050" dirty="0">
                    <a:latin typeface="IBM Plex Sans" panose="020B0503050203000203" pitchFamily="34" charset="0"/>
                    <a:cs typeface="Times New Roman" panose="02020603050405020304" pitchFamily="18" charset="0"/>
                  </a:rPr>
                  <a:t>1. </a:t>
                </a:r>
                <a14:m>
                  <m:oMath xmlns:m="http://schemas.openxmlformats.org/officeDocument/2006/math">
                    <m:r>
                      <a:rPr lang="en-US" altLang="ru-RU" sz="1050" i="1" smtClean="0">
                        <a:latin typeface="Cambria Math" panose="02040503050406030204" pitchFamily="18" charset="0"/>
                        <a:cs typeface="Times New Roman" panose="02020603050405020304" pitchFamily="18" charset="0"/>
                      </a:rPr>
                      <m:t>𝑡</m:t>
                    </m:r>
                    <m:r>
                      <a:rPr lang="ru-RU" altLang="ru-RU" sz="1050" b="0" i="1" smtClean="0">
                        <a:latin typeface="Cambria Math" panose="02040503050406030204" pitchFamily="18" charset="0"/>
                        <a:cs typeface="Times New Roman" panose="02020603050405020304" pitchFamily="18" charset="0"/>
                      </a:rPr>
                      <m:t>=1</m:t>
                    </m:r>
                  </m:oMath>
                </a14:m>
                <a:r>
                  <a:rPr lang="ru-RU" altLang="ru-RU" sz="1050" dirty="0">
                    <a:latin typeface="IBM Plex Sans" panose="020B0503050203000203" pitchFamily="34" charset="0"/>
                  </a:rPr>
                  <a:t>.</a:t>
                </a:r>
                <a:r>
                  <a:rPr lang="en-US" altLang="ru-RU" sz="1050" dirty="0">
                    <a:latin typeface="IBM Plex Sans" panose="020B0503050203000203" pitchFamily="34" charset="0"/>
                  </a:rPr>
                  <a:t> </a:t>
                </a:r>
                <a14:m>
                  <m:oMath xmlns:m="http://schemas.openxmlformats.org/officeDocument/2006/math">
                    <m:r>
                      <a:rPr lang="en-US" altLang="ru-RU" sz="1050">
                        <a:latin typeface="Cambria Math" panose="02040503050406030204" pitchFamily="18" charset="0"/>
                      </a:rPr>
                      <m:t>𝜖</m:t>
                    </m:r>
                    <m:r>
                      <a:rPr lang="en-US" altLang="ru-RU" sz="1050">
                        <a:latin typeface="Cambria Math" panose="02040503050406030204" pitchFamily="18" charset="0"/>
                      </a:rPr>
                      <m:t>=</m:t>
                    </m:r>
                    <m:r>
                      <a:rPr lang="en-US" altLang="ru-RU" sz="1050" i="1">
                        <a:latin typeface="Cambria Math" panose="02040503050406030204" pitchFamily="18" charset="0"/>
                      </a:rPr>
                      <m:t>1</m:t>
                    </m:r>
                  </m:oMath>
                </a14:m>
                <a:r>
                  <a:rPr lang="ru-RU" altLang="ru-RU" sz="1050" dirty="0">
                    <a:latin typeface="IBM Plex Sans" panose="020B0503050203000203" pitchFamily="34" charset="0"/>
                  </a:rPr>
                  <a:t> </a:t>
                </a:r>
                <a:r>
                  <a:rPr lang="en-US" altLang="ru-RU" sz="1050" dirty="0">
                    <a:latin typeface="IBM Plex Sans" panose="020B0503050203000203" pitchFamily="34" charset="0"/>
                  </a:rPr>
                  <a:t>(</a:t>
                </a:r>
                <a:r>
                  <a:rPr lang="ru-RU" altLang="ru-RU" sz="1050" dirty="0">
                    <a:latin typeface="IBM Plex Sans" panose="020B0503050203000203" pitchFamily="34" charset="0"/>
                  </a:rPr>
                  <a:t>все действия случайные</a:t>
                </a:r>
                <a:r>
                  <a:rPr lang="en-US" altLang="ru-RU" sz="1050" dirty="0">
                    <a:latin typeface="IBM Plex Sans" panose="020B0503050203000203" pitchFamily="34" charset="0"/>
                  </a:rPr>
                  <a:t>)</a:t>
                </a:r>
                <a:r>
                  <a:rPr lang="ru-RU" altLang="ru-RU" sz="1050" dirty="0">
                    <a:latin typeface="IBM Plex Sans" panose="020B0503050203000203" pitchFamily="34" charset="0"/>
                  </a:rPr>
                  <a:t>, </a:t>
                </a:r>
                <a14:m>
                  <m:oMath xmlns:m="http://schemas.openxmlformats.org/officeDocument/2006/math">
                    <m:sSub>
                      <m:sSubPr>
                        <m:ctrlPr>
                          <a:rPr lang="ru-RU" altLang="ru-RU" sz="1050" i="1">
                            <a:latin typeface="Cambria Math" panose="02040503050406030204" pitchFamily="18" charset="0"/>
                            <a:cs typeface="Times New Roman" panose="02020603050405020304" pitchFamily="18" charset="0"/>
                          </a:rPr>
                        </m:ctrlPr>
                      </m:sSubPr>
                      <m:e>
                        <m:r>
                          <a:rPr lang="en-US" altLang="ru-RU" sz="1050" b="0" i="1" smtClean="0">
                            <a:latin typeface="Cambria Math" panose="02040503050406030204" pitchFamily="18" charset="0"/>
                            <a:cs typeface="Times New Roman" panose="02020603050405020304" pitchFamily="18" charset="0"/>
                          </a:rPr>
                          <m:t>𝑠</m:t>
                        </m:r>
                      </m:e>
                      <m:sub>
                        <m:r>
                          <a:rPr lang="en-US" altLang="ru-RU" sz="1050" i="1">
                            <a:latin typeface="Cambria Math" panose="02040503050406030204" pitchFamily="18" charset="0"/>
                            <a:cs typeface="Times New Roman" panose="02020603050405020304" pitchFamily="18" charset="0"/>
                          </a:rPr>
                          <m:t>𝑡</m:t>
                        </m:r>
                      </m:sub>
                    </m:sSub>
                    <m:r>
                      <a:rPr lang="en-US" altLang="ru-RU" sz="1050" b="0" i="1" smtClean="0">
                        <a:latin typeface="Cambria Math" panose="02040503050406030204" pitchFamily="18" charset="0"/>
                        <a:cs typeface="Times New Roman" panose="02020603050405020304" pitchFamily="18" charset="0"/>
                      </a:rPr>
                      <m:t>=</m:t>
                    </m:r>
                    <m:sSup>
                      <m:sSupPr>
                        <m:ctrlPr>
                          <a:rPr lang="ru-RU" altLang="ru-RU" sz="1050" i="1">
                            <a:latin typeface="Cambria Math" panose="02040503050406030204" pitchFamily="18" charset="0"/>
                            <a:cs typeface="Times New Roman" panose="02020603050405020304" pitchFamily="18" charset="0"/>
                          </a:rPr>
                        </m:ctrlPr>
                      </m:sSupPr>
                      <m:e>
                        <m:r>
                          <a:rPr lang="en-US" altLang="ru-RU" sz="1050" i="1">
                            <a:latin typeface="Cambria Math" panose="02040503050406030204" pitchFamily="18" charset="0"/>
                            <a:cs typeface="Times New Roman" panose="02020603050405020304" pitchFamily="18" charset="0"/>
                          </a:rPr>
                          <m:t>𝑠</m:t>
                        </m:r>
                      </m:e>
                      <m:sup>
                        <m:r>
                          <a:rPr lang="en-US" altLang="ru-RU" sz="1050" i="1">
                            <a:latin typeface="Cambria Math" panose="02040503050406030204" pitchFamily="18" charset="0"/>
                            <a:cs typeface="Times New Roman" panose="02020603050405020304" pitchFamily="18" charset="0"/>
                          </a:rPr>
                          <m:t>(</m:t>
                        </m:r>
                        <m:r>
                          <a:rPr lang="en-US" altLang="ru-RU" sz="1050" b="0" i="1" smtClean="0">
                            <a:solidFill>
                              <a:srgbClr val="FF0000"/>
                            </a:solidFill>
                            <a:latin typeface="Cambria Math" panose="02040503050406030204" pitchFamily="18" charset="0"/>
                            <a:cs typeface="Times New Roman" panose="02020603050405020304" pitchFamily="18" charset="0"/>
                          </a:rPr>
                          <m:t>3</m:t>
                        </m:r>
                        <m:r>
                          <a:rPr lang="en-US" altLang="ru-RU" sz="1050" i="1">
                            <a:solidFill>
                              <a:srgbClr val="FF0000"/>
                            </a:solidFill>
                            <a:latin typeface="Cambria Math" panose="02040503050406030204" pitchFamily="18" charset="0"/>
                            <a:cs typeface="Times New Roman" panose="02020603050405020304" pitchFamily="18" charset="0"/>
                          </a:rPr>
                          <m:t>,</m:t>
                        </m:r>
                        <m:r>
                          <a:rPr lang="en-US" altLang="ru-RU" sz="1050" b="0" i="1" smtClean="0">
                            <a:solidFill>
                              <a:srgbClr val="FF0000"/>
                            </a:solidFill>
                            <a:latin typeface="Cambria Math" panose="02040503050406030204" pitchFamily="18" charset="0"/>
                            <a:cs typeface="Times New Roman" panose="02020603050405020304" pitchFamily="18" charset="0"/>
                          </a:rPr>
                          <m:t>0</m:t>
                        </m:r>
                        <m:r>
                          <a:rPr lang="en-US" altLang="ru-RU" sz="1050" i="1">
                            <a:latin typeface="Cambria Math" panose="02040503050406030204" pitchFamily="18" charset="0"/>
                            <a:cs typeface="Times New Roman" panose="02020603050405020304" pitchFamily="18" charset="0"/>
                          </a:rPr>
                          <m:t>)</m:t>
                        </m:r>
                      </m:sup>
                    </m:sSup>
                    <m:r>
                      <a:rPr lang="en-US" altLang="ru-RU" sz="1050" b="0" i="0" smtClean="0">
                        <a:latin typeface="Cambria Math" panose="02040503050406030204" pitchFamily="18" charset="0"/>
                        <a:cs typeface="Times New Roman" panose="02020603050405020304" pitchFamily="18" charset="0"/>
                      </a:rPr>
                      <m:t>.</m:t>
                    </m:r>
                  </m:oMath>
                </a14:m>
                <a:endParaRPr lang="en-US" altLang="ru-RU" sz="1050" dirty="0">
                  <a:latin typeface="IBM Plex Sans" panose="020B0503050203000203" pitchFamily="34" charset="0"/>
                </a:endParaRPr>
              </a:p>
              <a:p>
                <a:pPr indent="361950" algn="just"/>
                <a:r>
                  <a:rPr lang="en-US" altLang="ru-RU" sz="1050" dirty="0">
                    <a:latin typeface="IBM Plex Sans" panose="020B0503050203000203" pitchFamily="34" charset="0"/>
                  </a:rPr>
                  <a:t>2.1 </a:t>
                </a:r>
                <a:r>
                  <a:rPr lang="ru-RU" altLang="ru-RU" sz="1050" dirty="0">
                    <a:latin typeface="IBM Plex Sans" panose="020B0503050203000203" pitchFamily="34" charset="0"/>
                  </a:rPr>
                  <a:t>Выбор сл. действия </a:t>
                </a:r>
                <a14:m>
                  <m:oMath xmlns:m="http://schemas.openxmlformats.org/officeDocument/2006/math">
                    <m:sSub>
                      <m:sSubPr>
                        <m:ctrlPr>
                          <a:rPr lang="ru-RU" altLang="ru-RU" sz="1050" i="1">
                            <a:latin typeface="Cambria Math" panose="02040503050406030204" pitchFamily="18" charset="0"/>
                            <a:cs typeface="Times New Roman" panose="02020603050405020304" pitchFamily="18" charset="0"/>
                          </a:rPr>
                        </m:ctrlPr>
                      </m:sSubPr>
                      <m:e>
                        <m:r>
                          <a:rPr lang="en-US" altLang="ru-RU" sz="1050" b="0" i="1" smtClean="0">
                            <a:latin typeface="Cambria Math" panose="02040503050406030204" pitchFamily="18" charset="0"/>
                            <a:cs typeface="Times New Roman" panose="02020603050405020304" pitchFamily="18" charset="0"/>
                          </a:rPr>
                          <m:t>𝑎</m:t>
                        </m:r>
                      </m:e>
                      <m:sub>
                        <m:r>
                          <a:rPr lang="en-US" altLang="ru-RU" sz="1050" i="1">
                            <a:latin typeface="Cambria Math" panose="02040503050406030204" pitchFamily="18" charset="0"/>
                            <a:cs typeface="Times New Roman" panose="02020603050405020304" pitchFamily="18" charset="0"/>
                          </a:rPr>
                          <m:t>𝑡</m:t>
                        </m:r>
                      </m:sub>
                    </m:sSub>
                    <m:r>
                      <a:rPr lang="en-US" altLang="ru-RU" sz="1050" i="1">
                        <a:latin typeface="Cambria Math" panose="02040503050406030204" pitchFamily="18" charset="0"/>
                        <a:cs typeface="Times New Roman" panose="02020603050405020304" pitchFamily="18" charset="0"/>
                      </a:rPr>
                      <m:t>=</m:t>
                    </m:r>
                  </m:oMath>
                </a14:m>
                <a:endParaRPr lang="ru-RU" altLang="ru-RU" sz="1050" dirty="0">
                  <a:latin typeface="IBM Plex Sans" panose="020B0503050203000203" pitchFamily="34" charset="0"/>
                </a:endParaRPr>
              </a:p>
              <a:p>
                <a:pPr indent="361950" algn="just"/>
                <a:r>
                  <a:rPr lang="en-US" altLang="ru-RU" sz="1050" dirty="0">
                    <a:latin typeface="IBM Plex Sans" panose="020B0503050203000203" pitchFamily="34" charset="0"/>
                  </a:rPr>
                  <a:t>2.</a:t>
                </a:r>
                <a:r>
                  <a:rPr lang="ru-RU" altLang="ru-RU" sz="1050" dirty="0">
                    <a:latin typeface="IBM Plex Sans" panose="020B0503050203000203" pitchFamily="34" charset="0"/>
                  </a:rPr>
                  <a:t>2</a:t>
                </a:r>
                <a:r>
                  <a:rPr lang="en-US" altLang="ru-RU" sz="1050" dirty="0">
                    <a:latin typeface="IBM Plex Sans" panose="020B0503050203000203" pitchFamily="34" charset="0"/>
                  </a:rPr>
                  <a:t> </a:t>
                </a:r>
                <a:r>
                  <a:rPr lang="ru-RU" altLang="ru-RU" sz="1050" dirty="0" err="1">
                    <a:latin typeface="IBM Plex Sans" panose="020B0503050203000203" pitchFamily="34" charset="0"/>
                  </a:rPr>
                  <a:t>Вып</a:t>
                </a:r>
                <a:r>
                  <a:rPr lang="en-US" altLang="ru-RU" sz="1050" dirty="0">
                    <a:latin typeface="IBM Plex Sans" panose="020B0503050203000203" pitchFamily="34" charset="0"/>
                  </a:rPr>
                  <a:t>.</a:t>
                </a:r>
                <a:r>
                  <a:rPr lang="ru-RU" altLang="ru-RU" sz="1050" dirty="0">
                    <a:latin typeface="IBM Plex Sans" panose="020B0503050203000203" pitchFamily="34" charset="0"/>
                  </a:rPr>
                  <a:t> действия </a:t>
                </a:r>
                <a14:m>
                  <m:oMath xmlns:m="http://schemas.openxmlformats.org/officeDocument/2006/math">
                    <m:sSub>
                      <m:sSubPr>
                        <m:ctrlPr>
                          <a:rPr lang="ru-RU" altLang="ru-RU" sz="1050" i="1">
                            <a:latin typeface="Cambria Math" panose="02040503050406030204" pitchFamily="18" charset="0"/>
                            <a:cs typeface="Times New Roman" panose="02020603050405020304" pitchFamily="18" charset="0"/>
                          </a:rPr>
                        </m:ctrlPr>
                      </m:sSubPr>
                      <m:e>
                        <m:r>
                          <a:rPr lang="en-US" altLang="ru-RU" sz="1050" b="0" i="1" smtClean="0">
                            <a:latin typeface="Cambria Math" panose="02040503050406030204" pitchFamily="18" charset="0"/>
                            <a:cs typeface="Times New Roman" panose="02020603050405020304" pitchFamily="18" charset="0"/>
                          </a:rPr>
                          <m:t>𝑎</m:t>
                        </m:r>
                      </m:e>
                      <m:sub>
                        <m:r>
                          <a:rPr lang="en-US" altLang="ru-RU" sz="1050" i="1">
                            <a:latin typeface="Cambria Math" panose="02040503050406030204" pitchFamily="18" charset="0"/>
                            <a:cs typeface="Times New Roman" panose="02020603050405020304" pitchFamily="18" charset="0"/>
                          </a:rPr>
                          <m:t>𝑡</m:t>
                        </m:r>
                      </m:sub>
                    </m:sSub>
                    <m:r>
                      <a:rPr lang="en-US" altLang="ru-RU" sz="1050" i="1">
                        <a:latin typeface="Cambria Math" panose="02040503050406030204" pitchFamily="18" charset="0"/>
                        <a:cs typeface="Times New Roman" panose="02020603050405020304" pitchFamily="18" charset="0"/>
                      </a:rPr>
                      <m:t>=</m:t>
                    </m:r>
                  </m:oMath>
                </a14:m>
                <a:r>
                  <a:rPr lang="ru-RU" altLang="ru-RU" sz="1050" dirty="0">
                    <a:latin typeface="IBM Plex Sans" panose="020B0503050203000203" pitchFamily="34" charset="0"/>
                  </a:rPr>
                  <a:t>, награда </a:t>
                </a:r>
                <a14:m>
                  <m:oMath xmlns:m="http://schemas.openxmlformats.org/officeDocument/2006/math">
                    <m:sSub>
                      <m:sSubPr>
                        <m:ctrlPr>
                          <a:rPr lang="ru-RU" altLang="ru-RU" sz="1050" i="1">
                            <a:latin typeface="Cambria Math" panose="02040503050406030204" pitchFamily="18" charset="0"/>
                            <a:cs typeface="Times New Roman" panose="02020603050405020304" pitchFamily="18" charset="0"/>
                          </a:rPr>
                        </m:ctrlPr>
                      </m:sSubPr>
                      <m:e>
                        <m:r>
                          <a:rPr lang="en-US" altLang="ru-RU" sz="1050" b="0" i="1" smtClean="0">
                            <a:latin typeface="Cambria Math" panose="02040503050406030204" pitchFamily="18" charset="0"/>
                            <a:cs typeface="Times New Roman" panose="02020603050405020304" pitchFamily="18" charset="0"/>
                          </a:rPr>
                          <m:t>𝑟</m:t>
                        </m:r>
                      </m:e>
                      <m:sub>
                        <m:r>
                          <a:rPr lang="en-US" altLang="ru-RU" sz="1050" i="1">
                            <a:latin typeface="Cambria Math" panose="02040503050406030204" pitchFamily="18" charset="0"/>
                            <a:cs typeface="Times New Roman" panose="02020603050405020304" pitchFamily="18" charset="0"/>
                          </a:rPr>
                          <m:t>𝑡</m:t>
                        </m:r>
                      </m:sub>
                    </m:sSub>
                    <m:r>
                      <a:rPr lang="en-US" altLang="ru-RU" sz="1050" i="1">
                        <a:latin typeface="Cambria Math" panose="02040503050406030204" pitchFamily="18" charset="0"/>
                        <a:cs typeface="Times New Roman" panose="02020603050405020304" pitchFamily="18" charset="0"/>
                      </a:rPr>
                      <m:t>=</m:t>
                    </m:r>
                  </m:oMath>
                </a14:m>
                <a:r>
                  <a:rPr lang="en-US" altLang="ru-RU" sz="1050" dirty="0">
                    <a:latin typeface="IBM Plex Sans" panose="020B0503050203000203" pitchFamily="34" charset="0"/>
                  </a:rPr>
                  <a:t>, </a:t>
                </a:r>
                <a14:m>
                  <m:oMath xmlns:m="http://schemas.openxmlformats.org/officeDocument/2006/math">
                    <m:sSub>
                      <m:sSubPr>
                        <m:ctrlPr>
                          <a:rPr lang="ru-RU" altLang="ru-RU" sz="1050" i="1">
                            <a:latin typeface="Cambria Math" panose="02040503050406030204" pitchFamily="18" charset="0"/>
                            <a:cs typeface="Times New Roman" panose="02020603050405020304" pitchFamily="18" charset="0"/>
                          </a:rPr>
                        </m:ctrlPr>
                      </m:sSubPr>
                      <m:e>
                        <m:r>
                          <a:rPr lang="en-US" altLang="ru-RU" sz="1050" i="1">
                            <a:latin typeface="Cambria Math" panose="02040503050406030204" pitchFamily="18" charset="0"/>
                            <a:cs typeface="Times New Roman" panose="02020603050405020304" pitchFamily="18" charset="0"/>
                          </a:rPr>
                          <m:t>𝑠</m:t>
                        </m:r>
                      </m:e>
                      <m:sub>
                        <m:r>
                          <a:rPr lang="en-US" altLang="ru-RU" sz="1050" i="1">
                            <a:latin typeface="Cambria Math" panose="02040503050406030204" pitchFamily="18" charset="0"/>
                            <a:cs typeface="Times New Roman" panose="02020603050405020304" pitchFamily="18" charset="0"/>
                          </a:rPr>
                          <m:t>𝑡</m:t>
                        </m:r>
                        <m:r>
                          <a:rPr lang="en-US" altLang="ru-RU" sz="1050" b="0" i="1" smtClean="0">
                            <a:latin typeface="Cambria Math" panose="02040503050406030204" pitchFamily="18" charset="0"/>
                            <a:cs typeface="Times New Roman" panose="02020603050405020304" pitchFamily="18" charset="0"/>
                          </a:rPr>
                          <m:t>+1</m:t>
                        </m:r>
                      </m:sub>
                    </m:sSub>
                    <m:r>
                      <a:rPr lang="en-US" altLang="ru-RU" sz="1050" i="1">
                        <a:latin typeface="Cambria Math" panose="02040503050406030204" pitchFamily="18" charset="0"/>
                        <a:cs typeface="Times New Roman" panose="02020603050405020304" pitchFamily="18" charset="0"/>
                      </a:rPr>
                      <m:t>=</m:t>
                    </m:r>
                    <m:sSup>
                      <m:sSupPr>
                        <m:ctrlPr>
                          <a:rPr lang="ru-RU" altLang="ru-RU" sz="1050" i="1">
                            <a:latin typeface="Cambria Math" panose="02040503050406030204" pitchFamily="18" charset="0"/>
                            <a:cs typeface="Times New Roman" panose="02020603050405020304" pitchFamily="18" charset="0"/>
                          </a:rPr>
                        </m:ctrlPr>
                      </m:sSupPr>
                      <m:e>
                        <m:r>
                          <a:rPr lang="en-US" altLang="ru-RU" sz="1050" i="1">
                            <a:latin typeface="Cambria Math" panose="02040503050406030204" pitchFamily="18" charset="0"/>
                            <a:cs typeface="Times New Roman" panose="02020603050405020304" pitchFamily="18" charset="0"/>
                          </a:rPr>
                          <m:t>𝑠</m:t>
                        </m:r>
                      </m:e>
                      <m:sup>
                        <m:r>
                          <a:rPr lang="en-US" altLang="ru-RU" sz="1050" i="1">
                            <a:latin typeface="Cambria Math" panose="02040503050406030204" pitchFamily="18" charset="0"/>
                            <a:cs typeface="Times New Roman" panose="02020603050405020304" pitchFamily="18" charset="0"/>
                          </a:rPr>
                          <m:t>(</m:t>
                        </m:r>
                        <m:r>
                          <a:rPr lang="en-US" altLang="ru-RU" sz="1050" b="0" i="1" smtClean="0">
                            <a:solidFill>
                              <a:srgbClr val="FF0000"/>
                            </a:solidFill>
                            <a:latin typeface="Cambria Math" panose="02040503050406030204" pitchFamily="18" charset="0"/>
                            <a:cs typeface="Times New Roman" panose="02020603050405020304" pitchFamily="18" charset="0"/>
                          </a:rPr>
                          <m:t>2</m:t>
                        </m:r>
                        <m:r>
                          <a:rPr lang="en-US" altLang="ru-RU" sz="1050" i="1">
                            <a:solidFill>
                              <a:srgbClr val="FF0000"/>
                            </a:solidFill>
                            <a:latin typeface="Cambria Math" panose="02040503050406030204" pitchFamily="18" charset="0"/>
                            <a:cs typeface="Times New Roman" panose="02020603050405020304" pitchFamily="18" charset="0"/>
                          </a:rPr>
                          <m:t>,0</m:t>
                        </m:r>
                        <m:r>
                          <a:rPr lang="en-US" altLang="ru-RU" sz="1050" i="1">
                            <a:latin typeface="Cambria Math" panose="02040503050406030204" pitchFamily="18" charset="0"/>
                            <a:cs typeface="Times New Roman" panose="02020603050405020304" pitchFamily="18" charset="0"/>
                          </a:rPr>
                          <m:t>)</m:t>
                        </m:r>
                      </m:sup>
                    </m:sSup>
                  </m:oMath>
                </a14:m>
                <a:r>
                  <a:rPr lang="en-US" altLang="ru-RU" sz="1050" dirty="0">
                    <a:latin typeface="IBM Plex Sans" panose="020B0503050203000203" pitchFamily="34" charset="0"/>
                  </a:rPr>
                  <a:t>.</a:t>
                </a:r>
              </a:p>
              <a:p>
                <a:pPr indent="361950" algn="just"/>
                <a:r>
                  <a:rPr lang="en-US" altLang="ru-RU" sz="1050" dirty="0">
                    <a:latin typeface="IBM Plex Sans" panose="020B0503050203000203" pitchFamily="34" charset="0"/>
                  </a:rPr>
                  <a:t>2.3 </a:t>
                </a:r>
                <a:r>
                  <a:rPr lang="ru-RU" altLang="ru-RU" sz="1050" dirty="0">
                    <a:latin typeface="IBM Plex Sans" panose="020B0503050203000203" pitchFamily="34" charset="0"/>
                  </a:rPr>
                  <a:t>Расчет цел. </a:t>
                </a:r>
                <a:r>
                  <a:rPr lang="ru-RU" altLang="ru-RU" sz="1050" dirty="0" err="1">
                    <a:latin typeface="IBM Plex Sans" panose="020B0503050203000203" pitchFamily="34" charset="0"/>
                  </a:rPr>
                  <a:t>функц</a:t>
                </a:r>
                <a:r>
                  <a:rPr lang="ru-RU" altLang="ru-RU" sz="1050" dirty="0">
                    <a:latin typeface="IBM Plex Sans" panose="020B0503050203000203" pitchFamily="34" charset="0"/>
                  </a:rPr>
                  <a:t>.</a:t>
                </a:r>
                <a:r>
                  <a:rPr lang="en-US" altLang="ru-RU" sz="1050" dirty="0">
                    <a:latin typeface="IBM Plex Sans" panose="020B0503050203000203" pitchFamily="34" charset="0"/>
                  </a:rPr>
                  <a:t> </a:t>
                </a:r>
                <a14:m>
                  <m:oMath xmlns:m="http://schemas.openxmlformats.org/officeDocument/2006/math">
                    <m:sSub>
                      <m:sSubPr>
                        <m:ctrlPr>
                          <a:rPr lang="en-US" altLang="ru-RU" sz="1050" i="1" smtClean="0">
                            <a:solidFill>
                              <a:schemeClr val="tx1"/>
                            </a:solidFill>
                            <a:latin typeface="Cambria Math" panose="02040503050406030204" pitchFamily="18" charset="0"/>
                            <a:cs typeface="Times New Roman" panose="02020603050405020304" pitchFamily="18" charset="0"/>
                          </a:rPr>
                        </m:ctrlPr>
                      </m:sSubPr>
                      <m:e>
                        <m:r>
                          <a:rPr lang="en-US" altLang="ru-RU" sz="1050" b="0" i="1" smtClean="0">
                            <a:solidFill>
                              <a:schemeClr val="tx1"/>
                            </a:solidFill>
                            <a:latin typeface="Cambria Math" panose="02040503050406030204" pitchFamily="18" charset="0"/>
                            <a:cs typeface="Times New Roman" panose="02020603050405020304" pitchFamily="18" charset="0"/>
                          </a:rPr>
                          <m:t>𝑦</m:t>
                        </m:r>
                      </m:e>
                      <m:sub>
                        <m:r>
                          <a:rPr lang="en-US" altLang="ru-RU" sz="1050">
                            <a:solidFill>
                              <a:schemeClr val="tx1"/>
                            </a:solidFill>
                            <a:latin typeface="Cambria Math" panose="02040503050406030204" pitchFamily="18" charset="0"/>
                            <a:cs typeface="Times New Roman" panose="02020603050405020304" pitchFamily="18" charset="0"/>
                          </a:rPr>
                          <m:t>𝑡</m:t>
                        </m:r>
                      </m:sub>
                    </m:sSub>
                    <m:r>
                      <a:rPr lang="en-US" altLang="ru-RU" sz="105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ru-RU" altLang="ru-RU" sz="1050" dirty="0">
                  <a:latin typeface="IBM Plex Sans" panose="020B0503050203000203" pitchFamily="34" charset="0"/>
                </a:endParaRPr>
              </a:p>
              <a:p>
                <a:pPr indent="361950" algn="just"/>
                <a:r>
                  <a:rPr lang="ru-RU" altLang="ru-RU" sz="1050" dirty="0">
                    <a:latin typeface="IBM Plex Sans" panose="020B0503050203000203" pitchFamily="34" charset="0"/>
                  </a:rPr>
                  <a:t>2.4 Обновление </a:t>
                </a:r>
                <a14:m>
                  <m:oMath xmlns:m="http://schemas.openxmlformats.org/officeDocument/2006/math">
                    <m:sSup>
                      <m:sSupPr>
                        <m:ctrlPr>
                          <a:rPr lang="ru-RU" altLang="ru-RU" sz="1050" i="1">
                            <a:latin typeface="Cambria Math" panose="02040503050406030204" pitchFamily="18" charset="0"/>
                            <a:cs typeface="Times New Roman" panose="02020603050405020304" pitchFamily="18" charset="0"/>
                          </a:rPr>
                        </m:ctrlPr>
                      </m:sSupPr>
                      <m:e>
                        <m:r>
                          <a:rPr lang="en-US" altLang="ru-RU" sz="1050" i="1">
                            <a:latin typeface="Cambria Math" panose="02040503050406030204" pitchFamily="18" charset="0"/>
                            <a:cs typeface="Times New Roman" panose="02020603050405020304" pitchFamily="18" charset="0"/>
                          </a:rPr>
                          <m:t>𝑞</m:t>
                        </m:r>
                      </m:e>
                      <m:sup>
                        <m:r>
                          <a:rPr lang="en-US" altLang="ru-RU" sz="1050" i="1">
                            <a:latin typeface="Cambria Math" panose="02040503050406030204" pitchFamily="18" charset="0"/>
                            <a:cs typeface="Times New Roman" panose="02020603050405020304" pitchFamily="18" charset="0"/>
                          </a:rPr>
                          <m:t>(</m:t>
                        </m:r>
                        <m:r>
                          <a:rPr lang="ru-RU" altLang="ru-RU" sz="1050" b="0" i="1" smtClean="0">
                            <a:solidFill>
                              <a:srgbClr val="FF0000"/>
                            </a:solidFill>
                            <a:latin typeface="Cambria Math" panose="02040503050406030204" pitchFamily="18" charset="0"/>
                            <a:cs typeface="Times New Roman" panose="02020603050405020304" pitchFamily="18" charset="0"/>
                          </a:rPr>
                          <m:t>3</m:t>
                        </m:r>
                        <m:r>
                          <a:rPr lang="en-US" altLang="ru-RU" sz="1050" i="1">
                            <a:solidFill>
                              <a:srgbClr val="FF0000"/>
                            </a:solidFill>
                            <a:latin typeface="Cambria Math" panose="02040503050406030204" pitchFamily="18" charset="0"/>
                            <a:cs typeface="Times New Roman" panose="02020603050405020304" pitchFamily="18" charset="0"/>
                          </a:rPr>
                          <m:t>,</m:t>
                        </m:r>
                        <m:r>
                          <a:rPr lang="ru-RU" altLang="ru-RU" sz="1050" b="0" i="1" smtClean="0">
                            <a:solidFill>
                              <a:srgbClr val="FF0000"/>
                            </a:solidFill>
                            <a:latin typeface="Cambria Math" panose="02040503050406030204" pitchFamily="18" charset="0"/>
                            <a:cs typeface="Times New Roman" panose="02020603050405020304" pitchFamily="18" charset="0"/>
                          </a:rPr>
                          <m:t>0</m:t>
                        </m:r>
                        <m:r>
                          <a:rPr lang="en-US" altLang="ru-RU" sz="1050" i="1">
                            <a:solidFill>
                              <a:srgbClr val="FF0000"/>
                            </a:solidFill>
                            <a:latin typeface="Cambria Math" panose="02040503050406030204" pitchFamily="18" charset="0"/>
                            <a:cs typeface="Times New Roman" panose="02020603050405020304" pitchFamily="18" charset="0"/>
                          </a:rPr>
                          <m:t>,</m:t>
                        </m:r>
                        <m:r>
                          <a:rPr lang="ru-RU" altLang="ru-RU" sz="1050" b="0" i="1" smtClean="0">
                            <a:solidFill>
                              <a:srgbClr val="0070C0"/>
                            </a:solidFill>
                            <a:latin typeface="Cambria Math" panose="02040503050406030204" pitchFamily="18" charset="0"/>
                            <a:cs typeface="Times New Roman" panose="02020603050405020304" pitchFamily="18" charset="0"/>
                          </a:rPr>
                          <m:t>1</m:t>
                        </m:r>
                        <m:r>
                          <a:rPr lang="en-US" altLang="ru-RU" sz="1050" i="1">
                            <a:latin typeface="Cambria Math" panose="02040503050406030204" pitchFamily="18" charset="0"/>
                            <a:cs typeface="Times New Roman" panose="02020603050405020304" pitchFamily="18" charset="0"/>
                          </a:rPr>
                          <m:t>)</m:t>
                        </m:r>
                      </m:sup>
                    </m:sSup>
                    <m:r>
                      <a:rPr lang="en-US" altLang="ru-RU" sz="1050" b="0" i="1" smtClean="0">
                        <a:latin typeface="Cambria Math" panose="02040503050406030204" pitchFamily="18" charset="0"/>
                        <a:cs typeface="Times New Roman" panose="02020603050405020304" pitchFamily="18" charset="0"/>
                      </a:rPr>
                      <m:t>=</m:t>
                    </m:r>
                  </m:oMath>
                </a14:m>
                <a:endParaRPr lang="ru-RU" altLang="ru-RU" sz="1050" dirty="0">
                  <a:latin typeface="IBM Plex Sans" panose="020B0503050203000203" pitchFamily="34" charset="0"/>
                </a:endParaRPr>
              </a:p>
              <a:p>
                <a:pPr indent="361950" algn="just"/>
                <a:endParaRPr lang="ru-RU" altLang="ru-RU" sz="1050" i="1" dirty="0">
                  <a:latin typeface="IBM Plex Sans" panose="020B0503050203000203" pitchFamily="34" charset="0"/>
                  <a:cs typeface="Times New Roman" panose="02020603050405020304" pitchFamily="18" charset="0"/>
                </a:endParaRPr>
              </a:p>
              <a:p>
                <a:pPr indent="361950" algn="just"/>
                <a14:m>
                  <m:oMath xmlns:m="http://schemas.openxmlformats.org/officeDocument/2006/math">
                    <m:r>
                      <a:rPr lang="en-US" altLang="ru-RU" sz="1050" i="1" smtClean="0">
                        <a:latin typeface="Cambria Math" panose="02040503050406030204" pitchFamily="18" charset="0"/>
                        <a:cs typeface="Times New Roman" panose="02020603050405020304" pitchFamily="18" charset="0"/>
                      </a:rPr>
                      <m:t>𝑡</m:t>
                    </m:r>
                    <m:r>
                      <a:rPr lang="ru-RU" altLang="ru-RU" sz="1050" b="0" i="1" smtClean="0">
                        <a:latin typeface="Cambria Math" panose="02040503050406030204" pitchFamily="18" charset="0"/>
                        <a:cs typeface="Times New Roman" panose="02020603050405020304" pitchFamily="18" charset="0"/>
                      </a:rPr>
                      <m:t>=2</m:t>
                    </m:r>
                  </m:oMath>
                </a14:m>
                <a:r>
                  <a:rPr lang="ru-RU" altLang="ru-RU" sz="1050" dirty="0">
                    <a:latin typeface="IBM Plex Sans" panose="020B0503050203000203" pitchFamily="34" charset="0"/>
                  </a:rPr>
                  <a:t>.</a:t>
                </a:r>
                <a:r>
                  <a:rPr lang="en-US" altLang="ru-RU" sz="1050" dirty="0">
                    <a:latin typeface="IBM Plex Sans" panose="020B0503050203000203" pitchFamily="34" charset="0"/>
                  </a:rPr>
                  <a:t> </a:t>
                </a:r>
                <a14:m>
                  <m:oMath xmlns:m="http://schemas.openxmlformats.org/officeDocument/2006/math">
                    <m:r>
                      <a:rPr lang="en-US" altLang="ru-RU" sz="1050">
                        <a:latin typeface="Cambria Math" panose="02040503050406030204" pitchFamily="18" charset="0"/>
                      </a:rPr>
                      <m:t>𝜖</m:t>
                    </m:r>
                    <m:r>
                      <a:rPr lang="en-US" altLang="ru-RU" sz="1050">
                        <a:latin typeface="Cambria Math" panose="02040503050406030204" pitchFamily="18" charset="0"/>
                      </a:rPr>
                      <m:t>=</m:t>
                    </m:r>
                    <m:r>
                      <a:rPr lang="en-US" altLang="ru-RU" sz="1050" i="1">
                        <a:latin typeface="Cambria Math" panose="02040503050406030204" pitchFamily="18" charset="0"/>
                      </a:rPr>
                      <m:t>1</m:t>
                    </m:r>
                  </m:oMath>
                </a14:m>
                <a:r>
                  <a:rPr lang="ru-RU" altLang="ru-RU" sz="1050" dirty="0">
                    <a:latin typeface="IBM Plex Sans" panose="020B0503050203000203" pitchFamily="34" charset="0"/>
                  </a:rPr>
                  <a:t> </a:t>
                </a:r>
                <a:r>
                  <a:rPr lang="en-US" altLang="ru-RU" sz="1050" dirty="0">
                    <a:latin typeface="IBM Plex Sans" panose="020B0503050203000203" pitchFamily="34" charset="0"/>
                  </a:rPr>
                  <a:t>(</a:t>
                </a:r>
                <a:r>
                  <a:rPr lang="ru-RU" altLang="ru-RU" sz="1050" dirty="0">
                    <a:latin typeface="IBM Plex Sans" panose="020B0503050203000203" pitchFamily="34" charset="0"/>
                  </a:rPr>
                  <a:t>все действия случайные</a:t>
                </a:r>
                <a:r>
                  <a:rPr lang="en-US" altLang="ru-RU" sz="1050" dirty="0">
                    <a:latin typeface="IBM Plex Sans" panose="020B0503050203000203" pitchFamily="34" charset="0"/>
                  </a:rPr>
                  <a:t>)</a:t>
                </a:r>
                <a:r>
                  <a:rPr lang="ru-RU" altLang="ru-RU" sz="1050" dirty="0">
                    <a:latin typeface="IBM Plex Sans" panose="020B0503050203000203" pitchFamily="34" charset="0"/>
                  </a:rPr>
                  <a:t>, </a:t>
                </a:r>
                <a14:m>
                  <m:oMath xmlns:m="http://schemas.openxmlformats.org/officeDocument/2006/math">
                    <m:sSub>
                      <m:sSubPr>
                        <m:ctrlPr>
                          <a:rPr lang="ru-RU" altLang="ru-RU" sz="1050" i="1">
                            <a:latin typeface="Cambria Math" panose="02040503050406030204" pitchFamily="18" charset="0"/>
                            <a:cs typeface="Times New Roman" panose="02020603050405020304" pitchFamily="18" charset="0"/>
                          </a:rPr>
                        </m:ctrlPr>
                      </m:sSubPr>
                      <m:e>
                        <m:r>
                          <a:rPr lang="en-US" altLang="ru-RU" sz="1050" b="0" i="1" smtClean="0">
                            <a:latin typeface="Cambria Math" panose="02040503050406030204" pitchFamily="18" charset="0"/>
                            <a:cs typeface="Times New Roman" panose="02020603050405020304" pitchFamily="18" charset="0"/>
                          </a:rPr>
                          <m:t>𝑠</m:t>
                        </m:r>
                      </m:e>
                      <m:sub>
                        <m:r>
                          <a:rPr lang="en-US" altLang="ru-RU" sz="1050" i="1">
                            <a:latin typeface="Cambria Math" panose="02040503050406030204" pitchFamily="18" charset="0"/>
                            <a:cs typeface="Times New Roman" panose="02020603050405020304" pitchFamily="18" charset="0"/>
                          </a:rPr>
                          <m:t>𝑡</m:t>
                        </m:r>
                      </m:sub>
                    </m:sSub>
                    <m:r>
                      <a:rPr lang="en-US" altLang="ru-RU" sz="1050" b="0" i="1" smtClean="0">
                        <a:latin typeface="Cambria Math" panose="02040503050406030204" pitchFamily="18" charset="0"/>
                        <a:cs typeface="Times New Roman" panose="02020603050405020304" pitchFamily="18" charset="0"/>
                      </a:rPr>
                      <m:t>=</m:t>
                    </m:r>
                    <m:sSup>
                      <m:sSupPr>
                        <m:ctrlPr>
                          <a:rPr lang="ru-RU" altLang="ru-RU" sz="1050" i="1">
                            <a:latin typeface="Cambria Math" panose="02040503050406030204" pitchFamily="18" charset="0"/>
                            <a:cs typeface="Times New Roman" panose="02020603050405020304" pitchFamily="18" charset="0"/>
                          </a:rPr>
                        </m:ctrlPr>
                      </m:sSupPr>
                      <m:e>
                        <m:r>
                          <a:rPr lang="en-US" altLang="ru-RU" sz="1050" i="1">
                            <a:latin typeface="Cambria Math" panose="02040503050406030204" pitchFamily="18" charset="0"/>
                            <a:cs typeface="Times New Roman" panose="02020603050405020304" pitchFamily="18" charset="0"/>
                          </a:rPr>
                          <m:t>𝑠</m:t>
                        </m:r>
                      </m:e>
                      <m:sup>
                        <m:r>
                          <a:rPr lang="en-US" altLang="ru-RU" sz="1050" i="1">
                            <a:latin typeface="Cambria Math" panose="02040503050406030204" pitchFamily="18" charset="0"/>
                            <a:cs typeface="Times New Roman" panose="02020603050405020304" pitchFamily="18" charset="0"/>
                          </a:rPr>
                          <m:t>(</m:t>
                        </m:r>
                        <m:r>
                          <a:rPr lang="ru-RU" altLang="ru-RU" sz="1050" b="0" i="1" smtClean="0">
                            <a:solidFill>
                              <a:srgbClr val="FF0000"/>
                            </a:solidFill>
                            <a:latin typeface="Cambria Math" panose="02040503050406030204" pitchFamily="18" charset="0"/>
                            <a:cs typeface="Times New Roman" panose="02020603050405020304" pitchFamily="18" charset="0"/>
                          </a:rPr>
                          <m:t>2</m:t>
                        </m:r>
                        <m:r>
                          <a:rPr lang="en-US" altLang="ru-RU" sz="1050" i="1">
                            <a:solidFill>
                              <a:srgbClr val="FF0000"/>
                            </a:solidFill>
                            <a:latin typeface="Cambria Math" panose="02040503050406030204" pitchFamily="18" charset="0"/>
                            <a:cs typeface="Times New Roman" panose="02020603050405020304" pitchFamily="18" charset="0"/>
                          </a:rPr>
                          <m:t>,</m:t>
                        </m:r>
                        <m:r>
                          <a:rPr lang="en-US" altLang="ru-RU" sz="1050" b="0" i="1" smtClean="0">
                            <a:solidFill>
                              <a:srgbClr val="FF0000"/>
                            </a:solidFill>
                            <a:latin typeface="Cambria Math" panose="02040503050406030204" pitchFamily="18" charset="0"/>
                            <a:cs typeface="Times New Roman" panose="02020603050405020304" pitchFamily="18" charset="0"/>
                          </a:rPr>
                          <m:t>0</m:t>
                        </m:r>
                        <m:r>
                          <a:rPr lang="en-US" altLang="ru-RU" sz="1050" i="1">
                            <a:latin typeface="Cambria Math" panose="02040503050406030204" pitchFamily="18" charset="0"/>
                            <a:cs typeface="Times New Roman" panose="02020603050405020304" pitchFamily="18" charset="0"/>
                          </a:rPr>
                          <m:t>)</m:t>
                        </m:r>
                      </m:sup>
                    </m:sSup>
                    <m:r>
                      <a:rPr lang="en-US" altLang="ru-RU" sz="1050" b="0" i="0" smtClean="0">
                        <a:latin typeface="Cambria Math" panose="02040503050406030204" pitchFamily="18" charset="0"/>
                        <a:cs typeface="Times New Roman" panose="02020603050405020304" pitchFamily="18" charset="0"/>
                      </a:rPr>
                      <m:t>.</m:t>
                    </m:r>
                  </m:oMath>
                </a14:m>
                <a:endParaRPr lang="en-US" altLang="ru-RU" sz="1050" dirty="0">
                  <a:latin typeface="IBM Plex Sans" panose="020B0503050203000203" pitchFamily="34" charset="0"/>
                </a:endParaRPr>
              </a:p>
              <a:p>
                <a:pPr indent="361950" algn="just"/>
                <a:r>
                  <a:rPr lang="en-US" altLang="ru-RU" sz="1050" dirty="0">
                    <a:latin typeface="IBM Plex Sans" panose="020B0503050203000203" pitchFamily="34" charset="0"/>
                  </a:rPr>
                  <a:t>2.1 </a:t>
                </a:r>
                <a:r>
                  <a:rPr lang="ru-RU" altLang="ru-RU" sz="1050" dirty="0">
                    <a:latin typeface="IBM Plex Sans" panose="020B0503050203000203" pitchFamily="34" charset="0"/>
                  </a:rPr>
                  <a:t>Выбор сл. действия </a:t>
                </a:r>
                <a14:m>
                  <m:oMath xmlns:m="http://schemas.openxmlformats.org/officeDocument/2006/math">
                    <m:sSub>
                      <m:sSubPr>
                        <m:ctrlPr>
                          <a:rPr lang="ru-RU" altLang="ru-RU" sz="1050" i="1">
                            <a:latin typeface="Cambria Math" panose="02040503050406030204" pitchFamily="18" charset="0"/>
                            <a:cs typeface="Times New Roman" panose="02020603050405020304" pitchFamily="18" charset="0"/>
                          </a:rPr>
                        </m:ctrlPr>
                      </m:sSubPr>
                      <m:e>
                        <m:r>
                          <a:rPr lang="en-US" altLang="ru-RU" sz="1050" b="0" i="1" smtClean="0">
                            <a:latin typeface="Cambria Math" panose="02040503050406030204" pitchFamily="18" charset="0"/>
                            <a:cs typeface="Times New Roman" panose="02020603050405020304" pitchFamily="18" charset="0"/>
                          </a:rPr>
                          <m:t>𝑎</m:t>
                        </m:r>
                      </m:e>
                      <m:sub>
                        <m:r>
                          <a:rPr lang="en-US" altLang="ru-RU" sz="1050" i="1">
                            <a:latin typeface="Cambria Math" panose="02040503050406030204" pitchFamily="18" charset="0"/>
                            <a:cs typeface="Times New Roman" panose="02020603050405020304" pitchFamily="18" charset="0"/>
                          </a:rPr>
                          <m:t>𝑡</m:t>
                        </m:r>
                      </m:sub>
                    </m:sSub>
                    <m:r>
                      <a:rPr lang="en-US" altLang="ru-RU" sz="1050" i="1" smtClean="0">
                        <a:latin typeface="Cambria Math" panose="02040503050406030204" pitchFamily="18" charset="0"/>
                        <a:cs typeface="Times New Roman" panose="02020603050405020304" pitchFamily="18" charset="0"/>
                      </a:rPr>
                      <m:t>=</m:t>
                    </m:r>
                  </m:oMath>
                </a14:m>
                <a:endParaRPr lang="ru-RU" altLang="ru-RU" sz="1050" dirty="0">
                  <a:latin typeface="IBM Plex Sans" panose="020B0503050203000203" pitchFamily="34" charset="0"/>
                </a:endParaRPr>
              </a:p>
              <a:p>
                <a:pPr indent="361950" algn="just"/>
                <a:r>
                  <a:rPr lang="en-US" altLang="ru-RU" sz="1050" dirty="0">
                    <a:latin typeface="IBM Plex Sans" panose="020B0503050203000203" pitchFamily="34" charset="0"/>
                  </a:rPr>
                  <a:t>2.</a:t>
                </a:r>
                <a:r>
                  <a:rPr lang="ru-RU" altLang="ru-RU" sz="1050" dirty="0">
                    <a:latin typeface="IBM Plex Sans" panose="020B0503050203000203" pitchFamily="34" charset="0"/>
                  </a:rPr>
                  <a:t>2</a:t>
                </a:r>
                <a:r>
                  <a:rPr lang="en-US" altLang="ru-RU" sz="1050" dirty="0">
                    <a:latin typeface="IBM Plex Sans" panose="020B0503050203000203" pitchFamily="34" charset="0"/>
                  </a:rPr>
                  <a:t> </a:t>
                </a:r>
                <a:r>
                  <a:rPr lang="ru-RU" altLang="ru-RU" sz="1050" dirty="0" err="1">
                    <a:latin typeface="IBM Plex Sans" panose="020B0503050203000203" pitchFamily="34" charset="0"/>
                  </a:rPr>
                  <a:t>Вып</a:t>
                </a:r>
                <a:r>
                  <a:rPr lang="en-US" altLang="ru-RU" sz="1050" dirty="0">
                    <a:latin typeface="IBM Plex Sans" panose="020B0503050203000203" pitchFamily="34" charset="0"/>
                  </a:rPr>
                  <a:t>.</a:t>
                </a:r>
                <a:r>
                  <a:rPr lang="ru-RU" altLang="ru-RU" sz="1050" dirty="0">
                    <a:latin typeface="IBM Plex Sans" panose="020B0503050203000203" pitchFamily="34" charset="0"/>
                  </a:rPr>
                  <a:t> действия </a:t>
                </a:r>
                <a14:m>
                  <m:oMath xmlns:m="http://schemas.openxmlformats.org/officeDocument/2006/math">
                    <m:sSub>
                      <m:sSubPr>
                        <m:ctrlPr>
                          <a:rPr lang="ru-RU" altLang="ru-RU" sz="1050" i="1">
                            <a:latin typeface="Cambria Math" panose="02040503050406030204" pitchFamily="18" charset="0"/>
                            <a:cs typeface="Times New Roman" panose="02020603050405020304" pitchFamily="18" charset="0"/>
                          </a:rPr>
                        </m:ctrlPr>
                      </m:sSubPr>
                      <m:e>
                        <m:r>
                          <a:rPr lang="en-US" altLang="ru-RU" sz="1050" b="0" i="1" smtClean="0">
                            <a:latin typeface="Cambria Math" panose="02040503050406030204" pitchFamily="18" charset="0"/>
                            <a:cs typeface="Times New Roman" panose="02020603050405020304" pitchFamily="18" charset="0"/>
                          </a:rPr>
                          <m:t>𝑎</m:t>
                        </m:r>
                      </m:e>
                      <m:sub>
                        <m:r>
                          <a:rPr lang="en-US" altLang="ru-RU" sz="1050" i="1">
                            <a:latin typeface="Cambria Math" panose="02040503050406030204" pitchFamily="18" charset="0"/>
                            <a:cs typeface="Times New Roman" panose="02020603050405020304" pitchFamily="18" charset="0"/>
                          </a:rPr>
                          <m:t>𝑡</m:t>
                        </m:r>
                      </m:sub>
                    </m:sSub>
                    <m:r>
                      <a:rPr lang="en-US" altLang="ru-RU" sz="1050" i="1">
                        <a:latin typeface="Cambria Math" panose="02040503050406030204" pitchFamily="18" charset="0"/>
                        <a:cs typeface="Times New Roman" panose="02020603050405020304" pitchFamily="18" charset="0"/>
                      </a:rPr>
                      <m:t>=</m:t>
                    </m:r>
                  </m:oMath>
                </a14:m>
                <a:r>
                  <a:rPr lang="ru-RU" altLang="ru-RU" sz="1050" dirty="0">
                    <a:latin typeface="IBM Plex Sans" panose="020B0503050203000203" pitchFamily="34" charset="0"/>
                  </a:rPr>
                  <a:t>, награда </a:t>
                </a:r>
                <a14:m>
                  <m:oMath xmlns:m="http://schemas.openxmlformats.org/officeDocument/2006/math">
                    <m:sSub>
                      <m:sSubPr>
                        <m:ctrlPr>
                          <a:rPr lang="ru-RU" altLang="ru-RU" sz="1050" i="1">
                            <a:latin typeface="Cambria Math" panose="02040503050406030204" pitchFamily="18" charset="0"/>
                            <a:cs typeface="Times New Roman" panose="02020603050405020304" pitchFamily="18" charset="0"/>
                          </a:rPr>
                        </m:ctrlPr>
                      </m:sSubPr>
                      <m:e>
                        <m:r>
                          <a:rPr lang="en-US" altLang="ru-RU" sz="1050" b="0" i="1" smtClean="0">
                            <a:latin typeface="Cambria Math" panose="02040503050406030204" pitchFamily="18" charset="0"/>
                            <a:cs typeface="Times New Roman" panose="02020603050405020304" pitchFamily="18" charset="0"/>
                          </a:rPr>
                          <m:t>𝑟</m:t>
                        </m:r>
                      </m:e>
                      <m:sub>
                        <m:r>
                          <a:rPr lang="en-US" altLang="ru-RU" sz="1050" i="1">
                            <a:latin typeface="Cambria Math" panose="02040503050406030204" pitchFamily="18" charset="0"/>
                            <a:cs typeface="Times New Roman" panose="02020603050405020304" pitchFamily="18" charset="0"/>
                          </a:rPr>
                          <m:t>𝑡</m:t>
                        </m:r>
                      </m:sub>
                    </m:sSub>
                    <m:r>
                      <a:rPr lang="en-US" altLang="ru-RU" sz="1050" i="1">
                        <a:latin typeface="Cambria Math" panose="02040503050406030204" pitchFamily="18" charset="0"/>
                        <a:cs typeface="Times New Roman" panose="02020603050405020304" pitchFamily="18" charset="0"/>
                      </a:rPr>
                      <m:t>=</m:t>
                    </m:r>
                  </m:oMath>
                </a14:m>
                <a:r>
                  <a:rPr lang="en-US" altLang="ru-RU" sz="1050" dirty="0">
                    <a:latin typeface="IBM Plex Sans" panose="020B0503050203000203" pitchFamily="34" charset="0"/>
                  </a:rPr>
                  <a:t>, </a:t>
                </a:r>
                <a14:m>
                  <m:oMath xmlns:m="http://schemas.openxmlformats.org/officeDocument/2006/math">
                    <m:sSub>
                      <m:sSubPr>
                        <m:ctrlPr>
                          <a:rPr lang="ru-RU" altLang="ru-RU" sz="1050" i="1">
                            <a:latin typeface="Cambria Math" panose="02040503050406030204" pitchFamily="18" charset="0"/>
                            <a:cs typeface="Times New Roman" panose="02020603050405020304" pitchFamily="18" charset="0"/>
                          </a:rPr>
                        </m:ctrlPr>
                      </m:sSubPr>
                      <m:e>
                        <m:r>
                          <a:rPr lang="en-US" altLang="ru-RU" sz="1050" i="1">
                            <a:latin typeface="Cambria Math" panose="02040503050406030204" pitchFamily="18" charset="0"/>
                            <a:cs typeface="Times New Roman" panose="02020603050405020304" pitchFamily="18" charset="0"/>
                          </a:rPr>
                          <m:t>𝑠</m:t>
                        </m:r>
                      </m:e>
                      <m:sub>
                        <m:r>
                          <a:rPr lang="en-US" altLang="ru-RU" sz="1050" i="1">
                            <a:latin typeface="Cambria Math" panose="02040503050406030204" pitchFamily="18" charset="0"/>
                            <a:cs typeface="Times New Roman" panose="02020603050405020304" pitchFamily="18" charset="0"/>
                          </a:rPr>
                          <m:t>𝑡</m:t>
                        </m:r>
                        <m:r>
                          <a:rPr lang="en-US" altLang="ru-RU" sz="1050" b="0" i="1" smtClean="0">
                            <a:latin typeface="Cambria Math" panose="02040503050406030204" pitchFamily="18" charset="0"/>
                            <a:cs typeface="Times New Roman" panose="02020603050405020304" pitchFamily="18" charset="0"/>
                          </a:rPr>
                          <m:t>+1</m:t>
                        </m:r>
                      </m:sub>
                    </m:sSub>
                    <m:r>
                      <a:rPr lang="en-US" altLang="ru-RU" sz="1050" i="1">
                        <a:latin typeface="Cambria Math" panose="02040503050406030204" pitchFamily="18" charset="0"/>
                        <a:cs typeface="Times New Roman" panose="02020603050405020304" pitchFamily="18" charset="0"/>
                      </a:rPr>
                      <m:t>=</m:t>
                    </m:r>
                    <m:sSup>
                      <m:sSupPr>
                        <m:ctrlPr>
                          <a:rPr lang="ru-RU" altLang="ru-RU" sz="1050" i="1">
                            <a:latin typeface="Cambria Math" panose="02040503050406030204" pitchFamily="18" charset="0"/>
                            <a:cs typeface="Times New Roman" panose="02020603050405020304" pitchFamily="18" charset="0"/>
                          </a:rPr>
                        </m:ctrlPr>
                      </m:sSupPr>
                      <m:e>
                        <m:r>
                          <a:rPr lang="en-US" altLang="ru-RU" sz="1050" i="1">
                            <a:latin typeface="Cambria Math" panose="02040503050406030204" pitchFamily="18" charset="0"/>
                            <a:cs typeface="Times New Roman" panose="02020603050405020304" pitchFamily="18" charset="0"/>
                          </a:rPr>
                          <m:t>𝑠</m:t>
                        </m:r>
                      </m:e>
                      <m:sup>
                        <m:r>
                          <a:rPr lang="en-US" altLang="ru-RU" sz="1050" i="1">
                            <a:latin typeface="Cambria Math" panose="02040503050406030204" pitchFamily="18" charset="0"/>
                            <a:cs typeface="Times New Roman" panose="02020603050405020304" pitchFamily="18" charset="0"/>
                          </a:rPr>
                          <m:t>(</m:t>
                        </m:r>
                        <m:r>
                          <a:rPr lang="en-US" altLang="ru-RU" sz="1050" b="0" i="1" smtClean="0">
                            <a:solidFill>
                              <a:srgbClr val="FF0000"/>
                            </a:solidFill>
                            <a:latin typeface="Cambria Math" panose="02040503050406030204" pitchFamily="18" charset="0"/>
                            <a:cs typeface="Times New Roman" panose="02020603050405020304" pitchFamily="18" charset="0"/>
                          </a:rPr>
                          <m:t>2</m:t>
                        </m:r>
                        <m:r>
                          <a:rPr lang="en-US" altLang="ru-RU" sz="1050" i="1">
                            <a:solidFill>
                              <a:srgbClr val="FF0000"/>
                            </a:solidFill>
                            <a:latin typeface="Cambria Math" panose="02040503050406030204" pitchFamily="18" charset="0"/>
                            <a:cs typeface="Times New Roman" panose="02020603050405020304" pitchFamily="18" charset="0"/>
                          </a:rPr>
                          <m:t>,</m:t>
                        </m:r>
                        <m:r>
                          <a:rPr lang="ru-RU" altLang="ru-RU" sz="1050" b="0" i="1" smtClean="0">
                            <a:solidFill>
                              <a:srgbClr val="FF0000"/>
                            </a:solidFill>
                            <a:latin typeface="Cambria Math" panose="02040503050406030204" pitchFamily="18" charset="0"/>
                            <a:cs typeface="Times New Roman" panose="02020603050405020304" pitchFamily="18" charset="0"/>
                          </a:rPr>
                          <m:t>1</m:t>
                        </m:r>
                        <m:r>
                          <a:rPr lang="en-US" altLang="ru-RU" sz="1050" i="1">
                            <a:latin typeface="Cambria Math" panose="02040503050406030204" pitchFamily="18" charset="0"/>
                            <a:cs typeface="Times New Roman" panose="02020603050405020304" pitchFamily="18" charset="0"/>
                          </a:rPr>
                          <m:t>)</m:t>
                        </m:r>
                      </m:sup>
                    </m:sSup>
                  </m:oMath>
                </a14:m>
                <a:r>
                  <a:rPr lang="en-US" altLang="ru-RU" sz="1050" dirty="0">
                    <a:latin typeface="IBM Plex Sans" panose="020B0503050203000203" pitchFamily="34" charset="0"/>
                  </a:rPr>
                  <a:t>.</a:t>
                </a:r>
              </a:p>
              <a:p>
                <a:pPr indent="361950" algn="just"/>
                <a:r>
                  <a:rPr lang="en-US" altLang="ru-RU" sz="1050" dirty="0">
                    <a:latin typeface="IBM Plex Sans" panose="020B0503050203000203" pitchFamily="34" charset="0"/>
                  </a:rPr>
                  <a:t>2.3 </a:t>
                </a:r>
                <a:r>
                  <a:rPr lang="ru-RU" altLang="ru-RU" sz="1050" dirty="0">
                    <a:latin typeface="IBM Plex Sans" panose="020B0503050203000203" pitchFamily="34" charset="0"/>
                  </a:rPr>
                  <a:t>Расчет цел. </a:t>
                </a:r>
                <a:r>
                  <a:rPr lang="ru-RU" altLang="ru-RU" sz="1050" dirty="0" err="1">
                    <a:latin typeface="IBM Plex Sans" panose="020B0503050203000203" pitchFamily="34" charset="0"/>
                  </a:rPr>
                  <a:t>функц</a:t>
                </a:r>
                <a:r>
                  <a:rPr lang="ru-RU" altLang="ru-RU" sz="1050" dirty="0">
                    <a:latin typeface="IBM Plex Sans" panose="020B0503050203000203" pitchFamily="34" charset="0"/>
                  </a:rPr>
                  <a:t>.</a:t>
                </a:r>
                <a:r>
                  <a:rPr lang="en-US" altLang="ru-RU" sz="1050" dirty="0">
                    <a:latin typeface="IBM Plex Sans" panose="020B0503050203000203" pitchFamily="34" charset="0"/>
                  </a:rPr>
                  <a:t> </a:t>
                </a:r>
                <a14:m>
                  <m:oMath xmlns:m="http://schemas.openxmlformats.org/officeDocument/2006/math">
                    <m:sSub>
                      <m:sSubPr>
                        <m:ctrlPr>
                          <a:rPr lang="en-US" altLang="ru-RU" sz="1050" i="1" smtClean="0">
                            <a:solidFill>
                              <a:schemeClr val="tx1"/>
                            </a:solidFill>
                            <a:latin typeface="Cambria Math" panose="02040503050406030204" pitchFamily="18" charset="0"/>
                            <a:cs typeface="Times New Roman" panose="02020603050405020304" pitchFamily="18" charset="0"/>
                          </a:rPr>
                        </m:ctrlPr>
                      </m:sSubPr>
                      <m:e>
                        <m:r>
                          <a:rPr lang="en-US" altLang="ru-RU" sz="1050" b="0" i="1" smtClean="0">
                            <a:solidFill>
                              <a:schemeClr val="tx1"/>
                            </a:solidFill>
                            <a:latin typeface="Cambria Math" panose="02040503050406030204" pitchFamily="18" charset="0"/>
                            <a:cs typeface="Times New Roman" panose="02020603050405020304" pitchFamily="18" charset="0"/>
                          </a:rPr>
                          <m:t>𝑦</m:t>
                        </m:r>
                      </m:e>
                      <m:sub>
                        <m:r>
                          <a:rPr lang="en-US" altLang="ru-RU" sz="1050">
                            <a:solidFill>
                              <a:schemeClr val="tx1"/>
                            </a:solidFill>
                            <a:latin typeface="Cambria Math" panose="02040503050406030204" pitchFamily="18" charset="0"/>
                            <a:cs typeface="Times New Roman" panose="02020603050405020304" pitchFamily="18" charset="0"/>
                          </a:rPr>
                          <m:t>𝑡</m:t>
                        </m:r>
                      </m:sub>
                    </m:sSub>
                    <m:r>
                      <a:rPr lang="en-US" altLang="ru-RU" sz="105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ru-RU" altLang="ru-RU" sz="1050" dirty="0">
                  <a:latin typeface="IBM Plex Sans" panose="020B0503050203000203" pitchFamily="34" charset="0"/>
                </a:endParaRPr>
              </a:p>
              <a:p>
                <a:pPr indent="361950" algn="just"/>
                <a:r>
                  <a:rPr lang="ru-RU" altLang="ru-RU" sz="1050" dirty="0">
                    <a:latin typeface="IBM Plex Sans" panose="020B0503050203000203" pitchFamily="34" charset="0"/>
                  </a:rPr>
                  <a:t>2.4 Обновление </a:t>
                </a:r>
                <a14:m>
                  <m:oMath xmlns:m="http://schemas.openxmlformats.org/officeDocument/2006/math">
                    <m:sSup>
                      <m:sSupPr>
                        <m:ctrlPr>
                          <a:rPr lang="ru-RU" altLang="ru-RU" sz="1050" i="1">
                            <a:latin typeface="Cambria Math" panose="02040503050406030204" pitchFamily="18" charset="0"/>
                            <a:cs typeface="Times New Roman" panose="02020603050405020304" pitchFamily="18" charset="0"/>
                          </a:rPr>
                        </m:ctrlPr>
                      </m:sSupPr>
                      <m:e>
                        <m:r>
                          <a:rPr lang="en-US" altLang="ru-RU" sz="1050" i="1">
                            <a:latin typeface="Cambria Math" panose="02040503050406030204" pitchFamily="18" charset="0"/>
                            <a:cs typeface="Times New Roman" panose="02020603050405020304" pitchFamily="18" charset="0"/>
                          </a:rPr>
                          <m:t>𝑞</m:t>
                        </m:r>
                      </m:e>
                      <m:sup>
                        <m:r>
                          <a:rPr lang="en-US" altLang="ru-RU" sz="1050" i="1">
                            <a:latin typeface="Cambria Math" panose="02040503050406030204" pitchFamily="18" charset="0"/>
                            <a:cs typeface="Times New Roman" panose="02020603050405020304" pitchFamily="18" charset="0"/>
                          </a:rPr>
                          <m:t>(</m:t>
                        </m:r>
                        <m:r>
                          <a:rPr lang="ru-RU" altLang="ru-RU" sz="1050" b="0" i="1" smtClean="0">
                            <a:solidFill>
                              <a:srgbClr val="FF0000"/>
                            </a:solidFill>
                            <a:latin typeface="Cambria Math" panose="02040503050406030204" pitchFamily="18" charset="0"/>
                            <a:cs typeface="Times New Roman" panose="02020603050405020304" pitchFamily="18" charset="0"/>
                          </a:rPr>
                          <m:t>2</m:t>
                        </m:r>
                        <m:r>
                          <a:rPr lang="en-US" altLang="ru-RU" sz="1050" i="1">
                            <a:solidFill>
                              <a:srgbClr val="FF0000"/>
                            </a:solidFill>
                            <a:latin typeface="Cambria Math" panose="02040503050406030204" pitchFamily="18" charset="0"/>
                            <a:cs typeface="Times New Roman" panose="02020603050405020304" pitchFamily="18" charset="0"/>
                          </a:rPr>
                          <m:t>,</m:t>
                        </m:r>
                        <m:r>
                          <a:rPr lang="ru-RU" altLang="ru-RU" sz="1050" b="0" i="1" smtClean="0">
                            <a:solidFill>
                              <a:srgbClr val="FF0000"/>
                            </a:solidFill>
                            <a:latin typeface="Cambria Math" panose="02040503050406030204" pitchFamily="18" charset="0"/>
                            <a:cs typeface="Times New Roman" panose="02020603050405020304" pitchFamily="18" charset="0"/>
                          </a:rPr>
                          <m:t>0</m:t>
                        </m:r>
                        <m:r>
                          <a:rPr lang="en-US" altLang="ru-RU" sz="1050" i="1">
                            <a:solidFill>
                              <a:srgbClr val="FF0000"/>
                            </a:solidFill>
                            <a:latin typeface="Cambria Math" panose="02040503050406030204" pitchFamily="18" charset="0"/>
                            <a:cs typeface="Times New Roman" panose="02020603050405020304" pitchFamily="18" charset="0"/>
                          </a:rPr>
                          <m:t>,</m:t>
                        </m:r>
                        <m:r>
                          <a:rPr lang="ru-RU" altLang="ru-RU" sz="1050" b="0" i="1" smtClean="0">
                            <a:solidFill>
                              <a:srgbClr val="0070C0"/>
                            </a:solidFill>
                            <a:latin typeface="Cambria Math" panose="02040503050406030204" pitchFamily="18" charset="0"/>
                            <a:cs typeface="Times New Roman" panose="02020603050405020304" pitchFamily="18" charset="0"/>
                          </a:rPr>
                          <m:t>3</m:t>
                        </m:r>
                        <m:r>
                          <a:rPr lang="en-US" altLang="ru-RU" sz="1050" i="1">
                            <a:latin typeface="Cambria Math" panose="02040503050406030204" pitchFamily="18" charset="0"/>
                            <a:cs typeface="Times New Roman" panose="02020603050405020304" pitchFamily="18" charset="0"/>
                          </a:rPr>
                          <m:t>)</m:t>
                        </m:r>
                      </m:sup>
                    </m:sSup>
                    <m:r>
                      <a:rPr lang="ru-RU" altLang="ru-RU" sz="1050" b="0" i="1" smtClean="0">
                        <a:latin typeface="Cambria Math" panose="02040503050406030204" pitchFamily="18" charset="0"/>
                        <a:cs typeface="Times New Roman" panose="02020603050405020304" pitchFamily="18" charset="0"/>
                      </a:rPr>
                      <m:t>=</m:t>
                    </m:r>
                  </m:oMath>
                </a14:m>
                <a:endParaRPr lang="ru-RU" altLang="ru-RU" sz="1050" dirty="0">
                  <a:latin typeface="IBM Plex Sans" panose="020B0503050203000203" pitchFamily="34" charset="0"/>
                </a:endParaRPr>
              </a:p>
              <a:p>
                <a:pPr indent="361950" algn="just"/>
                <a:endParaRPr lang="ru-RU" altLang="ru-RU" sz="1050" dirty="0">
                  <a:latin typeface="IBM Plex Sans" panose="020B0503050203000203" pitchFamily="34" charset="0"/>
                </a:endParaRPr>
              </a:p>
              <a:p>
                <a:pPr indent="361950" algn="just"/>
                <a14:m>
                  <m:oMath xmlns:m="http://schemas.openxmlformats.org/officeDocument/2006/math">
                    <m:r>
                      <a:rPr lang="en-US" altLang="ru-RU" sz="1050" i="1" smtClean="0">
                        <a:latin typeface="Cambria Math" panose="02040503050406030204" pitchFamily="18" charset="0"/>
                        <a:cs typeface="Times New Roman" panose="02020603050405020304" pitchFamily="18" charset="0"/>
                      </a:rPr>
                      <m:t>𝑡</m:t>
                    </m:r>
                    <m:r>
                      <a:rPr lang="ru-RU" altLang="ru-RU" sz="1050" b="0" i="1" smtClean="0">
                        <a:latin typeface="Cambria Math" panose="02040503050406030204" pitchFamily="18" charset="0"/>
                        <a:cs typeface="Times New Roman" panose="02020603050405020304" pitchFamily="18" charset="0"/>
                      </a:rPr>
                      <m:t>=3</m:t>
                    </m:r>
                  </m:oMath>
                </a14:m>
                <a:r>
                  <a:rPr lang="ru-RU" altLang="ru-RU" sz="1050" dirty="0">
                    <a:latin typeface="IBM Plex Sans" panose="020B0503050203000203" pitchFamily="34" charset="0"/>
                  </a:rPr>
                  <a:t>.</a:t>
                </a:r>
                <a:r>
                  <a:rPr lang="en-US" altLang="ru-RU" sz="1050" dirty="0">
                    <a:latin typeface="IBM Plex Sans" panose="020B0503050203000203" pitchFamily="34" charset="0"/>
                  </a:rPr>
                  <a:t> </a:t>
                </a:r>
                <a14:m>
                  <m:oMath xmlns:m="http://schemas.openxmlformats.org/officeDocument/2006/math">
                    <m:r>
                      <a:rPr lang="en-US" altLang="ru-RU" sz="1050">
                        <a:latin typeface="Cambria Math" panose="02040503050406030204" pitchFamily="18" charset="0"/>
                      </a:rPr>
                      <m:t>𝜖</m:t>
                    </m:r>
                    <m:r>
                      <a:rPr lang="en-US" altLang="ru-RU" sz="1050">
                        <a:latin typeface="Cambria Math" panose="02040503050406030204" pitchFamily="18" charset="0"/>
                      </a:rPr>
                      <m:t>=</m:t>
                    </m:r>
                    <m:r>
                      <a:rPr lang="en-US" altLang="ru-RU" sz="1050" i="1">
                        <a:latin typeface="Cambria Math" panose="02040503050406030204" pitchFamily="18" charset="0"/>
                      </a:rPr>
                      <m:t>1</m:t>
                    </m:r>
                  </m:oMath>
                </a14:m>
                <a:r>
                  <a:rPr lang="ru-RU" altLang="ru-RU" sz="1050" dirty="0">
                    <a:latin typeface="IBM Plex Sans" panose="020B0503050203000203" pitchFamily="34" charset="0"/>
                  </a:rPr>
                  <a:t> </a:t>
                </a:r>
                <a:r>
                  <a:rPr lang="en-US" altLang="ru-RU" sz="1050" dirty="0">
                    <a:latin typeface="IBM Plex Sans" panose="020B0503050203000203" pitchFamily="34" charset="0"/>
                  </a:rPr>
                  <a:t>(</a:t>
                </a:r>
                <a:r>
                  <a:rPr lang="ru-RU" altLang="ru-RU" sz="1050" dirty="0">
                    <a:latin typeface="IBM Plex Sans" panose="020B0503050203000203" pitchFamily="34" charset="0"/>
                  </a:rPr>
                  <a:t>все действия случайные</a:t>
                </a:r>
                <a:r>
                  <a:rPr lang="en-US" altLang="ru-RU" sz="1050" dirty="0">
                    <a:latin typeface="IBM Plex Sans" panose="020B0503050203000203" pitchFamily="34" charset="0"/>
                  </a:rPr>
                  <a:t>)</a:t>
                </a:r>
                <a:r>
                  <a:rPr lang="ru-RU" altLang="ru-RU" sz="1050" dirty="0">
                    <a:latin typeface="IBM Plex Sans" panose="020B0503050203000203" pitchFamily="34" charset="0"/>
                  </a:rPr>
                  <a:t>, </a:t>
                </a:r>
                <a14:m>
                  <m:oMath xmlns:m="http://schemas.openxmlformats.org/officeDocument/2006/math">
                    <m:sSub>
                      <m:sSubPr>
                        <m:ctrlPr>
                          <a:rPr lang="ru-RU" altLang="ru-RU" sz="1050" i="1">
                            <a:latin typeface="Cambria Math" panose="02040503050406030204" pitchFamily="18" charset="0"/>
                            <a:cs typeface="Times New Roman" panose="02020603050405020304" pitchFamily="18" charset="0"/>
                          </a:rPr>
                        </m:ctrlPr>
                      </m:sSubPr>
                      <m:e>
                        <m:r>
                          <a:rPr lang="en-US" altLang="ru-RU" sz="1050" b="0" i="1" smtClean="0">
                            <a:latin typeface="Cambria Math" panose="02040503050406030204" pitchFamily="18" charset="0"/>
                            <a:cs typeface="Times New Roman" panose="02020603050405020304" pitchFamily="18" charset="0"/>
                          </a:rPr>
                          <m:t>𝑠</m:t>
                        </m:r>
                      </m:e>
                      <m:sub>
                        <m:r>
                          <a:rPr lang="en-US" altLang="ru-RU" sz="1050" i="1">
                            <a:latin typeface="Cambria Math" panose="02040503050406030204" pitchFamily="18" charset="0"/>
                            <a:cs typeface="Times New Roman" panose="02020603050405020304" pitchFamily="18" charset="0"/>
                          </a:rPr>
                          <m:t>𝑡</m:t>
                        </m:r>
                      </m:sub>
                    </m:sSub>
                    <m:r>
                      <a:rPr lang="en-US" altLang="ru-RU" sz="1050" b="0" i="1" smtClean="0">
                        <a:latin typeface="Cambria Math" panose="02040503050406030204" pitchFamily="18" charset="0"/>
                        <a:cs typeface="Times New Roman" panose="02020603050405020304" pitchFamily="18" charset="0"/>
                      </a:rPr>
                      <m:t>=</m:t>
                    </m:r>
                    <m:sSup>
                      <m:sSupPr>
                        <m:ctrlPr>
                          <a:rPr lang="ru-RU" altLang="ru-RU" sz="1050" i="1">
                            <a:latin typeface="Cambria Math" panose="02040503050406030204" pitchFamily="18" charset="0"/>
                            <a:cs typeface="Times New Roman" panose="02020603050405020304" pitchFamily="18" charset="0"/>
                          </a:rPr>
                        </m:ctrlPr>
                      </m:sSupPr>
                      <m:e>
                        <m:r>
                          <a:rPr lang="en-US" altLang="ru-RU" sz="1050" i="1">
                            <a:latin typeface="Cambria Math" panose="02040503050406030204" pitchFamily="18" charset="0"/>
                            <a:cs typeface="Times New Roman" panose="02020603050405020304" pitchFamily="18" charset="0"/>
                          </a:rPr>
                          <m:t>𝑠</m:t>
                        </m:r>
                      </m:e>
                      <m:sup>
                        <m:r>
                          <a:rPr lang="en-US" altLang="ru-RU" sz="1050" i="1">
                            <a:latin typeface="Cambria Math" panose="02040503050406030204" pitchFamily="18" charset="0"/>
                            <a:cs typeface="Times New Roman" panose="02020603050405020304" pitchFamily="18" charset="0"/>
                          </a:rPr>
                          <m:t>(</m:t>
                        </m:r>
                        <m:r>
                          <a:rPr lang="ru-RU" altLang="ru-RU" sz="1050" b="0" i="1" smtClean="0">
                            <a:solidFill>
                              <a:srgbClr val="FF0000"/>
                            </a:solidFill>
                            <a:latin typeface="Cambria Math" panose="02040503050406030204" pitchFamily="18" charset="0"/>
                            <a:cs typeface="Times New Roman" panose="02020603050405020304" pitchFamily="18" charset="0"/>
                          </a:rPr>
                          <m:t>2</m:t>
                        </m:r>
                        <m:r>
                          <a:rPr lang="en-US" altLang="ru-RU" sz="1050" i="1">
                            <a:solidFill>
                              <a:srgbClr val="FF0000"/>
                            </a:solidFill>
                            <a:latin typeface="Cambria Math" panose="02040503050406030204" pitchFamily="18" charset="0"/>
                            <a:cs typeface="Times New Roman" panose="02020603050405020304" pitchFamily="18" charset="0"/>
                          </a:rPr>
                          <m:t>,</m:t>
                        </m:r>
                        <m:r>
                          <a:rPr lang="ru-RU" altLang="ru-RU" sz="1050" b="0" i="1" smtClean="0">
                            <a:solidFill>
                              <a:srgbClr val="FF0000"/>
                            </a:solidFill>
                            <a:latin typeface="Cambria Math" panose="02040503050406030204" pitchFamily="18" charset="0"/>
                            <a:cs typeface="Times New Roman" panose="02020603050405020304" pitchFamily="18" charset="0"/>
                          </a:rPr>
                          <m:t>1</m:t>
                        </m:r>
                        <m:r>
                          <a:rPr lang="en-US" altLang="ru-RU" sz="1050" i="1">
                            <a:latin typeface="Cambria Math" panose="02040503050406030204" pitchFamily="18" charset="0"/>
                            <a:cs typeface="Times New Roman" panose="02020603050405020304" pitchFamily="18" charset="0"/>
                          </a:rPr>
                          <m:t>)</m:t>
                        </m:r>
                      </m:sup>
                    </m:sSup>
                    <m:r>
                      <a:rPr lang="en-US" altLang="ru-RU" sz="1050" b="0" i="0" smtClean="0">
                        <a:latin typeface="Cambria Math" panose="02040503050406030204" pitchFamily="18" charset="0"/>
                        <a:cs typeface="Times New Roman" panose="02020603050405020304" pitchFamily="18" charset="0"/>
                      </a:rPr>
                      <m:t>.</m:t>
                    </m:r>
                  </m:oMath>
                </a14:m>
                <a:endParaRPr lang="en-US" altLang="ru-RU" sz="1050" dirty="0">
                  <a:latin typeface="IBM Plex Sans" panose="020B0503050203000203" pitchFamily="34" charset="0"/>
                </a:endParaRPr>
              </a:p>
              <a:p>
                <a:pPr indent="361950" algn="just"/>
                <a:r>
                  <a:rPr lang="en-US" altLang="ru-RU" sz="1050" dirty="0">
                    <a:latin typeface="IBM Plex Sans" panose="020B0503050203000203" pitchFamily="34" charset="0"/>
                  </a:rPr>
                  <a:t>2.1 </a:t>
                </a:r>
                <a:r>
                  <a:rPr lang="ru-RU" altLang="ru-RU" sz="1050" dirty="0">
                    <a:latin typeface="IBM Plex Sans" panose="020B0503050203000203" pitchFamily="34" charset="0"/>
                  </a:rPr>
                  <a:t>Выбор сл. действия </a:t>
                </a:r>
                <a14:m>
                  <m:oMath xmlns:m="http://schemas.openxmlformats.org/officeDocument/2006/math">
                    <m:sSub>
                      <m:sSubPr>
                        <m:ctrlPr>
                          <a:rPr lang="ru-RU" altLang="ru-RU" sz="1050" i="1">
                            <a:latin typeface="Cambria Math" panose="02040503050406030204" pitchFamily="18" charset="0"/>
                            <a:cs typeface="Times New Roman" panose="02020603050405020304" pitchFamily="18" charset="0"/>
                          </a:rPr>
                        </m:ctrlPr>
                      </m:sSubPr>
                      <m:e>
                        <m:r>
                          <a:rPr lang="en-US" altLang="ru-RU" sz="1050" b="0" i="1" smtClean="0">
                            <a:latin typeface="Cambria Math" panose="02040503050406030204" pitchFamily="18" charset="0"/>
                            <a:cs typeface="Times New Roman" panose="02020603050405020304" pitchFamily="18" charset="0"/>
                          </a:rPr>
                          <m:t>𝑎</m:t>
                        </m:r>
                      </m:e>
                      <m:sub>
                        <m:r>
                          <a:rPr lang="en-US" altLang="ru-RU" sz="1050" i="1">
                            <a:latin typeface="Cambria Math" panose="02040503050406030204" pitchFamily="18" charset="0"/>
                            <a:cs typeface="Times New Roman" panose="02020603050405020304" pitchFamily="18" charset="0"/>
                          </a:rPr>
                          <m:t>𝑡</m:t>
                        </m:r>
                      </m:sub>
                    </m:sSub>
                    <m:r>
                      <a:rPr lang="en-US" altLang="ru-RU" sz="1050" i="1">
                        <a:latin typeface="Cambria Math" panose="02040503050406030204" pitchFamily="18" charset="0"/>
                        <a:cs typeface="Times New Roman" panose="02020603050405020304" pitchFamily="18" charset="0"/>
                      </a:rPr>
                      <m:t>=</m:t>
                    </m:r>
                  </m:oMath>
                </a14:m>
                <a:r>
                  <a:rPr lang="ru-RU" altLang="ru-RU" sz="1050" dirty="0">
                    <a:latin typeface="IBM Plex Sans" panose="020B0503050203000203" pitchFamily="34" charset="0"/>
                  </a:rPr>
                  <a:t>.</a:t>
                </a:r>
              </a:p>
              <a:p>
                <a:pPr indent="361950" algn="just"/>
                <a:r>
                  <a:rPr lang="en-US" altLang="ru-RU" sz="1050" dirty="0">
                    <a:latin typeface="IBM Plex Sans" panose="020B0503050203000203" pitchFamily="34" charset="0"/>
                  </a:rPr>
                  <a:t>2.</a:t>
                </a:r>
                <a:r>
                  <a:rPr lang="ru-RU" altLang="ru-RU" sz="1050" dirty="0">
                    <a:latin typeface="IBM Plex Sans" panose="020B0503050203000203" pitchFamily="34" charset="0"/>
                  </a:rPr>
                  <a:t>2</a:t>
                </a:r>
                <a:r>
                  <a:rPr lang="en-US" altLang="ru-RU" sz="1050" dirty="0">
                    <a:latin typeface="IBM Plex Sans" panose="020B0503050203000203" pitchFamily="34" charset="0"/>
                  </a:rPr>
                  <a:t> </a:t>
                </a:r>
                <a:r>
                  <a:rPr lang="ru-RU" altLang="ru-RU" sz="1050" dirty="0" err="1">
                    <a:latin typeface="IBM Plex Sans" panose="020B0503050203000203" pitchFamily="34" charset="0"/>
                  </a:rPr>
                  <a:t>Вып</a:t>
                </a:r>
                <a:r>
                  <a:rPr lang="en-US" altLang="ru-RU" sz="1050" dirty="0">
                    <a:latin typeface="IBM Plex Sans" panose="020B0503050203000203" pitchFamily="34" charset="0"/>
                  </a:rPr>
                  <a:t>.</a:t>
                </a:r>
                <a:r>
                  <a:rPr lang="ru-RU" altLang="ru-RU" sz="1050" dirty="0">
                    <a:latin typeface="IBM Plex Sans" panose="020B0503050203000203" pitchFamily="34" charset="0"/>
                  </a:rPr>
                  <a:t> действия </a:t>
                </a:r>
                <a14:m>
                  <m:oMath xmlns:m="http://schemas.openxmlformats.org/officeDocument/2006/math">
                    <m:sSub>
                      <m:sSubPr>
                        <m:ctrlPr>
                          <a:rPr lang="ru-RU" altLang="ru-RU" sz="1050" i="1">
                            <a:latin typeface="Cambria Math" panose="02040503050406030204" pitchFamily="18" charset="0"/>
                            <a:cs typeface="Times New Roman" panose="02020603050405020304" pitchFamily="18" charset="0"/>
                          </a:rPr>
                        </m:ctrlPr>
                      </m:sSubPr>
                      <m:e>
                        <m:r>
                          <a:rPr lang="en-US" altLang="ru-RU" sz="1050" b="0" i="1" smtClean="0">
                            <a:latin typeface="Cambria Math" panose="02040503050406030204" pitchFamily="18" charset="0"/>
                            <a:cs typeface="Times New Roman" panose="02020603050405020304" pitchFamily="18" charset="0"/>
                          </a:rPr>
                          <m:t>𝑎</m:t>
                        </m:r>
                      </m:e>
                      <m:sub>
                        <m:r>
                          <a:rPr lang="en-US" altLang="ru-RU" sz="1050" i="1">
                            <a:latin typeface="Cambria Math" panose="02040503050406030204" pitchFamily="18" charset="0"/>
                            <a:cs typeface="Times New Roman" panose="02020603050405020304" pitchFamily="18" charset="0"/>
                          </a:rPr>
                          <m:t>𝑡</m:t>
                        </m:r>
                      </m:sub>
                    </m:sSub>
                    <m:r>
                      <a:rPr lang="en-US" altLang="ru-RU" sz="1050" i="1">
                        <a:latin typeface="Cambria Math" panose="02040503050406030204" pitchFamily="18" charset="0"/>
                        <a:cs typeface="Times New Roman" panose="02020603050405020304" pitchFamily="18" charset="0"/>
                      </a:rPr>
                      <m:t>=</m:t>
                    </m:r>
                  </m:oMath>
                </a14:m>
                <a:r>
                  <a:rPr lang="ru-RU" altLang="ru-RU" sz="1050" dirty="0">
                    <a:latin typeface="IBM Plex Sans" panose="020B0503050203000203" pitchFamily="34" charset="0"/>
                  </a:rPr>
                  <a:t>, награда </a:t>
                </a:r>
                <a14:m>
                  <m:oMath xmlns:m="http://schemas.openxmlformats.org/officeDocument/2006/math">
                    <m:sSub>
                      <m:sSubPr>
                        <m:ctrlPr>
                          <a:rPr lang="ru-RU" altLang="ru-RU" sz="1050" i="1">
                            <a:latin typeface="Cambria Math" panose="02040503050406030204" pitchFamily="18" charset="0"/>
                            <a:cs typeface="Times New Roman" panose="02020603050405020304" pitchFamily="18" charset="0"/>
                          </a:rPr>
                        </m:ctrlPr>
                      </m:sSubPr>
                      <m:e>
                        <m:r>
                          <a:rPr lang="en-US" altLang="ru-RU" sz="1050" b="0" i="1" smtClean="0">
                            <a:latin typeface="Cambria Math" panose="02040503050406030204" pitchFamily="18" charset="0"/>
                            <a:cs typeface="Times New Roman" panose="02020603050405020304" pitchFamily="18" charset="0"/>
                          </a:rPr>
                          <m:t>𝑟</m:t>
                        </m:r>
                      </m:e>
                      <m:sub>
                        <m:r>
                          <a:rPr lang="en-US" altLang="ru-RU" sz="1050" i="1">
                            <a:latin typeface="Cambria Math" panose="02040503050406030204" pitchFamily="18" charset="0"/>
                            <a:cs typeface="Times New Roman" panose="02020603050405020304" pitchFamily="18" charset="0"/>
                          </a:rPr>
                          <m:t>𝑡</m:t>
                        </m:r>
                      </m:sub>
                    </m:sSub>
                    <m:r>
                      <a:rPr lang="en-US" altLang="ru-RU" sz="1050" i="1">
                        <a:latin typeface="Cambria Math" panose="02040503050406030204" pitchFamily="18" charset="0"/>
                        <a:cs typeface="Times New Roman" panose="02020603050405020304" pitchFamily="18" charset="0"/>
                      </a:rPr>
                      <m:t>=</m:t>
                    </m:r>
                  </m:oMath>
                </a14:m>
                <a:r>
                  <a:rPr lang="en-US" altLang="ru-RU" sz="1050" dirty="0">
                    <a:latin typeface="IBM Plex Sans" panose="020B0503050203000203" pitchFamily="34" charset="0"/>
                  </a:rPr>
                  <a:t>.</a:t>
                </a:r>
              </a:p>
              <a:p>
                <a:pPr indent="361950" algn="just"/>
                <a:r>
                  <a:rPr lang="en-US" altLang="ru-RU" sz="1050" dirty="0">
                    <a:latin typeface="IBM Plex Sans" panose="020B0503050203000203" pitchFamily="34" charset="0"/>
                  </a:rPr>
                  <a:t>2.3 </a:t>
                </a:r>
                <a:r>
                  <a:rPr lang="ru-RU" altLang="ru-RU" sz="1050" dirty="0">
                    <a:latin typeface="IBM Plex Sans" panose="020B0503050203000203" pitchFamily="34" charset="0"/>
                  </a:rPr>
                  <a:t>Расчет цел. </a:t>
                </a:r>
                <a:r>
                  <a:rPr lang="ru-RU" altLang="ru-RU" sz="1050" dirty="0" err="1">
                    <a:latin typeface="IBM Plex Sans" panose="020B0503050203000203" pitchFamily="34" charset="0"/>
                  </a:rPr>
                  <a:t>функц</a:t>
                </a:r>
                <a:r>
                  <a:rPr lang="ru-RU" altLang="ru-RU" sz="1050" dirty="0">
                    <a:latin typeface="IBM Plex Sans" panose="020B0503050203000203" pitchFamily="34" charset="0"/>
                  </a:rPr>
                  <a:t>.</a:t>
                </a:r>
                <a:r>
                  <a:rPr lang="en-US" altLang="ru-RU" sz="1050" dirty="0">
                    <a:latin typeface="IBM Plex Sans" panose="020B0503050203000203" pitchFamily="34" charset="0"/>
                  </a:rPr>
                  <a:t> </a:t>
                </a:r>
                <a14:m>
                  <m:oMath xmlns:m="http://schemas.openxmlformats.org/officeDocument/2006/math">
                    <m:sSub>
                      <m:sSubPr>
                        <m:ctrlPr>
                          <a:rPr lang="en-US" altLang="ru-RU" sz="1050" i="1" smtClean="0">
                            <a:solidFill>
                              <a:schemeClr val="tx1"/>
                            </a:solidFill>
                            <a:latin typeface="Cambria Math" panose="02040503050406030204" pitchFamily="18" charset="0"/>
                            <a:cs typeface="Times New Roman" panose="02020603050405020304" pitchFamily="18" charset="0"/>
                          </a:rPr>
                        </m:ctrlPr>
                      </m:sSubPr>
                      <m:e>
                        <m:r>
                          <a:rPr lang="en-US" altLang="ru-RU" sz="1050" b="0" i="1" smtClean="0">
                            <a:solidFill>
                              <a:schemeClr val="tx1"/>
                            </a:solidFill>
                            <a:latin typeface="Cambria Math" panose="02040503050406030204" pitchFamily="18" charset="0"/>
                            <a:cs typeface="Times New Roman" panose="02020603050405020304" pitchFamily="18" charset="0"/>
                          </a:rPr>
                          <m:t>𝑦</m:t>
                        </m:r>
                      </m:e>
                      <m:sub>
                        <m:r>
                          <a:rPr lang="en-US" altLang="ru-RU" sz="1050">
                            <a:solidFill>
                              <a:schemeClr val="tx1"/>
                            </a:solidFill>
                            <a:latin typeface="Cambria Math" panose="02040503050406030204" pitchFamily="18" charset="0"/>
                            <a:cs typeface="Times New Roman" panose="02020603050405020304" pitchFamily="18" charset="0"/>
                          </a:rPr>
                          <m:t>𝑡</m:t>
                        </m:r>
                      </m:sub>
                    </m:sSub>
                    <m:r>
                      <a:rPr lang="en-US" altLang="ru-RU" sz="105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ru-RU" altLang="ru-RU" sz="1050" dirty="0">
                  <a:latin typeface="IBM Plex Sans" panose="020B0503050203000203" pitchFamily="34" charset="0"/>
                </a:endParaRPr>
              </a:p>
              <a:p>
                <a:pPr indent="361950" algn="just"/>
                <a:r>
                  <a:rPr lang="ru-RU" altLang="ru-RU" sz="1050" dirty="0">
                    <a:latin typeface="IBM Plex Sans" panose="020B0503050203000203" pitchFamily="34" charset="0"/>
                  </a:rPr>
                  <a:t>2.4 Обновление </a:t>
                </a:r>
                <a14:m>
                  <m:oMath xmlns:m="http://schemas.openxmlformats.org/officeDocument/2006/math">
                    <m:sSup>
                      <m:sSupPr>
                        <m:ctrlPr>
                          <a:rPr lang="ru-RU" altLang="ru-RU" sz="1050" i="1">
                            <a:latin typeface="Cambria Math" panose="02040503050406030204" pitchFamily="18" charset="0"/>
                            <a:cs typeface="Times New Roman" panose="02020603050405020304" pitchFamily="18" charset="0"/>
                          </a:rPr>
                        </m:ctrlPr>
                      </m:sSupPr>
                      <m:e>
                        <m:r>
                          <a:rPr lang="en-US" altLang="ru-RU" sz="1050" i="1">
                            <a:latin typeface="Cambria Math" panose="02040503050406030204" pitchFamily="18" charset="0"/>
                            <a:cs typeface="Times New Roman" panose="02020603050405020304" pitchFamily="18" charset="0"/>
                          </a:rPr>
                          <m:t>𝑞</m:t>
                        </m:r>
                      </m:e>
                      <m:sup>
                        <m:r>
                          <a:rPr lang="en-US" altLang="ru-RU" sz="1050" i="1">
                            <a:latin typeface="Cambria Math" panose="02040503050406030204" pitchFamily="18" charset="0"/>
                            <a:cs typeface="Times New Roman" panose="02020603050405020304" pitchFamily="18" charset="0"/>
                          </a:rPr>
                          <m:t>(</m:t>
                        </m:r>
                        <m:r>
                          <a:rPr lang="ru-RU" altLang="ru-RU" sz="1050" b="0" i="1" smtClean="0">
                            <a:solidFill>
                              <a:srgbClr val="FF0000"/>
                            </a:solidFill>
                            <a:latin typeface="Cambria Math" panose="02040503050406030204" pitchFamily="18" charset="0"/>
                            <a:cs typeface="Times New Roman" panose="02020603050405020304" pitchFamily="18" charset="0"/>
                          </a:rPr>
                          <m:t>2</m:t>
                        </m:r>
                        <m:r>
                          <a:rPr lang="en-US" altLang="ru-RU" sz="1050" i="1">
                            <a:solidFill>
                              <a:srgbClr val="FF0000"/>
                            </a:solidFill>
                            <a:latin typeface="Cambria Math" panose="02040503050406030204" pitchFamily="18" charset="0"/>
                            <a:cs typeface="Times New Roman" panose="02020603050405020304" pitchFamily="18" charset="0"/>
                          </a:rPr>
                          <m:t>,</m:t>
                        </m:r>
                        <m:r>
                          <a:rPr lang="ru-RU" altLang="ru-RU" sz="1050" b="0" i="1" smtClean="0">
                            <a:solidFill>
                              <a:srgbClr val="FF0000"/>
                            </a:solidFill>
                            <a:latin typeface="Cambria Math" panose="02040503050406030204" pitchFamily="18" charset="0"/>
                            <a:cs typeface="Times New Roman" panose="02020603050405020304" pitchFamily="18" charset="0"/>
                          </a:rPr>
                          <m:t>1</m:t>
                        </m:r>
                        <m:r>
                          <a:rPr lang="en-US" altLang="ru-RU" sz="1050" i="1">
                            <a:solidFill>
                              <a:srgbClr val="FF0000"/>
                            </a:solidFill>
                            <a:latin typeface="Cambria Math" panose="02040503050406030204" pitchFamily="18" charset="0"/>
                            <a:cs typeface="Times New Roman" panose="02020603050405020304" pitchFamily="18" charset="0"/>
                          </a:rPr>
                          <m:t>,</m:t>
                        </m:r>
                        <m:r>
                          <a:rPr lang="ru-RU" altLang="ru-RU" sz="1050" b="0" i="1" smtClean="0">
                            <a:solidFill>
                              <a:srgbClr val="0070C0"/>
                            </a:solidFill>
                            <a:latin typeface="Cambria Math" panose="02040503050406030204" pitchFamily="18" charset="0"/>
                            <a:cs typeface="Times New Roman" panose="02020603050405020304" pitchFamily="18" charset="0"/>
                          </a:rPr>
                          <m:t>2</m:t>
                        </m:r>
                        <m:r>
                          <a:rPr lang="en-US" altLang="ru-RU" sz="1050" i="1">
                            <a:latin typeface="Cambria Math" panose="02040503050406030204" pitchFamily="18" charset="0"/>
                            <a:cs typeface="Times New Roman" panose="02020603050405020304" pitchFamily="18" charset="0"/>
                          </a:rPr>
                          <m:t>)</m:t>
                        </m:r>
                      </m:sup>
                    </m:sSup>
                    <m:r>
                      <a:rPr lang="ru-RU" altLang="ru-RU" sz="1050" b="0" i="1" smtClean="0">
                        <a:latin typeface="Cambria Math" panose="02040503050406030204" pitchFamily="18" charset="0"/>
                        <a:cs typeface="Times New Roman" panose="02020603050405020304" pitchFamily="18" charset="0"/>
                      </a:rPr>
                      <m:t>=</m:t>
                    </m:r>
                  </m:oMath>
                </a14:m>
                <a:endParaRPr lang="ru-RU" altLang="ru-RU" sz="1050" b="0" dirty="0">
                  <a:latin typeface="IBM Plex Sans" panose="020B0503050203000203" pitchFamily="34" charset="0"/>
                  <a:cs typeface="Times New Roman" panose="02020603050405020304" pitchFamily="18" charset="0"/>
                </a:endParaRPr>
              </a:p>
              <a:p>
                <a:pPr indent="361950" algn="just"/>
                <a:r>
                  <a:rPr lang="ru-RU" altLang="ru-RU" sz="1050" dirty="0">
                    <a:latin typeface="IBM Plex Sans" panose="020B0503050203000203" pitchFamily="34" charset="0"/>
                  </a:rPr>
                  <a:t>.</a:t>
                </a:r>
                <a:r>
                  <a:rPr lang="en-US" sz="1050" dirty="0">
                    <a:latin typeface="IBM Plex Sans" panose="020B0503050203000203" pitchFamily="34" charset="0"/>
                  </a:rPr>
                  <a:t>…</a:t>
                </a:r>
                <a:endParaRPr lang="ru-RU" sz="1050" dirty="0">
                  <a:latin typeface="IBM Plex Sans" panose="020B0503050203000203" pitchFamily="34" charset="0"/>
                </a:endParaRPr>
              </a:p>
            </p:txBody>
          </p:sp>
        </mc:Choice>
        <mc:Fallback>
          <p:sp>
            <p:nvSpPr>
              <p:cNvPr id="20" name="TextBox 19">
                <a:extLst>
                  <a:ext uri="{FF2B5EF4-FFF2-40B4-BE49-F238E27FC236}">
                    <a16:creationId xmlns:a16="http://schemas.microsoft.com/office/drawing/2014/main" id="{E4BF2108-E03B-F599-1F0D-74A320041780}"/>
                  </a:ext>
                </a:extLst>
              </p:cNvPr>
              <p:cNvSpPr txBox="1">
                <a:spLocks noRot="1" noChangeAspect="1" noMove="1" noResize="1" noEditPoints="1" noAdjustHandles="1" noChangeArrowheads="1" noChangeShapeType="1" noTextEdit="1"/>
              </p:cNvSpPr>
              <p:nvPr/>
            </p:nvSpPr>
            <p:spPr>
              <a:xfrm>
                <a:off x="5360894" y="1136350"/>
                <a:ext cx="3783106" cy="3863109"/>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1" name="Прямоугольник 8">
                <a:extLst>
                  <a:ext uri="{FF2B5EF4-FFF2-40B4-BE49-F238E27FC236}">
                    <a16:creationId xmlns:a16="http://schemas.microsoft.com/office/drawing/2014/main" id="{7364A5BA-52E6-7EE7-A7E2-C6DDA895C9EF}"/>
                  </a:ext>
                </a:extLst>
              </p:cNvPr>
              <p:cNvSpPr>
                <a:spLocks noChangeArrowheads="1"/>
              </p:cNvSpPr>
              <p:nvPr/>
            </p:nvSpPr>
            <p:spPr bwMode="auto">
              <a:xfrm>
                <a:off x="9651" y="1139358"/>
                <a:ext cx="3293842" cy="3906454"/>
              </a:xfrm>
              <a:prstGeom prst="rect">
                <a:avLst/>
              </a:prstGeom>
              <a:noFill/>
              <a:ln>
                <a:noFill/>
              </a:ln>
            </p:spPr>
            <p:txBody>
              <a:bodyPr wrap="square" numCol="1">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r>
                  <a:rPr lang="ru-RU" altLang="ru-RU" sz="1050" b="1" dirty="0">
                    <a:latin typeface="IBM Plex Sans" panose="020B0503050203000203" pitchFamily="34" charset="0"/>
                  </a:rPr>
                  <a:t>Алгоритм обучения</a:t>
                </a:r>
                <a:r>
                  <a:rPr lang="ru-RU" altLang="ru-RU" sz="1050" b="1" dirty="0">
                    <a:solidFill>
                      <a:srgbClr val="7030A0"/>
                    </a:solidFill>
                    <a:latin typeface="IBM Plex Sans" panose="020B0503050203000203" pitchFamily="34" charset="0"/>
                  </a:rPr>
                  <a:t>.</a:t>
                </a:r>
                <a:r>
                  <a:rPr lang="en-US" altLang="ru-RU" sz="1050" b="1" dirty="0">
                    <a:solidFill>
                      <a:srgbClr val="7030A0"/>
                    </a:solidFill>
                    <a:latin typeface="IBM Plex Sans" panose="020B0503050203000203" pitchFamily="34" charset="0"/>
                  </a:rPr>
                  <a:t> </a:t>
                </a:r>
                <a:r>
                  <a:rPr lang="ru-RU" altLang="ru-RU" sz="1050" dirty="0">
                    <a:latin typeface="IBM Plex Sans" panose="020B0503050203000203" pitchFamily="34" charset="0"/>
                  </a:rPr>
                  <a:t>Инициализировать </a:t>
                </a:r>
                <a14:m>
                  <m:oMath xmlns:m="http://schemas.openxmlformats.org/officeDocument/2006/math">
                    <m:r>
                      <a:rPr lang="en-US" altLang="ru-RU" sz="1050" i="1">
                        <a:latin typeface="Cambria Math" panose="02040503050406030204" pitchFamily="18" charset="0"/>
                        <a:cs typeface="Times New Roman" panose="02020603050405020304" pitchFamily="18" charset="0"/>
                      </a:rPr>
                      <m:t>𝑄</m:t>
                    </m:r>
                    <m:d>
                      <m:dPr>
                        <m:ctrlPr>
                          <a:rPr lang="en-US" altLang="ru-RU" sz="1050" i="1">
                            <a:latin typeface="Cambria Math" panose="02040503050406030204" pitchFamily="18" charset="0"/>
                            <a:cs typeface="Times New Roman" panose="02020603050405020304" pitchFamily="18" charset="0"/>
                          </a:rPr>
                        </m:ctrlPr>
                      </m:dPr>
                      <m:e>
                        <m:r>
                          <a:rPr lang="en-US" altLang="ru-RU" sz="1050" i="1">
                            <a:latin typeface="Cambria Math" panose="02040503050406030204" pitchFamily="18" charset="0"/>
                            <a:cs typeface="Times New Roman" panose="02020603050405020304" pitchFamily="18" charset="0"/>
                          </a:rPr>
                          <m:t>𝑆</m:t>
                        </m:r>
                        <m:r>
                          <a:rPr lang="en-US" altLang="ru-RU" sz="1050" i="1">
                            <a:latin typeface="Cambria Math" panose="02040503050406030204" pitchFamily="18" charset="0"/>
                            <a:cs typeface="Times New Roman" panose="02020603050405020304" pitchFamily="18" charset="0"/>
                          </a:rPr>
                          <m:t>,</m:t>
                        </m:r>
                        <m:r>
                          <a:rPr lang="en-US" altLang="ru-RU" sz="1050" i="1">
                            <a:latin typeface="Cambria Math" panose="02040503050406030204" pitchFamily="18" charset="0"/>
                            <a:cs typeface="Times New Roman" panose="02020603050405020304" pitchFamily="18" charset="0"/>
                          </a:rPr>
                          <m:t>𝐴</m:t>
                        </m:r>
                      </m:e>
                    </m:d>
                  </m:oMath>
                </a14:m>
                <a:r>
                  <a:rPr lang="ru-RU" altLang="ru-RU" sz="1050" b="1" dirty="0">
                    <a:latin typeface="IBM Plex Sans" panose="020B0503050203000203" pitchFamily="34" charset="0"/>
                  </a:rPr>
                  <a:t> </a:t>
                </a:r>
                <a:r>
                  <a:rPr lang="ru-RU" altLang="ru-RU" sz="1050" dirty="0">
                    <a:latin typeface="IBM Plex Sans" panose="020B0503050203000203" pitchFamily="34" charset="0"/>
                  </a:rPr>
                  <a:t>случайными значениями или нулями. Задать </a:t>
                </a:r>
                <a:r>
                  <a:rPr lang="ru-RU" altLang="ru-RU" sz="1050" dirty="0" err="1">
                    <a:latin typeface="IBM Plex Sans" panose="020B0503050203000203" pitchFamily="34" charset="0"/>
                  </a:rPr>
                  <a:t>гиперпараметры</a:t>
                </a:r>
                <a:r>
                  <a:rPr lang="ru-RU" altLang="ru-RU" sz="1050" dirty="0">
                    <a:latin typeface="IBM Plex Sans" panose="020B0503050203000203" pitchFamily="34" charset="0"/>
                  </a:rPr>
                  <a:t>: вероятность </a:t>
                </a:r>
                <a14:m>
                  <m:oMath xmlns:m="http://schemas.openxmlformats.org/officeDocument/2006/math">
                    <m:r>
                      <a:rPr lang="en-US" altLang="ru-RU" sz="1050" i="1">
                        <a:latin typeface="Cambria Math" panose="02040503050406030204" pitchFamily="18" charset="0"/>
                        <a:ea typeface="Cambria Math" panose="02040503050406030204" pitchFamily="18" charset="0"/>
                        <a:cs typeface="Times New Roman" panose="02020603050405020304" pitchFamily="18" charset="0"/>
                      </a:rPr>
                      <m:t>𝜖</m:t>
                    </m:r>
                  </m:oMath>
                </a14:m>
                <a:r>
                  <a:rPr lang="ru-RU" altLang="ru-RU" sz="1050" dirty="0">
                    <a:latin typeface="IBM Plex Sans" panose="020B0503050203000203" pitchFamily="34" charset="0"/>
                  </a:rPr>
                  <a:t>, скорость обучения </a:t>
                </a:r>
                <a14:m>
                  <m:oMath xmlns:m="http://schemas.openxmlformats.org/officeDocument/2006/math">
                    <m:r>
                      <a:rPr lang="en-US" altLang="ru-RU" sz="1050" i="1" smtClean="0">
                        <a:latin typeface="Cambria Math" panose="02040503050406030204" pitchFamily="18" charset="0"/>
                        <a:ea typeface="Cambria Math" panose="02040503050406030204" pitchFamily="18" charset="0"/>
                        <a:cs typeface="Times New Roman" panose="02020603050405020304" pitchFamily="18" charset="0"/>
                      </a:rPr>
                      <m:t>𝛼</m:t>
                    </m:r>
                  </m:oMath>
                </a14:m>
                <a:r>
                  <a:rPr lang="ru-RU" altLang="ru-RU" sz="1050" dirty="0">
                    <a:latin typeface="IBM Plex Sans" panose="020B0503050203000203" pitchFamily="34" charset="0"/>
                  </a:rPr>
                  <a:t>.</a:t>
                </a:r>
              </a:p>
              <a:p>
                <a:pPr algn="just"/>
                <a:r>
                  <a:rPr lang="ru-RU" altLang="ru-RU" sz="1050" dirty="0">
                    <a:latin typeface="IBM Plex Sans" panose="020B0503050203000203" pitchFamily="34" charset="0"/>
                  </a:rPr>
                  <a:t>Для каждого эпизода обучения:</a:t>
                </a:r>
              </a:p>
              <a:p>
                <a:pPr algn="just">
                  <a:tabLst>
                    <a:tab pos="185738" algn="l"/>
                  </a:tabLst>
                </a:pPr>
                <a:r>
                  <a:rPr lang="ru-RU" altLang="ru-RU" sz="1050" dirty="0">
                    <a:latin typeface="IBM Plex Sans" panose="020B0503050203000203" pitchFamily="34" charset="0"/>
                  </a:rPr>
                  <a:t>	1. Получить данные о начальном состоянии </a:t>
                </a:r>
                <a14:m>
                  <m:oMath xmlns:m="http://schemas.openxmlformats.org/officeDocument/2006/math">
                    <m:sSub>
                      <m:sSubPr>
                        <m:ctrlPr>
                          <a:rPr lang="ru-RU" altLang="ru-RU" sz="1050" i="1" smtClean="0">
                            <a:latin typeface="Cambria Math" panose="02040503050406030204" pitchFamily="18" charset="0"/>
                            <a:cs typeface="Times New Roman" panose="02020603050405020304" pitchFamily="18" charset="0"/>
                          </a:rPr>
                        </m:ctrlPr>
                      </m:sSubPr>
                      <m:e>
                        <m:r>
                          <a:rPr lang="en-US" altLang="ru-RU" sz="1050" i="1" smtClean="0">
                            <a:latin typeface="Cambria Math" panose="02040503050406030204" pitchFamily="18" charset="0"/>
                            <a:cs typeface="Times New Roman" panose="02020603050405020304" pitchFamily="18" charset="0"/>
                          </a:rPr>
                          <m:t>𝑆</m:t>
                        </m:r>
                      </m:e>
                      <m:sub>
                        <m:r>
                          <a:rPr lang="en-US" altLang="ru-RU" sz="1050" i="1">
                            <a:latin typeface="Cambria Math" panose="02040503050406030204" pitchFamily="18" charset="0"/>
                            <a:cs typeface="Times New Roman" panose="02020603050405020304" pitchFamily="18" charset="0"/>
                          </a:rPr>
                          <m:t>𝑡</m:t>
                        </m:r>
                      </m:sub>
                    </m:sSub>
                  </m:oMath>
                </a14:m>
                <a:r>
                  <a:rPr lang="ru-RU" altLang="ru-RU" sz="1050" dirty="0">
                    <a:latin typeface="IBM Plex Sans" panose="020B0503050203000203" pitchFamily="34" charset="0"/>
                  </a:rPr>
                  <a:t> (</a:t>
                </a:r>
                <a14:m>
                  <m:oMath xmlns:m="http://schemas.openxmlformats.org/officeDocument/2006/math">
                    <m:r>
                      <a:rPr lang="en-US" altLang="ru-RU" sz="1050" i="1">
                        <a:latin typeface="Cambria Math" panose="02040503050406030204" pitchFamily="18" charset="0"/>
                        <a:cs typeface="Times New Roman" panose="02020603050405020304" pitchFamily="18" charset="0"/>
                      </a:rPr>
                      <m:t>𝑡</m:t>
                    </m:r>
                    <m:r>
                      <a:rPr lang="ru-RU" altLang="ru-RU" sz="1050" b="0" i="1" smtClean="0">
                        <a:latin typeface="Cambria Math" panose="02040503050406030204" pitchFamily="18" charset="0"/>
                        <a:cs typeface="Times New Roman" panose="02020603050405020304" pitchFamily="18" charset="0"/>
                      </a:rPr>
                      <m:t>=1</m:t>
                    </m:r>
                  </m:oMath>
                </a14:m>
                <a:r>
                  <a:rPr lang="ru-RU" altLang="ru-RU" sz="1050" dirty="0">
                    <a:latin typeface="IBM Plex Sans" panose="020B0503050203000203" pitchFamily="34" charset="0"/>
                  </a:rPr>
                  <a:t>)</a:t>
                </a:r>
              </a:p>
              <a:p>
                <a:pPr algn="just">
                  <a:tabLst>
                    <a:tab pos="185738" algn="l"/>
                  </a:tabLst>
                </a:pPr>
                <a:r>
                  <a:rPr lang="ru-RU" altLang="ru-RU" sz="1050" dirty="0">
                    <a:latin typeface="IBM Plex Sans" panose="020B0503050203000203" pitchFamily="34" charset="0"/>
                  </a:rPr>
                  <a:t>	2. Повторять для каждого шага </a:t>
                </a:r>
                <a14:m>
                  <m:oMath xmlns:m="http://schemas.openxmlformats.org/officeDocument/2006/math">
                    <m:r>
                      <a:rPr lang="en-US" altLang="ru-RU" sz="1050" i="1" smtClean="0">
                        <a:latin typeface="Cambria Math" panose="02040503050406030204" pitchFamily="18" charset="0"/>
                        <a:cs typeface="Times New Roman" panose="02020603050405020304" pitchFamily="18" charset="0"/>
                      </a:rPr>
                      <m:t>𝑡</m:t>
                    </m:r>
                  </m:oMath>
                </a14:m>
                <a:r>
                  <a:rPr lang="ru-RU" altLang="ru-RU" sz="1050" dirty="0">
                    <a:latin typeface="IBM Plex Sans" panose="020B0503050203000203" pitchFamily="34" charset="0"/>
                  </a:rPr>
                  <a:t> до достижения </a:t>
                </a:r>
                <a:r>
                  <a:rPr lang="en-US" altLang="ru-RU" sz="1050" dirty="0">
                    <a:solidFill>
                      <a:srgbClr val="7030A0"/>
                    </a:solidFill>
                    <a:latin typeface="IBM Plex Sans" panose="020B0503050203000203" pitchFamily="34" charset="0"/>
                  </a:rPr>
                  <a:t>terminal state:</a:t>
                </a:r>
              </a:p>
              <a:p>
                <a:pPr marL="357188" algn="just">
                  <a:tabLst>
                    <a:tab pos="185738" algn="l"/>
                  </a:tabLst>
                </a:pPr>
                <a:r>
                  <a:rPr lang="en-US" altLang="ru-RU" sz="1050" dirty="0">
                    <a:latin typeface="IBM Plex Sans" panose="020B0503050203000203" pitchFamily="34" charset="0"/>
                  </a:rPr>
                  <a:t>2.1 </a:t>
                </a:r>
                <a:r>
                  <a:rPr lang="ru-RU" altLang="ru-RU" sz="1050" dirty="0">
                    <a:latin typeface="IBM Plex Sans" panose="020B0503050203000203" pitchFamily="34" charset="0"/>
                  </a:rPr>
                  <a:t>Для текущего состояния </a:t>
                </a:r>
                <a14:m>
                  <m:oMath xmlns:m="http://schemas.openxmlformats.org/officeDocument/2006/math">
                    <m:sSub>
                      <m:sSubPr>
                        <m:ctrlPr>
                          <a:rPr lang="ru-RU" altLang="ru-RU" sz="1050" i="1" smtClean="0">
                            <a:latin typeface="Cambria Math" panose="02040503050406030204" pitchFamily="18" charset="0"/>
                            <a:cs typeface="Times New Roman" panose="02020603050405020304" pitchFamily="18" charset="0"/>
                          </a:rPr>
                        </m:ctrlPr>
                      </m:sSubPr>
                      <m:e>
                        <m:r>
                          <a:rPr lang="en-US" altLang="ru-RU" sz="1050" i="1" smtClean="0">
                            <a:latin typeface="Cambria Math" panose="02040503050406030204" pitchFamily="18" charset="0"/>
                            <a:cs typeface="Times New Roman" panose="02020603050405020304" pitchFamily="18" charset="0"/>
                          </a:rPr>
                          <m:t>𝑆</m:t>
                        </m:r>
                      </m:e>
                      <m:sub>
                        <m:r>
                          <a:rPr lang="en-US" altLang="ru-RU" sz="1050" i="1">
                            <a:latin typeface="Cambria Math" panose="02040503050406030204" pitchFamily="18" charset="0"/>
                            <a:cs typeface="Times New Roman" panose="02020603050405020304" pitchFamily="18" charset="0"/>
                          </a:rPr>
                          <m:t>𝑡</m:t>
                        </m:r>
                      </m:sub>
                    </m:sSub>
                  </m:oMath>
                </a14:m>
                <a:r>
                  <a:rPr lang="ru-RU" altLang="ru-RU" sz="1050" dirty="0">
                    <a:latin typeface="IBM Plex Sans" panose="020B0503050203000203" pitchFamily="34" charset="0"/>
                  </a:rPr>
                  <a:t> выбрать случайное действие </a:t>
                </a:r>
                <a14:m>
                  <m:oMath xmlns:m="http://schemas.openxmlformats.org/officeDocument/2006/math">
                    <m:sSub>
                      <m:sSubPr>
                        <m:ctrlPr>
                          <a:rPr lang="ru-RU" altLang="ru-RU" sz="1050" i="1">
                            <a:latin typeface="Cambria Math" panose="02040503050406030204" pitchFamily="18" charset="0"/>
                            <a:cs typeface="Times New Roman" panose="02020603050405020304" pitchFamily="18" charset="0"/>
                          </a:rPr>
                        </m:ctrlPr>
                      </m:sSubPr>
                      <m:e>
                        <m:r>
                          <a:rPr lang="en-US" altLang="ru-RU" sz="1050" i="1">
                            <a:latin typeface="Cambria Math" panose="02040503050406030204" pitchFamily="18" charset="0"/>
                            <a:cs typeface="Times New Roman" panose="02020603050405020304" pitchFamily="18" charset="0"/>
                          </a:rPr>
                          <m:t>𝐴</m:t>
                        </m:r>
                      </m:e>
                      <m:sub>
                        <m:r>
                          <a:rPr lang="en-US" altLang="ru-RU" sz="1050" i="1">
                            <a:latin typeface="Cambria Math" panose="02040503050406030204" pitchFamily="18" charset="0"/>
                            <a:cs typeface="Times New Roman" panose="02020603050405020304" pitchFamily="18" charset="0"/>
                          </a:rPr>
                          <m:t>𝑡</m:t>
                        </m:r>
                      </m:sub>
                    </m:sSub>
                  </m:oMath>
                </a14:m>
                <a:r>
                  <a:rPr lang="ru-RU" altLang="ru-RU" sz="1050" dirty="0">
                    <a:latin typeface="IBM Plex Sans" panose="020B0503050203000203" pitchFamily="34" charset="0"/>
                  </a:rPr>
                  <a:t> с вероятностью </a:t>
                </a:r>
                <a14:m>
                  <m:oMath xmlns:m="http://schemas.openxmlformats.org/officeDocument/2006/math">
                    <m:r>
                      <a:rPr lang="en-US" altLang="ru-RU" sz="1050" i="1" smtClean="0">
                        <a:latin typeface="Cambria Math" panose="02040503050406030204" pitchFamily="18" charset="0"/>
                        <a:ea typeface="Cambria Math" panose="02040503050406030204" pitchFamily="18" charset="0"/>
                        <a:cs typeface="Times New Roman" panose="02020603050405020304" pitchFamily="18" charset="0"/>
                      </a:rPr>
                      <m:t>𝜖</m:t>
                    </m:r>
                  </m:oMath>
                </a14:m>
                <a:r>
                  <a:rPr lang="en-US" altLang="ru-RU" sz="1050" dirty="0">
                    <a:latin typeface="IBM Plex Sans" panose="020B0503050203000203" pitchFamily="34" charset="0"/>
                  </a:rPr>
                  <a:t> (</a:t>
                </a:r>
                <a:r>
                  <a:rPr lang="ru-RU" altLang="ru-RU" sz="1050" dirty="0">
                    <a:latin typeface="IBM Plex Sans" panose="020B0503050203000203" pitchFamily="34" charset="0"/>
                  </a:rPr>
                  <a:t>может уменьшаться в процессе обучения</a:t>
                </a:r>
                <a:r>
                  <a:rPr lang="en-US" altLang="ru-RU" sz="1050" dirty="0">
                    <a:latin typeface="IBM Plex Sans" panose="020B0503050203000203" pitchFamily="34" charset="0"/>
                  </a:rPr>
                  <a:t>)</a:t>
                </a:r>
                <a:r>
                  <a:rPr lang="ru-RU" altLang="ru-RU" sz="1050" dirty="0">
                    <a:latin typeface="IBM Plex Sans" panose="020B0503050203000203" pitchFamily="34" charset="0"/>
                  </a:rPr>
                  <a:t>, иначе действие, для которого значение наибольшее:</a:t>
                </a:r>
                <a:r>
                  <a:rPr lang="en-US" altLang="ru-RU" sz="1050" dirty="0">
                    <a:latin typeface="IBM Plex Sans" panose="020B0503050203000203" pitchFamily="34" charset="0"/>
                  </a:rPr>
                  <a:t> </a:t>
                </a:r>
                <a14:m>
                  <m:oMath xmlns:m="http://schemas.openxmlformats.org/officeDocument/2006/math">
                    <m:func>
                      <m:funcPr>
                        <m:ctrlPr>
                          <a:rPr lang="en-US" altLang="ru-RU" sz="105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ru-RU" altLang="ru-RU" sz="1050" i="1" smtClean="0">
                                <a:latin typeface="Cambria Math" panose="02040503050406030204" pitchFamily="18" charset="0"/>
                                <a:cs typeface="Times New Roman" panose="02020603050405020304" pitchFamily="18" charset="0"/>
                              </a:rPr>
                            </m:ctrlPr>
                          </m:sSubPr>
                          <m:e>
                            <m:r>
                              <a:rPr lang="en-US" altLang="ru-RU" sz="1050" i="1">
                                <a:latin typeface="Cambria Math" panose="02040503050406030204" pitchFamily="18" charset="0"/>
                                <a:cs typeface="Times New Roman" panose="02020603050405020304" pitchFamily="18" charset="0"/>
                              </a:rPr>
                              <m:t>𝐴</m:t>
                            </m:r>
                          </m:e>
                          <m:sub>
                            <m:r>
                              <a:rPr lang="en-US" altLang="ru-RU" sz="1050" i="1">
                                <a:latin typeface="Cambria Math" panose="02040503050406030204" pitchFamily="18" charset="0"/>
                                <a:cs typeface="Times New Roman" panose="02020603050405020304" pitchFamily="18" charset="0"/>
                              </a:rPr>
                              <m:t>𝑡</m:t>
                            </m:r>
                          </m:sub>
                        </m:sSub>
                        <m:r>
                          <a:rPr lang="en-US" altLang="ru-RU" sz="105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limLow>
                          <m:limLowPr>
                            <m:ctrlPr>
                              <a:rPr lang="en-US" altLang="ru-RU" sz="105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ru-RU" sz="105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max</m:t>
                            </m:r>
                          </m:e>
                          <m:lim>
                            <m:r>
                              <a:rPr lang="en-US" altLang="ru-RU" sz="1050" i="1" smtClean="0">
                                <a:solidFill>
                                  <a:schemeClr val="tx1"/>
                                </a:solidFill>
                                <a:latin typeface="Cambria Math" panose="02040503050406030204" pitchFamily="18" charset="0"/>
                                <a:cs typeface="Times New Roman" panose="02020603050405020304" pitchFamily="18" charset="0"/>
                              </a:rPr>
                              <m:t>𝐴</m:t>
                            </m:r>
                          </m:lim>
                        </m:limLow>
                      </m:fName>
                      <m:e>
                        <m:d>
                          <m:dPr>
                            <m:begChr m:val="["/>
                            <m:endChr m:val="]"/>
                            <m:ctrlPr>
                              <a:rPr lang="en-US" altLang="ru-RU" sz="105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ru-RU" altLang="ru-RU" sz="1050" i="1">
                                    <a:latin typeface="Cambria Math" panose="02040503050406030204" pitchFamily="18" charset="0"/>
                                    <a:cs typeface="Times New Roman" panose="02020603050405020304" pitchFamily="18" charset="0"/>
                                  </a:rPr>
                                </m:ctrlPr>
                              </m:sSubPr>
                              <m:e>
                                <m:r>
                                  <a:rPr lang="en-US" altLang="ru-RU" sz="1050" b="0" i="1" smtClean="0">
                                    <a:latin typeface="Cambria Math" panose="02040503050406030204" pitchFamily="18" charset="0"/>
                                    <a:cs typeface="Times New Roman" panose="02020603050405020304" pitchFamily="18" charset="0"/>
                                  </a:rPr>
                                  <m:t>𝑄</m:t>
                                </m:r>
                              </m:e>
                              <m:sub>
                                <m:r>
                                  <a:rPr lang="en-US" altLang="ru-RU" sz="1050" i="1">
                                    <a:latin typeface="Cambria Math" panose="02040503050406030204" pitchFamily="18" charset="0"/>
                                    <a:cs typeface="Times New Roman" panose="02020603050405020304" pitchFamily="18" charset="0"/>
                                  </a:rPr>
                                  <m:t>𝑡</m:t>
                                </m:r>
                              </m:sub>
                            </m:sSub>
                            <m:d>
                              <m:dPr>
                                <m:ctrlPr>
                                  <a:rPr lang="en-US" altLang="ru-RU" sz="1050" i="1">
                                    <a:latin typeface="Cambria Math" panose="02040503050406030204" pitchFamily="18" charset="0"/>
                                    <a:cs typeface="Times New Roman" panose="02020603050405020304" pitchFamily="18" charset="0"/>
                                  </a:rPr>
                                </m:ctrlPr>
                              </m:dPr>
                              <m:e>
                                <m:sSub>
                                  <m:sSubPr>
                                    <m:ctrlPr>
                                      <a:rPr lang="ru-RU" altLang="ru-RU" sz="1050" i="1">
                                        <a:latin typeface="Cambria Math" panose="02040503050406030204" pitchFamily="18" charset="0"/>
                                        <a:cs typeface="Times New Roman" panose="02020603050405020304" pitchFamily="18" charset="0"/>
                                      </a:rPr>
                                    </m:ctrlPr>
                                  </m:sSubPr>
                                  <m:e>
                                    <m:r>
                                      <a:rPr lang="en-US" altLang="ru-RU" sz="1050" i="1">
                                        <a:latin typeface="Cambria Math" panose="02040503050406030204" pitchFamily="18" charset="0"/>
                                        <a:cs typeface="Times New Roman" panose="02020603050405020304" pitchFamily="18" charset="0"/>
                                      </a:rPr>
                                      <m:t>𝑆</m:t>
                                    </m:r>
                                  </m:e>
                                  <m:sub>
                                    <m:r>
                                      <a:rPr lang="en-US" altLang="ru-RU" sz="1050" i="1">
                                        <a:latin typeface="Cambria Math" panose="02040503050406030204" pitchFamily="18" charset="0"/>
                                        <a:cs typeface="Times New Roman" panose="02020603050405020304" pitchFamily="18" charset="0"/>
                                      </a:rPr>
                                      <m:t>𝑡</m:t>
                                    </m:r>
                                  </m:sub>
                                </m:sSub>
                                <m:r>
                                  <a:rPr lang="en-US" altLang="ru-RU" sz="1050" i="1">
                                    <a:latin typeface="Cambria Math" panose="02040503050406030204" pitchFamily="18" charset="0"/>
                                    <a:cs typeface="Times New Roman" panose="02020603050405020304" pitchFamily="18" charset="0"/>
                                  </a:rPr>
                                  <m:t>,</m:t>
                                </m:r>
                                <m:sSub>
                                  <m:sSubPr>
                                    <m:ctrlPr>
                                      <a:rPr lang="ru-RU" altLang="ru-RU" sz="1050" i="1" smtClean="0">
                                        <a:latin typeface="Cambria Math" panose="02040503050406030204" pitchFamily="18" charset="0"/>
                                        <a:cs typeface="Times New Roman" panose="02020603050405020304" pitchFamily="18" charset="0"/>
                                      </a:rPr>
                                    </m:ctrlPr>
                                  </m:sSubPr>
                                  <m:e>
                                    <m:r>
                                      <a:rPr lang="en-US" altLang="ru-RU" sz="1050" b="0" i="1" smtClean="0">
                                        <a:latin typeface="Cambria Math" panose="02040503050406030204" pitchFamily="18" charset="0"/>
                                        <a:cs typeface="Times New Roman" panose="02020603050405020304" pitchFamily="18" charset="0"/>
                                      </a:rPr>
                                      <m:t>𝐴</m:t>
                                    </m:r>
                                  </m:e>
                                  <m:sub>
                                    <m:r>
                                      <a:rPr lang="en-US" altLang="ru-RU" sz="1050" i="1">
                                        <a:latin typeface="Cambria Math" panose="02040503050406030204" pitchFamily="18" charset="0"/>
                                        <a:cs typeface="Times New Roman" panose="02020603050405020304" pitchFamily="18" charset="0"/>
                                      </a:rPr>
                                      <m:t>𝑡</m:t>
                                    </m:r>
                                  </m:sub>
                                </m:sSub>
                              </m:e>
                            </m:d>
                          </m:e>
                        </m:d>
                      </m:e>
                    </m:func>
                  </m:oMath>
                </a14:m>
                <a:endParaRPr lang="en-US" altLang="ru-RU" sz="1050" dirty="0">
                  <a:latin typeface="IBM Plex Sans" panose="020B0503050203000203" pitchFamily="34" charset="0"/>
                </a:endParaRPr>
              </a:p>
              <a:p>
                <a:pPr marL="357188" algn="just">
                  <a:tabLst>
                    <a:tab pos="185738" algn="l"/>
                  </a:tabLst>
                </a:pPr>
                <a:r>
                  <a:rPr lang="en-US" altLang="ru-RU" sz="1050" dirty="0">
                    <a:latin typeface="IBM Plex Sans" panose="020B0503050203000203" pitchFamily="34" charset="0"/>
                  </a:rPr>
                  <a:t>2.2 </a:t>
                </a:r>
                <a:r>
                  <a:rPr lang="ru-RU" altLang="ru-RU" sz="1050" dirty="0">
                    <a:latin typeface="IBM Plex Sans" panose="020B0503050203000203" pitchFamily="34" charset="0"/>
                  </a:rPr>
                  <a:t>Выполнить действие </a:t>
                </a:r>
                <a14:m>
                  <m:oMath xmlns:m="http://schemas.openxmlformats.org/officeDocument/2006/math">
                    <m:sSub>
                      <m:sSubPr>
                        <m:ctrlPr>
                          <a:rPr lang="ru-RU" altLang="ru-RU" sz="1050" i="1">
                            <a:latin typeface="Cambria Math" panose="02040503050406030204" pitchFamily="18" charset="0"/>
                            <a:cs typeface="Times New Roman" panose="02020603050405020304" pitchFamily="18" charset="0"/>
                          </a:rPr>
                        </m:ctrlPr>
                      </m:sSubPr>
                      <m:e>
                        <m:r>
                          <a:rPr lang="en-US" altLang="ru-RU" sz="1050" i="1">
                            <a:latin typeface="Cambria Math" panose="02040503050406030204" pitchFamily="18" charset="0"/>
                            <a:cs typeface="Times New Roman" panose="02020603050405020304" pitchFamily="18" charset="0"/>
                          </a:rPr>
                          <m:t>𝐴</m:t>
                        </m:r>
                      </m:e>
                      <m:sub>
                        <m:r>
                          <a:rPr lang="en-US" altLang="ru-RU" sz="1050" i="1">
                            <a:latin typeface="Cambria Math" panose="02040503050406030204" pitchFamily="18" charset="0"/>
                            <a:cs typeface="Times New Roman" panose="02020603050405020304" pitchFamily="18" charset="0"/>
                          </a:rPr>
                          <m:t>𝑡</m:t>
                        </m:r>
                      </m:sub>
                    </m:sSub>
                  </m:oMath>
                </a14:m>
                <a:r>
                  <a:rPr lang="ru-RU" altLang="ru-RU" sz="1050" dirty="0">
                    <a:latin typeface="IBM Plex Sans" panose="020B0503050203000203" pitchFamily="34" charset="0"/>
                  </a:rPr>
                  <a:t>, получить награду </a:t>
                </a:r>
                <a14:m>
                  <m:oMath xmlns:m="http://schemas.openxmlformats.org/officeDocument/2006/math">
                    <m:sSub>
                      <m:sSubPr>
                        <m:ctrlPr>
                          <a:rPr lang="ru-RU" altLang="ru-RU" sz="1050" i="1" smtClean="0">
                            <a:latin typeface="Cambria Math" panose="02040503050406030204" pitchFamily="18" charset="0"/>
                            <a:cs typeface="Times New Roman" panose="02020603050405020304" pitchFamily="18" charset="0"/>
                          </a:rPr>
                        </m:ctrlPr>
                      </m:sSubPr>
                      <m:e>
                        <m:r>
                          <a:rPr lang="en-US" altLang="ru-RU" sz="1050" b="0" i="1" smtClean="0">
                            <a:latin typeface="Cambria Math" panose="02040503050406030204" pitchFamily="18" charset="0"/>
                            <a:cs typeface="Times New Roman" panose="02020603050405020304" pitchFamily="18" charset="0"/>
                          </a:rPr>
                          <m:t>𝑟</m:t>
                        </m:r>
                      </m:e>
                      <m:sub>
                        <m:r>
                          <a:rPr lang="en-US" altLang="ru-RU" sz="1050" i="1">
                            <a:latin typeface="Cambria Math" panose="02040503050406030204" pitchFamily="18" charset="0"/>
                            <a:cs typeface="Times New Roman" panose="02020603050405020304" pitchFamily="18" charset="0"/>
                          </a:rPr>
                          <m:t>𝑡</m:t>
                        </m:r>
                      </m:sub>
                    </m:sSub>
                  </m:oMath>
                </a14:m>
                <a:r>
                  <a:rPr lang="ru-RU" altLang="ru-RU" sz="1050" dirty="0">
                    <a:latin typeface="IBM Plex Sans" panose="020B0503050203000203" pitchFamily="34" charset="0"/>
                  </a:rPr>
                  <a:t> и данные о новом состоянии </a:t>
                </a:r>
                <a14:m>
                  <m:oMath xmlns:m="http://schemas.openxmlformats.org/officeDocument/2006/math">
                    <m:sSub>
                      <m:sSubPr>
                        <m:ctrlPr>
                          <a:rPr lang="ru-RU" altLang="ru-RU" sz="1050" i="1">
                            <a:latin typeface="Cambria Math" panose="02040503050406030204" pitchFamily="18" charset="0"/>
                            <a:cs typeface="Times New Roman" panose="02020603050405020304" pitchFamily="18" charset="0"/>
                          </a:rPr>
                        </m:ctrlPr>
                      </m:sSubPr>
                      <m:e>
                        <m:r>
                          <a:rPr lang="en-US" altLang="ru-RU" sz="1050" b="0" i="1" smtClean="0">
                            <a:latin typeface="Cambria Math" panose="02040503050406030204" pitchFamily="18" charset="0"/>
                            <a:cs typeface="Times New Roman" panose="02020603050405020304" pitchFamily="18" charset="0"/>
                          </a:rPr>
                          <m:t>𝑆</m:t>
                        </m:r>
                      </m:e>
                      <m:sub>
                        <m:r>
                          <a:rPr lang="en-US" altLang="ru-RU" sz="1050" i="1">
                            <a:latin typeface="Cambria Math" panose="02040503050406030204" pitchFamily="18" charset="0"/>
                            <a:cs typeface="Times New Roman" panose="02020603050405020304" pitchFamily="18" charset="0"/>
                          </a:rPr>
                          <m:t>𝑡</m:t>
                        </m:r>
                        <m:r>
                          <a:rPr lang="ru-RU" altLang="ru-RU" sz="1050" b="0" i="1" smtClean="0">
                            <a:latin typeface="Cambria Math" panose="02040503050406030204" pitchFamily="18" charset="0"/>
                            <a:cs typeface="Times New Roman" panose="02020603050405020304" pitchFamily="18" charset="0"/>
                          </a:rPr>
                          <m:t>+1</m:t>
                        </m:r>
                      </m:sub>
                    </m:sSub>
                  </m:oMath>
                </a14:m>
                <a:r>
                  <a:rPr lang="ru-RU" altLang="ru-RU" sz="1050" dirty="0">
                    <a:latin typeface="IBM Plex Sans" panose="020B0503050203000203" pitchFamily="34" charset="0"/>
                  </a:rPr>
                  <a:t>. </a:t>
                </a:r>
              </a:p>
              <a:p>
                <a:pPr marL="357188" algn="just">
                  <a:tabLst>
                    <a:tab pos="185738" algn="l"/>
                  </a:tabLst>
                </a:pPr>
                <a:r>
                  <a:rPr lang="ru-RU" altLang="ru-RU" sz="1050" dirty="0">
                    <a:latin typeface="IBM Plex Sans" panose="020B0503050203000203" pitchFamily="34" charset="0"/>
                  </a:rPr>
                  <a:t>2.3 Если новое состояние </a:t>
                </a:r>
                <a14:m>
                  <m:oMath xmlns:m="http://schemas.openxmlformats.org/officeDocument/2006/math">
                    <m:sSub>
                      <m:sSubPr>
                        <m:ctrlPr>
                          <a:rPr lang="ru-RU" altLang="ru-RU" sz="1050" i="1">
                            <a:latin typeface="Cambria Math" panose="02040503050406030204" pitchFamily="18" charset="0"/>
                            <a:cs typeface="Times New Roman" panose="02020603050405020304" pitchFamily="18" charset="0"/>
                          </a:rPr>
                        </m:ctrlPr>
                      </m:sSubPr>
                      <m:e>
                        <m:r>
                          <a:rPr lang="en-US" altLang="ru-RU" sz="1050" i="1">
                            <a:latin typeface="Cambria Math" panose="02040503050406030204" pitchFamily="18" charset="0"/>
                            <a:cs typeface="Times New Roman" panose="02020603050405020304" pitchFamily="18" charset="0"/>
                          </a:rPr>
                          <m:t>𝑆</m:t>
                        </m:r>
                      </m:e>
                      <m:sub>
                        <m:r>
                          <a:rPr lang="en-US" altLang="ru-RU" sz="1050" i="1">
                            <a:latin typeface="Cambria Math" panose="02040503050406030204" pitchFamily="18" charset="0"/>
                            <a:cs typeface="Times New Roman" panose="02020603050405020304" pitchFamily="18" charset="0"/>
                          </a:rPr>
                          <m:t>𝑡</m:t>
                        </m:r>
                        <m:r>
                          <a:rPr lang="ru-RU" altLang="ru-RU" sz="1050" i="1">
                            <a:latin typeface="Cambria Math" panose="02040503050406030204" pitchFamily="18" charset="0"/>
                            <a:cs typeface="Times New Roman" panose="02020603050405020304" pitchFamily="18" charset="0"/>
                          </a:rPr>
                          <m:t>+1</m:t>
                        </m:r>
                      </m:sub>
                    </m:sSub>
                    <m:r>
                      <a:rPr lang="ru-RU" altLang="ru-RU" sz="1050" i="1">
                        <a:latin typeface="Cambria Math" panose="02040503050406030204" pitchFamily="18" charset="0"/>
                        <a:cs typeface="Times New Roman" panose="02020603050405020304" pitchFamily="18" charset="0"/>
                      </a:rPr>
                      <m:t> </m:t>
                    </m:r>
                  </m:oMath>
                </a14:m>
                <a:r>
                  <a:rPr lang="ru-RU" altLang="ru-RU" sz="1050" dirty="0">
                    <a:latin typeface="IBM Plex Sans" panose="020B0503050203000203" pitchFamily="34" charset="0"/>
                  </a:rPr>
                  <a:t> терминальное, то установить значение целевой функции </a:t>
                </a:r>
                <a14:m>
                  <m:oMath xmlns:m="http://schemas.openxmlformats.org/officeDocument/2006/math">
                    <m:sSub>
                      <m:sSubPr>
                        <m:ctrlPr>
                          <a:rPr lang="ru-RU" altLang="ru-RU" sz="1050" i="1">
                            <a:latin typeface="Cambria Math" panose="02040503050406030204" pitchFamily="18" charset="0"/>
                            <a:cs typeface="Times New Roman" panose="02020603050405020304" pitchFamily="18" charset="0"/>
                          </a:rPr>
                        </m:ctrlPr>
                      </m:sSubPr>
                      <m:e>
                        <m:r>
                          <a:rPr lang="en-US" altLang="ru-RU" sz="1050" b="0" i="1" smtClean="0">
                            <a:latin typeface="Cambria Math" panose="02040503050406030204" pitchFamily="18" charset="0"/>
                            <a:cs typeface="Times New Roman" panose="02020603050405020304" pitchFamily="18" charset="0"/>
                          </a:rPr>
                          <m:t>𝑦</m:t>
                        </m:r>
                      </m:e>
                      <m:sub>
                        <m:r>
                          <a:rPr lang="en-US" altLang="ru-RU" sz="1050" i="1">
                            <a:latin typeface="Cambria Math" panose="02040503050406030204" pitchFamily="18" charset="0"/>
                            <a:cs typeface="Times New Roman" panose="02020603050405020304" pitchFamily="18" charset="0"/>
                          </a:rPr>
                          <m:t>𝑡</m:t>
                        </m:r>
                      </m:sub>
                    </m:sSub>
                    <m:r>
                      <a:rPr lang="ru-RU" altLang="ru-RU" sz="1050" b="0" i="1" smtClean="0">
                        <a:latin typeface="Cambria Math" panose="02040503050406030204" pitchFamily="18" charset="0"/>
                        <a:cs typeface="Times New Roman" panose="02020603050405020304" pitchFamily="18" charset="0"/>
                      </a:rPr>
                      <m:t>=</m:t>
                    </m:r>
                    <m:sSub>
                      <m:sSubPr>
                        <m:ctrlPr>
                          <a:rPr lang="ru-RU" altLang="ru-RU" sz="1050" i="1">
                            <a:latin typeface="Cambria Math" panose="02040503050406030204" pitchFamily="18" charset="0"/>
                            <a:cs typeface="Times New Roman" panose="02020603050405020304" pitchFamily="18" charset="0"/>
                          </a:rPr>
                        </m:ctrlPr>
                      </m:sSubPr>
                      <m:e>
                        <m:r>
                          <a:rPr lang="en-US" altLang="ru-RU" sz="1050" i="1">
                            <a:latin typeface="Cambria Math" panose="02040503050406030204" pitchFamily="18" charset="0"/>
                            <a:cs typeface="Times New Roman" panose="02020603050405020304" pitchFamily="18" charset="0"/>
                          </a:rPr>
                          <m:t>𝑟</m:t>
                        </m:r>
                      </m:e>
                      <m:sub>
                        <m:r>
                          <a:rPr lang="en-US" altLang="ru-RU" sz="1050" i="1">
                            <a:latin typeface="Cambria Math" panose="02040503050406030204" pitchFamily="18" charset="0"/>
                            <a:cs typeface="Times New Roman" panose="02020603050405020304" pitchFamily="18" charset="0"/>
                          </a:rPr>
                          <m:t>𝑡</m:t>
                        </m:r>
                      </m:sub>
                    </m:sSub>
                  </m:oMath>
                </a14:m>
                <a:r>
                  <a:rPr lang="en-US" altLang="ru-RU" sz="1050" dirty="0">
                    <a:latin typeface="IBM Plex Sans" panose="020B0503050203000203" pitchFamily="34" charset="0"/>
                  </a:rPr>
                  <a:t>. </a:t>
                </a:r>
                <a:r>
                  <a:rPr lang="ru-RU" altLang="ru-RU" sz="1050" dirty="0">
                    <a:solidFill>
                      <a:schemeClr val="tx1"/>
                    </a:solidFill>
                    <a:latin typeface="IBM Plex Sans" panose="020B0503050203000203" pitchFamily="34" charset="0"/>
                  </a:rPr>
                  <a:t>Иначе</a:t>
                </a:r>
                <a:r>
                  <a:rPr lang="en-US" altLang="ru-RU" sz="1050" dirty="0">
                    <a:solidFill>
                      <a:schemeClr val="tx1"/>
                    </a:solidFill>
                    <a:latin typeface="IBM Plex Sans" panose="020B0503050203000203" pitchFamily="34" charset="0"/>
                  </a:rPr>
                  <a:t> </a:t>
                </a:r>
                <a14:m>
                  <m:oMath xmlns:m="http://schemas.openxmlformats.org/officeDocument/2006/math">
                    <m:sSub>
                      <m:sSubPr>
                        <m:ctrlPr>
                          <a:rPr lang="en-US" altLang="ru-RU" sz="1050" i="1">
                            <a:solidFill>
                              <a:schemeClr val="tx1"/>
                            </a:solidFill>
                            <a:latin typeface="Cambria Math" panose="02040503050406030204" pitchFamily="18" charset="0"/>
                            <a:cs typeface="Times New Roman" panose="02020603050405020304" pitchFamily="18" charset="0"/>
                          </a:rPr>
                        </m:ctrlPr>
                      </m:sSubPr>
                      <m:e>
                        <m:r>
                          <a:rPr lang="en-US" altLang="ru-RU" sz="1050" b="0" i="1" smtClean="0">
                            <a:solidFill>
                              <a:schemeClr val="tx1"/>
                            </a:solidFill>
                            <a:latin typeface="Cambria Math" panose="02040503050406030204" pitchFamily="18" charset="0"/>
                            <a:cs typeface="Times New Roman" panose="02020603050405020304" pitchFamily="18" charset="0"/>
                          </a:rPr>
                          <m:t>𝑦</m:t>
                        </m:r>
                      </m:e>
                      <m:sub>
                        <m:r>
                          <a:rPr lang="en-US" altLang="ru-RU" sz="1050">
                            <a:solidFill>
                              <a:schemeClr val="tx1"/>
                            </a:solidFill>
                            <a:latin typeface="Cambria Math" panose="02040503050406030204" pitchFamily="18" charset="0"/>
                            <a:cs typeface="Times New Roman" panose="02020603050405020304" pitchFamily="18" charset="0"/>
                          </a:rPr>
                          <m:t>𝑡</m:t>
                        </m:r>
                      </m:sub>
                    </m:sSub>
                    <m:r>
                      <a:rPr lang="en-US" altLang="ru-RU" sz="105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ru-RU" sz="1050" i="1">
                            <a:solidFill>
                              <a:schemeClr val="tx1"/>
                            </a:solidFill>
                            <a:latin typeface="Cambria Math" panose="02040503050406030204" pitchFamily="18" charset="0"/>
                            <a:cs typeface="Times New Roman" panose="02020603050405020304" pitchFamily="18" charset="0"/>
                          </a:rPr>
                        </m:ctrlPr>
                      </m:sSubPr>
                      <m:e>
                        <m:r>
                          <a:rPr lang="en-US" altLang="ru-RU" sz="1050" i="1">
                            <a:solidFill>
                              <a:schemeClr val="tx1"/>
                            </a:solidFill>
                            <a:latin typeface="Cambria Math" panose="02040503050406030204" pitchFamily="18" charset="0"/>
                            <a:cs typeface="Times New Roman" panose="02020603050405020304" pitchFamily="18" charset="0"/>
                          </a:rPr>
                          <m:t>𝑟</m:t>
                        </m:r>
                      </m:e>
                      <m:sub>
                        <m:r>
                          <a:rPr lang="en-US" altLang="ru-RU" sz="1050">
                            <a:solidFill>
                              <a:schemeClr val="tx1"/>
                            </a:solidFill>
                            <a:latin typeface="Cambria Math" panose="02040503050406030204" pitchFamily="18" charset="0"/>
                            <a:cs typeface="Times New Roman" panose="02020603050405020304" pitchFamily="18" charset="0"/>
                          </a:rPr>
                          <m:t>𝑡</m:t>
                        </m:r>
                      </m:sub>
                    </m:sSub>
                    <m:r>
                      <a:rPr lang="ru-RU" altLang="ru-RU" sz="1050" i="1">
                        <a:solidFill>
                          <a:schemeClr val="tx1"/>
                        </a:solidFill>
                        <a:latin typeface="Cambria Math" panose="02040503050406030204" pitchFamily="18" charset="0"/>
                        <a:cs typeface="Times New Roman" panose="02020603050405020304" pitchFamily="18" charset="0"/>
                      </a:rPr>
                      <m:t>+</m:t>
                    </m:r>
                    <m:r>
                      <a:rPr lang="en-US" altLang="ru-RU" sz="105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𝛾</m:t>
                    </m:r>
                    <m:func>
                      <m:funcPr>
                        <m:ctrlPr>
                          <a:rPr lang="en-US" altLang="ru-RU" sz="105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en-US" altLang="ru-RU" sz="105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ru-RU" sz="105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max</m:t>
                            </m:r>
                          </m:e>
                          <m:lim>
                            <m:r>
                              <a:rPr lang="en-US" altLang="ru-RU" sz="105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lim>
                        </m:limLow>
                      </m:fName>
                      <m:e>
                        <m:d>
                          <m:dPr>
                            <m:begChr m:val="["/>
                            <m:endChr m:val="]"/>
                            <m:ctrlPr>
                              <a:rPr lang="en-US" altLang="ru-RU" sz="105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ru-RU" sz="1050" i="1">
                                    <a:solidFill>
                                      <a:schemeClr val="tx1"/>
                                    </a:solidFill>
                                    <a:latin typeface="Cambria Math" panose="02040503050406030204" pitchFamily="18" charset="0"/>
                                    <a:cs typeface="Times New Roman" panose="02020603050405020304" pitchFamily="18" charset="0"/>
                                  </a:rPr>
                                </m:ctrlPr>
                              </m:sSubPr>
                              <m:e>
                                <m:r>
                                  <a:rPr lang="en-US" altLang="ru-RU" sz="1050" i="1">
                                    <a:solidFill>
                                      <a:schemeClr val="tx1"/>
                                    </a:solidFill>
                                    <a:latin typeface="Cambria Math" panose="02040503050406030204" pitchFamily="18" charset="0"/>
                                    <a:cs typeface="Times New Roman" panose="02020603050405020304" pitchFamily="18" charset="0"/>
                                  </a:rPr>
                                  <m:t>𝑞</m:t>
                                </m:r>
                              </m:e>
                              <m:sub>
                                <m:r>
                                  <a:rPr lang="en-US" altLang="ru-RU" sz="1050">
                                    <a:solidFill>
                                      <a:schemeClr val="tx1"/>
                                    </a:solidFill>
                                    <a:latin typeface="Cambria Math" panose="02040503050406030204" pitchFamily="18" charset="0"/>
                                    <a:cs typeface="Times New Roman" panose="02020603050405020304" pitchFamily="18" charset="0"/>
                                  </a:rPr>
                                  <m:t>𝑡</m:t>
                                </m:r>
                                <m:r>
                                  <a:rPr lang="ru-RU" altLang="ru-RU" sz="1050" i="1">
                                    <a:solidFill>
                                      <a:schemeClr val="tx1"/>
                                    </a:solidFill>
                                    <a:latin typeface="Cambria Math" panose="02040503050406030204" pitchFamily="18" charset="0"/>
                                    <a:cs typeface="Times New Roman" panose="02020603050405020304" pitchFamily="18" charset="0"/>
                                  </a:rPr>
                                  <m:t>+1</m:t>
                                </m:r>
                              </m:sub>
                            </m:sSub>
                            <m:d>
                              <m:dPr>
                                <m:ctrlPr>
                                  <a:rPr lang="en-US" altLang="ru-RU" sz="1050" i="1">
                                    <a:solidFill>
                                      <a:schemeClr val="tx1"/>
                                    </a:solidFill>
                                    <a:latin typeface="Cambria Math" panose="02040503050406030204" pitchFamily="18" charset="0"/>
                                    <a:cs typeface="Times New Roman" panose="02020603050405020304" pitchFamily="18" charset="0"/>
                                  </a:rPr>
                                </m:ctrlPr>
                              </m:dPr>
                              <m:e>
                                <m:sSub>
                                  <m:sSubPr>
                                    <m:ctrlPr>
                                      <a:rPr lang="ru-RU" altLang="ru-RU" sz="1050" i="1">
                                        <a:solidFill>
                                          <a:schemeClr val="tx1"/>
                                        </a:solidFill>
                                        <a:latin typeface="Cambria Math" panose="02040503050406030204" pitchFamily="18" charset="0"/>
                                        <a:cs typeface="Times New Roman" panose="02020603050405020304" pitchFamily="18" charset="0"/>
                                      </a:rPr>
                                    </m:ctrlPr>
                                  </m:sSubPr>
                                  <m:e>
                                    <m:r>
                                      <a:rPr lang="en-US" altLang="ru-RU" sz="1050" i="1">
                                        <a:solidFill>
                                          <a:schemeClr val="tx1"/>
                                        </a:solidFill>
                                        <a:latin typeface="Cambria Math" panose="02040503050406030204" pitchFamily="18" charset="0"/>
                                        <a:cs typeface="Times New Roman" panose="02020603050405020304" pitchFamily="18" charset="0"/>
                                      </a:rPr>
                                      <m:t>𝑆</m:t>
                                    </m:r>
                                  </m:e>
                                  <m:sub>
                                    <m:r>
                                      <a:rPr lang="en-US" altLang="ru-RU" sz="1050" i="1">
                                        <a:solidFill>
                                          <a:schemeClr val="tx1"/>
                                        </a:solidFill>
                                        <a:latin typeface="Cambria Math" panose="02040503050406030204" pitchFamily="18" charset="0"/>
                                        <a:cs typeface="Times New Roman" panose="02020603050405020304" pitchFamily="18" charset="0"/>
                                      </a:rPr>
                                      <m:t>𝑡</m:t>
                                    </m:r>
                                    <m:r>
                                      <a:rPr lang="ru-RU" altLang="ru-RU" sz="1050" i="1">
                                        <a:solidFill>
                                          <a:schemeClr val="tx1"/>
                                        </a:solidFill>
                                        <a:latin typeface="Cambria Math" panose="02040503050406030204" pitchFamily="18" charset="0"/>
                                        <a:cs typeface="Times New Roman" panose="02020603050405020304" pitchFamily="18" charset="0"/>
                                      </a:rPr>
                                      <m:t>+1</m:t>
                                    </m:r>
                                  </m:sub>
                                </m:sSub>
                                <m:r>
                                  <a:rPr lang="en-US" altLang="ru-RU" sz="1050" i="1">
                                    <a:solidFill>
                                      <a:schemeClr val="tx1"/>
                                    </a:solidFill>
                                    <a:latin typeface="Cambria Math" panose="02040503050406030204" pitchFamily="18" charset="0"/>
                                    <a:cs typeface="Times New Roman" panose="02020603050405020304" pitchFamily="18" charset="0"/>
                                  </a:rPr>
                                  <m:t>,</m:t>
                                </m:r>
                                <m:sSub>
                                  <m:sSubPr>
                                    <m:ctrlPr>
                                      <a:rPr lang="ru-RU" altLang="ru-RU" sz="1050" i="1">
                                        <a:solidFill>
                                          <a:schemeClr val="tx1"/>
                                        </a:solidFill>
                                        <a:latin typeface="Cambria Math" panose="02040503050406030204" pitchFamily="18" charset="0"/>
                                        <a:cs typeface="Times New Roman" panose="02020603050405020304" pitchFamily="18" charset="0"/>
                                      </a:rPr>
                                    </m:ctrlPr>
                                  </m:sSubPr>
                                  <m:e>
                                    <m:r>
                                      <a:rPr lang="en-US" altLang="ru-RU" sz="1050" i="1">
                                        <a:solidFill>
                                          <a:schemeClr val="tx1"/>
                                        </a:solidFill>
                                        <a:latin typeface="Cambria Math" panose="02040503050406030204" pitchFamily="18" charset="0"/>
                                        <a:cs typeface="Times New Roman" panose="02020603050405020304" pitchFamily="18" charset="0"/>
                                      </a:rPr>
                                      <m:t>𝐴</m:t>
                                    </m:r>
                                  </m:e>
                                  <m:sub>
                                    <m:r>
                                      <a:rPr lang="en-US" altLang="ru-RU" sz="1050" i="1">
                                        <a:solidFill>
                                          <a:schemeClr val="tx1"/>
                                        </a:solidFill>
                                        <a:latin typeface="Cambria Math" panose="02040503050406030204" pitchFamily="18" charset="0"/>
                                        <a:cs typeface="Times New Roman" panose="02020603050405020304" pitchFamily="18" charset="0"/>
                                      </a:rPr>
                                      <m:t>𝑡</m:t>
                                    </m:r>
                                    <m:r>
                                      <a:rPr lang="ru-RU" altLang="ru-RU" sz="1050" i="1">
                                        <a:solidFill>
                                          <a:schemeClr val="tx1"/>
                                        </a:solidFill>
                                        <a:latin typeface="Cambria Math" panose="02040503050406030204" pitchFamily="18" charset="0"/>
                                        <a:cs typeface="Times New Roman" panose="02020603050405020304" pitchFamily="18" charset="0"/>
                                      </a:rPr>
                                      <m:t>+1</m:t>
                                    </m:r>
                                  </m:sub>
                                </m:sSub>
                              </m:e>
                            </m:d>
                          </m:e>
                        </m:d>
                      </m:e>
                    </m:func>
                  </m:oMath>
                </a14:m>
                <a:endParaRPr lang="en-US" altLang="ru-RU" sz="1050" dirty="0">
                  <a:latin typeface="IBM Plex Sans" panose="020B0503050203000203" pitchFamily="34" charset="0"/>
                </a:endParaRPr>
              </a:p>
              <a:p>
                <a:pPr marL="357188" algn="just">
                  <a:tabLst>
                    <a:tab pos="185738" algn="l"/>
                  </a:tabLst>
                </a:pPr>
                <a:r>
                  <a:rPr lang="en-US" altLang="ru-RU" sz="1050" dirty="0">
                    <a:latin typeface="IBM Plex Sans" panose="020B0503050203000203" pitchFamily="34" charset="0"/>
                  </a:rPr>
                  <a:t>2.4 </a:t>
                </a:r>
                <a:r>
                  <a:rPr lang="ru-RU" altLang="ru-RU" sz="1050" dirty="0">
                    <a:latin typeface="IBM Plex Sans" panose="020B0503050203000203" pitchFamily="34" charset="0"/>
                  </a:rPr>
                  <a:t>Обновить</a:t>
                </a:r>
                <a:r>
                  <a:rPr lang="en-US" altLang="ru-RU" sz="1050" dirty="0">
                    <a:latin typeface="IBM Plex Sans" panose="020B0503050203000203" pitchFamily="34" charset="0"/>
                  </a:rPr>
                  <a:t> </a:t>
                </a:r>
                <a:r>
                  <a:rPr lang="ru-RU" altLang="ru-RU" sz="1050" dirty="0">
                    <a:latin typeface="IBM Plex Sans" panose="020B0503050203000203" pitchFamily="34" charset="0"/>
                  </a:rPr>
                  <a:t>компоненту матрицы </a:t>
                </a:r>
                <a14:m>
                  <m:oMath xmlns:m="http://schemas.openxmlformats.org/officeDocument/2006/math">
                    <m:r>
                      <a:rPr lang="en-US" altLang="ru-RU" sz="1050" i="1" smtClean="0">
                        <a:latin typeface="Cambria Math" panose="02040503050406030204" pitchFamily="18" charset="0"/>
                        <a:cs typeface="Times New Roman" panose="02020603050405020304" pitchFamily="18" charset="0"/>
                      </a:rPr>
                      <m:t>𝑄</m:t>
                    </m:r>
                    <m:d>
                      <m:dPr>
                        <m:ctrlPr>
                          <a:rPr lang="en-US" altLang="ru-RU" sz="1050" i="1">
                            <a:latin typeface="Cambria Math" panose="02040503050406030204" pitchFamily="18" charset="0"/>
                            <a:cs typeface="Times New Roman" panose="02020603050405020304" pitchFamily="18" charset="0"/>
                          </a:rPr>
                        </m:ctrlPr>
                      </m:dPr>
                      <m:e>
                        <m:r>
                          <a:rPr lang="en-US" altLang="ru-RU" sz="1050" i="1">
                            <a:latin typeface="Cambria Math" panose="02040503050406030204" pitchFamily="18" charset="0"/>
                            <a:cs typeface="Times New Roman" panose="02020603050405020304" pitchFamily="18" charset="0"/>
                          </a:rPr>
                          <m:t>𝑆</m:t>
                        </m:r>
                        <m:r>
                          <a:rPr lang="en-US" altLang="ru-RU" sz="1050" i="1">
                            <a:latin typeface="Cambria Math" panose="02040503050406030204" pitchFamily="18" charset="0"/>
                            <a:cs typeface="Times New Roman" panose="02020603050405020304" pitchFamily="18" charset="0"/>
                          </a:rPr>
                          <m:t>,</m:t>
                        </m:r>
                        <m:r>
                          <a:rPr lang="en-US" altLang="ru-RU" sz="1050" i="1">
                            <a:latin typeface="Cambria Math" panose="02040503050406030204" pitchFamily="18" charset="0"/>
                            <a:cs typeface="Times New Roman" panose="02020603050405020304" pitchFamily="18" charset="0"/>
                          </a:rPr>
                          <m:t>𝐴</m:t>
                        </m:r>
                      </m:e>
                    </m:d>
                  </m:oMath>
                </a14:m>
                <a:r>
                  <a:rPr lang="en-US" altLang="ru-RU" sz="1050" dirty="0">
                    <a:latin typeface="IBM Plex Sans" panose="020B0503050203000203" pitchFamily="34" charset="0"/>
                  </a:rPr>
                  <a:t>:</a:t>
                </a:r>
              </a:p>
              <a:p>
                <a:pPr marL="357188" algn="ctr">
                  <a:tabLst>
                    <a:tab pos="185738" algn="l"/>
                  </a:tabLst>
                </a:pPr>
                <a:r>
                  <a:rPr lang="ru-RU" altLang="ru-RU" sz="1050" dirty="0">
                    <a:latin typeface="IBM Plex Sans" panose="020B0503050203000203" pitchFamily="34" charset="0"/>
                  </a:rPr>
                  <a:t> </a:t>
                </a:r>
                <a14:m>
                  <m:oMath xmlns:m="http://schemas.openxmlformats.org/officeDocument/2006/math">
                    <m:r>
                      <a:rPr lang="en-US" altLang="ru-RU" sz="1050" i="1">
                        <a:latin typeface="Cambria Math" panose="02040503050406030204" pitchFamily="18" charset="0"/>
                        <a:cs typeface="Times New Roman" panose="02020603050405020304" pitchFamily="18" charset="0"/>
                      </a:rPr>
                      <m:t>𝑞</m:t>
                    </m:r>
                    <m:d>
                      <m:dPr>
                        <m:ctrlPr>
                          <a:rPr lang="en-US" altLang="ru-RU" sz="1050" i="1">
                            <a:latin typeface="Cambria Math" panose="02040503050406030204" pitchFamily="18" charset="0"/>
                            <a:cs typeface="Times New Roman" panose="02020603050405020304" pitchFamily="18" charset="0"/>
                          </a:rPr>
                        </m:ctrlPr>
                      </m:dPr>
                      <m:e>
                        <m:sSub>
                          <m:sSubPr>
                            <m:ctrlPr>
                              <a:rPr lang="ru-RU" altLang="ru-RU" sz="1050" i="1">
                                <a:latin typeface="Cambria Math" panose="02040503050406030204" pitchFamily="18" charset="0"/>
                                <a:cs typeface="Times New Roman" panose="02020603050405020304" pitchFamily="18" charset="0"/>
                              </a:rPr>
                            </m:ctrlPr>
                          </m:sSubPr>
                          <m:e>
                            <m:r>
                              <a:rPr lang="en-US" altLang="ru-RU" sz="1050" i="1">
                                <a:latin typeface="Cambria Math" panose="02040503050406030204" pitchFamily="18" charset="0"/>
                                <a:cs typeface="Times New Roman" panose="02020603050405020304" pitchFamily="18" charset="0"/>
                              </a:rPr>
                              <m:t>𝑆</m:t>
                            </m:r>
                          </m:e>
                          <m:sub>
                            <m:r>
                              <a:rPr lang="en-US" altLang="ru-RU" sz="1050" i="1">
                                <a:latin typeface="Cambria Math" panose="02040503050406030204" pitchFamily="18" charset="0"/>
                                <a:cs typeface="Times New Roman" panose="02020603050405020304" pitchFamily="18" charset="0"/>
                              </a:rPr>
                              <m:t>𝑡</m:t>
                            </m:r>
                          </m:sub>
                        </m:sSub>
                        <m:r>
                          <a:rPr lang="en-US" altLang="ru-RU" sz="1050" i="1">
                            <a:latin typeface="Cambria Math" panose="02040503050406030204" pitchFamily="18" charset="0"/>
                            <a:cs typeface="Times New Roman" panose="02020603050405020304" pitchFamily="18" charset="0"/>
                          </a:rPr>
                          <m:t>,</m:t>
                        </m:r>
                        <m:sSub>
                          <m:sSubPr>
                            <m:ctrlPr>
                              <a:rPr lang="ru-RU" altLang="ru-RU" sz="1050" i="1">
                                <a:latin typeface="Cambria Math" panose="02040503050406030204" pitchFamily="18" charset="0"/>
                                <a:cs typeface="Times New Roman" panose="02020603050405020304" pitchFamily="18" charset="0"/>
                              </a:rPr>
                            </m:ctrlPr>
                          </m:sSubPr>
                          <m:e>
                            <m:r>
                              <a:rPr lang="en-US" altLang="ru-RU" sz="1050" i="1">
                                <a:latin typeface="Cambria Math" panose="02040503050406030204" pitchFamily="18" charset="0"/>
                                <a:cs typeface="Times New Roman" panose="02020603050405020304" pitchFamily="18" charset="0"/>
                              </a:rPr>
                              <m:t>𝐴</m:t>
                            </m:r>
                          </m:e>
                          <m:sub>
                            <m:r>
                              <a:rPr lang="en-US" altLang="ru-RU" sz="1050" i="1">
                                <a:latin typeface="Cambria Math" panose="02040503050406030204" pitchFamily="18" charset="0"/>
                                <a:cs typeface="Times New Roman" panose="02020603050405020304" pitchFamily="18" charset="0"/>
                              </a:rPr>
                              <m:t>𝑡</m:t>
                            </m:r>
                          </m:sub>
                        </m:sSub>
                      </m:e>
                    </m:d>
                    <m:r>
                      <a:rPr lang="ru-RU" altLang="ru-RU" sz="1050" b="0" i="1" smtClean="0">
                        <a:latin typeface="Cambria Math" panose="02040503050406030204" pitchFamily="18" charset="0"/>
                        <a:cs typeface="Times New Roman" panose="02020603050405020304" pitchFamily="18" charset="0"/>
                      </a:rPr>
                      <m:t>=</m:t>
                    </m:r>
                    <m:r>
                      <a:rPr lang="en-US" altLang="ru-RU" sz="1050" i="1">
                        <a:latin typeface="Cambria Math" panose="02040503050406030204" pitchFamily="18" charset="0"/>
                        <a:cs typeface="Times New Roman" panose="02020603050405020304" pitchFamily="18" charset="0"/>
                      </a:rPr>
                      <m:t>𝑞</m:t>
                    </m:r>
                    <m:d>
                      <m:dPr>
                        <m:ctrlPr>
                          <a:rPr lang="en-US" altLang="ru-RU" sz="1050" i="1">
                            <a:latin typeface="Cambria Math" panose="02040503050406030204" pitchFamily="18" charset="0"/>
                            <a:cs typeface="Times New Roman" panose="02020603050405020304" pitchFamily="18" charset="0"/>
                          </a:rPr>
                        </m:ctrlPr>
                      </m:dPr>
                      <m:e>
                        <m:sSub>
                          <m:sSubPr>
                            <m:ctrlPr>
                              <a:rPr lang="ru-RU" altLang="ru-RU" sz="1050" i="1">
                                <a:latin typeface="Cambria Math" panose="02040503050406030204" pitchFamily="18" charset="0"/>
                                <a:cs typeface="Times New Roman" panose="02020603050405020304" pitchFamily="18" charset="0"/>
                              </a:rPr>
                            </m:ctrlPr>
                          </m:sSubPr>
                          <m:e>
                            <m:r>
                              <a:rPr lang="en-US" altLang="ru-RU" sz="1050" i="1">
                                <a:latin typeface="Cambria Math" panose="02040503050406030204" pitchFamily="18" charset="0"/>
                                <a:cs typeface="Times New Roman" panose="02020603050405020304" pitchFamily="18" charset="0"/>
                              </a:rPr>
                              <m:t>𝑆</m:t>
                            </m:r>
                          </m:e>
                          <m:sub>
                            <m:r>
                              <a:rPr lang="en-US" altLang="ru-RU" sz="1050" i="1">
                                <a:latin typeface="Cambria Math" panose="02040503050406030204" pitchFamily="18" charset="0"/>
                                <a:cs typeface="Times New Roman" panose="02020603050405020304" pitchFamily="18" charset="0"/>
                              </a:rPr>
                              <m:t>𝑡</m:t>
                            </m:r>
                          </m:sub>
                        </m:sSub>
                        <m:r>
                          <a:rPr lang="en-US" altLang="ru-RU" sz="1050" i="1">
                            <a:latin typeface="Cambria Math" panose="02040503050406030204" pitchFamily="18" charset="0"/>
                            <a:cs typeface="Times New Roman" panose="02020603050405020304" pitchFamily="18" charset="0"/>
                          </a:rPr>
                          <m:t>,</m:t>
                        </m:r>
                        <m:sSub>
                          <m:sSubPr>
                            <m:ctrlPr>
                              <a:rPr lang="ru-RU" altLang="ru-RU" sz="1050" i="1">
                                <a:latin typeface="Cambria Math" panose="02040503050406030204" pitchFamily="18" charset="0"/>
                                <a:cs typeface="Times New Roman" panose="02020603050405020304" pitchFamily="18" charset="0"/>
                              </a:rPr>
                            </m:ctrlPr>
                          </m:sSubPr>
                          <m:e>
                            <m:r>
                              <a:rPr lang="en-US" altLang="ru-RU" sz="1050" i="1">
                                <a:latin typeface="Cambria Math" panose="02040503050406030204" pitchFamily="18" charset="0"/>
                                <a:cs typeface="Times New Roman" panose="02020603050405020304" pitchFamily="18" charset="0"/>
                              </a:rPr>
                              <m:t>𝐴</m:t>
                            </m:r>
                          </m:e>
                          <m:sub>
                            <m:r>
                              <a:rPr lang="en-US" altLang="ru-RU" sz="1050" i="1">
                                <a:latin typeface="Cambria Math" panose="02040503050406030204" pitchFamily="18" charset="0"/>
                                <a:cs typeface="Times New Roman" panose="02020603050405020304" pitchFamily="18" charset="0"/>
                              </a:rPr>
                              <m:t>𝑡</m:t>
                            </m:r>
                          </m:sub>
                        </m:sSub>
                      </m:e>
                    </m:d>
                    <m:r>
                      <a:rPr lang="ru-RU" altLang="ru-RU" sz="1050" b="0" i="1" smtClean="0">
                        <a:latin typeface="Cambria Math" panose="02040503050406030204" pitchFamily="18" charset="0"/>
                        <a:cs typeface="Times New Roman" panose="02020603050405020304" pitchFamily="18" charset="0"/>
                      </a:rPr>
                      <m:t>+</m:t>
                    </m:r>
                    <m:r>
                      <a:rPr lang="ru-RU" altLang="ru-RU" sz="105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ru-RU" altLang="ru-RU" sz="105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ru-RU" sz="1050" i="1">
                                <a:latin typeface="Cambria Math" panose="02040503050406030204" pitchFamily="18" charset="0"/>
                                <a:cs typeface="Times New Roman" panose="02020603050405020304" pitchFamily="18" charset="0"/>
                              </a:rPr>
                            </m:ctrlPr>
                          </m:sSubPr>
                          <m:e>
                            <m:r>
                              <a:rPr lang="en-US" altLang="ru-RU" sz="1050" i="1">
                                <a:latin typeface="Cambria Math" panose="02040503050406030204" pitchFamily="18" charset="0"/>
                                <a:cs typeface="Times New Roman" panose="02020603050405020304" pitchFamily="18" charset="0"/>
                              </a:rPr>
                              <m:t>𝑦</m:t>
                            </m:r>
                          </m:e>
                          <m:sub>
                            <m:r>
                              <a:rPr lang="en-US" altLang="ru-RU" sz="1050">
                                <a:latin typeface="Cambria Math" panose="02040503050406030204" pitchFamily="18" charset="0"/>
                                <a:cs typeface="Times New Roman" panose="02020603050405020304" pitchFamily="18" charset="0"/>
                              </a:rPr>
                              <m:t>𝑡</m:t>
                            </m:r>
                          </m:sub>
                        </m:sSub>
                        <m:r>
                          <a:rPr lang="ru-RU" altLang="ru-RU" sz="1050" b="0" i="1" smtClean="0">
                            <a:latin typeface="Cambria Math" panose="02040503050406030204" pitchFamily="18" charset="0"/>
                            <a:cs typeface="Times New Roman" panose="02020603050405020304" pitchFamily="18" charset="0"/>
                          </a:rPr>
                          <m:t>−</m:t>
                        </m:r>
                        <m:r>
                          <a:rPr lang="en-US" altLang="ru-RU" sz="1050" i="1">
                            <a:latin typeface="Cambria Math" panose="02040503050406030204" pitchFamily="18" charset="0"/>
                            <a:cs typeface="Times New Roman" panose="02020603050405020304" pitchFamily="18" charset="0"/>
                          </a:rPr>
                          <m:t>𝑞</m:t>
                        </m:r>
                        <m:d>
                          <m:dPr>
                            <m:ctrlPr>
                              <a:rPr lang="en-US" altLang="ru-RU" sz="1050" i="1">
                                <a:latin typeface="Cambria Math" panose="02040503050406030204" pitchFamily="18" charset="0"/>
                                <a:cs typeface="Times New Roman" panose="02020603050405020304" pitchFamily="18" charset="0"/>
                              </a:rPr>
                            </m:ctrlPr>
                          </m:dPr>
                          <m:e>
                            <m:sSub>
                              <m:sSubPr>
                                <m:ctrlPr>
                                  <a:rPr lang="ru-RU" altLang="ru-RU" sz="1050" i="1">
                                    <a:latin typeface="Cambria Math" panose="02040503050406030204" pitchFamily="18" charset="0"/>
                                    <a:cs typeface="Times New Roman" panose="02020603050405020304" pitchFamily="18" charset="0"/>
                                  </a:rPr>
                                </m:ctrlPr>
                              </m:sSubPr>
                              <m:e>
                                <m:r>
                                  <a:rPr lang="en-US" altLang="ru-RU" sz="1050" i="1">
                                    <a:latin typeface="Cambria Math" panose="02040503050406030204" pitchFamily="18" charset="0"/>
                                    <a:cs typeface="Times New Roman" panose="02020603050405020304" pitchFamily="18" charset="0"/>
                                  </a:rPr>
                                  <m:t>𝑆</m:t>
                                </m:r>
                              </m:e>
                              <m:sub>
                                <m:r>
                                  <a:rPr lang="en-US" altLang="ru-RU" sz="1050" i="1">
                                    <a:latin typeface="Cambria Math" panose="02040503050406030204" pitchFamily="18" charset="0"/>
                                    <a:cs typeface="Times New Roman" panose="02020603050405020304" pitchFamily="18" charset="0"/>
                                  </a:rPr>
                                  <m:t>𝑡</m:t>
                                </m:r>
                              </m:sub>
                            </m:sSub>
                            <m:r>
                              <a:rPr lang="en-US" altLang="ru-RU" sz="1050" i="1">
                                <a:latin typeface="Cambria Math" panose="02040503050406030204" pitchFamily="18" charset="0"/>
                                <a:cs typeface="Times New Roman" panose="02020603050405020304" pitchFamily="18" charset="0"/>
                              </a:rPr>
                              <m:t>,</m:t>
                            </m:r>
                            <m:sSub>
                              <m:sSubPr>
                                <m:ctrlPr>
                                  <a:rPr lang="ru-RU" altLang="ru-RU" sz="1050" i="1">
                                    <a:latin typeface="Cambria Math" panose="02040503050406030204" pitchFamily="18" charset="0"/>
                                    <a:cs typeface="Times New Roman" panose="02020603050405020304" pitchFamily="18" charset="0"/>
                                  </a:rPr>
                                </m:ctrlPr>
                              </m:sSubPr>
                              <m:e>
                                <m:r>
                                  <a:rPr lang="en-US" altLang="ru-RU" sz="1050" i="1">
                                    <a:latin typeface="Cambria Math" panose="02040503050406030204" pitchFamily="18" charset="0"/>
                                    <a:cs typeface="Times New Roman" panose="02020603050405020304" pitchFamily="18" charset="0"/>
                                  </a:rPr>
                                  <m:t>𝐴</m:t>
                                </m:r>
                              </m:e>
                              <m:sub>
                                <m:r>
                                  <a:rPr lang="en-US" altLang="ru-RU" sz="1050" i="1">
                                    <a:latin typeface="Cambria Math" panose="02040503050406030204" pitchFamily="18" charset="0"/>
                                    <a:cs typeface="Times New Roman" panose="02020603050405020304" pitchFamily="18" charset="0"/>
                                  </a:rPr>
                                  <m:t>𝑡</m:t>
                                </m:r>
                              </m:sub>
                            </m:sSub>
                          </m:e>
                        </m:d>
                      </m:e>
                    </m:d>
                  </m:oMath>
                </a14:m>
                <a:r>
                  <a:rPr lang="ru-RU" altLang="ru-RU" sz="1050" dirty="0">
                    <a:latin typeface="IBM Plex Sans" panose="020B0503050203000203" pitchFamily="34" charset="0"/>
                  </a:rPr>
                  <a:t>.</a:t>
                </a:r>
              </a:p>
            </p:txBody>
          </p:sp>
        </mc:Choice>
        <mc:Fallback>
          <p:sp>
            <p:nvSpPr>
              <p:cNvPr id="21" name="Прямоугольник 8">
                <a:extLst>
                  <a:ext uri="{FF2B5EF4-FFF2-40B4-BE49-F238E27FC236}">
                    <a16:creationId xmlns:a16="http://schemas.microsoft.com/office/drawing/2014/main" id="{7364A5BA-52E6-7EE7-A7E2-C6DDA895C9EF}"/>
                  </a:ext>
                </a:extLst>
              </p:cNvPr>
              <p:cNvSpPr>
                <a:spLocks noRot="1" noChangeAspect="1" noMove="1" noResize="1" noEditPoints="1" noAdjustHandles="1" noChangeArrowheads="1" noChangeShapeType="1" noTextEdit="1"/>
              </p:cNvSpPr>
              <p:nvPr/>
            </p:nvSpPr>
            <p:spPr bwMode="auto">
              <a:xfrm>
                <a:off x="9651" y="1139358"/>
                <a:ext cx="3293842" cy="3906454"/>
              </a:xfrm>
              <a:prstGeom prst="rect">
                <a:avLst/>
              </a:prstGeom>
              <a:blipFill>
                <a:blip r:embed="rId7"/>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970674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E9FB8-0AB8-42AE-F9D8-2B386A28A15C}"/>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3FC8AC4C-BD94-7FD0-481C-BDB9FFBA0C37}"/>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107246CB-79C1-59FB-53A6-E6AECD45D2FA}"/>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D4878BCE-EE13-3D52-1BD0-602A9E21871B}"/>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CFAAD753-D6A7-D00F-C882-19132C4FA636}"/>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DB9417F6-6FC8-8634-9C14-726B273028C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3</a:t>
            </a:fld>
            <a:endParaRPr lang="ru-RU" dirty="0"/>
          </a:p>
        </p:txBody>
      </p:sp>
      <p:sp>
        <p:nvSpPr>
          <p:cNvPr id="2085" name="Заголовок 1">
            <a:extLst>
              <a:ext uri="{FF2B5EF4-FFF2-40B4-BE49-F238E27FC236}">
                <a16:creationId xmlns:a16="http://schemas.microsoft.com/office/drawing/2014/main" id="{A75461F5-9E3A-315A-2719-804CBC5A9320}"/>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Recap: probability distributions</a:t>
            </a:r>
            <a:endParaRPr lang="ru-RU" sz="1800" dirty="0">
              <a:solidFill>
                <a:schemeClr val="tx1">
                  <a:lumMod val="75000"/>
                  <a:lumOff val="25000"/>
                </a:schemeClr>
              </a:solidFill>
            </a:endParaRPr>
          </a:p>
        </p:txBody>
      </p:sp>
      <p:sp>
        <p:nvSpPr>
          <p:cNvPr id="12" name="Нижний колонтитул 4">
            <a:extLst>
              <a:ext uri="{FF2B5EF4-FFF2-40B4-BE49-F238E27FC236}">
                <a16:creationId xmlns:a16="http://schemas.microsoft.com/office/drawing/2014/main" id="{055A6E94-8350-02F8-A385-B08738A67101}"/>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3331894-E5AE-C957-8811-2956F610E219}"/>
                  </a:ext>
                </a:extLst>
              </p:cNvPr>
              <p:cNvSpPr txBox="1"/>
              <p:nvPr/>
            </p:nvSpPr>
            <p:spPr>
              <a:xfrm>
                <a:off x="597587" y="1135562"/>
                <a:ext cx="4274663" cy="2712024"/>
              </a:xfrm>
              <a:prstGeom prst="rect">
                <a:avLst/>
              </a:prstGeom>
              <a:noFill/>
            </p:spPr>
            <p:txBody>
              <a:bodyPr wrap="square">
                <a:spAutoFit/>
              </a:bodyPr>
              <a:lstStyle/>
              <a:p>
                <a:pPr>
                  <a:lnSpc>
                    <a:spcPct val="150000"/>
                  </a:lnSpc>
                  <a:tabLst>
                    <a:tab pos="804863" algn="l"/>
                  </a:tabLst>
                </a:pPr>
                <a:r>
                  <a:rPr lang="en-US" sz="1050" dirty="0">
                    <a:latin typeface="IBM Plex Sans" panose="020B0503050203000203" pitchFamily="34" charset="0"/>
                  </a:rPr>
                  <a:t>The </a:t>
                </a:r>
                <a:r>
                  <a:rPr lang="en-US" sz="1050" i="1" dirty="0">
                    <a:latin typeface="IBM Plex Sans" panose="020B0503050203000203" pitchFamily="34" charset="0"/>
                  </a:rPr>
                  <a:t>sum </a:t>
                </a:r>
                <a:r>
                  <a:rPr lang="en-US" sz="1050" dirty="0">
                    <a:latin typeface="IBM Plex Sans" panose="020B0503050203000203" pitchFamily="34" charset="0"/>
                  </a:rPr>
                  <a:t>rule </a:t>
                </a:r>
                <a14:m>
                  <m:oMath xmlns:m="http://schemas.openxmlformats.org/officeDocument/2006/math">
                    <m:r>
                      <a:rPr lang="en-US" altLang="ru-RU" sz="1050" i="1" smtClean="0">
                        <a:latin typeface="Cambria Math" panose="02040503050406030204" pitchFamily="18" charset="0"/>
                      </a:rPr>
                      <m:t>𝑝</m:t>
                    </m:r>
                    <m:d>
                      <m:dPr>
                        <m:ctrlPr>
                          <a:rPr lang="en-US" altLang="ru-RU" sz="1050" i="1">
                            <a:solidFill>
                              <a:schemeClr val="tx1"/>
                            </a:solidFill>
                            <a:latin typeface="Cambria Math" panose="02040503050406030204" pitchFamily="18" charset="0"/>
                          </a:rPr>
                        </m:ctrlPr>
                      </m:dPr>
                      <m:e>
                        <m:r>
                          <a:rPr lang="en-US" altLang="ru-RU" sz="1050" b="0" i="1" smtClean="0">
                            <a:solidFill>
                              <a:schemeClr val="tx1"/>
                            </a:solidFill>
                            <a:latin typeface="Cambria Math" panose="02040503050406030204" pitchFamily="18" charset="0"/>
                          </a:rPr>
                          <m:t>𝑥</m:t>
                        </m:r>
                      </m:e>
                    </m:d>
                    <m:r>
                      <a:rPr lang="en-US" altLang="ru-RU" sz="1050" b="0" i="1" smtClean="0">
                        <a:solidFill>
                          <a:schemeClr val="tx1"/>
                        </a:solidFill>
                        <a:latin typeface="Cambria Math" panose="02040503050406030204" pitchFamily="18" charset="0"/>
                      </a:rPr>
                      <m:t>= </m:t>
                    </m:r>
                    <m:nary>
                      <m:naryPr>
                        <m:limLoc m:val="undOvr"/>
                        <m:subHide m:val="on"/>
                        <m:supHide m:val="on"/>
                        <m:ctrlPr>
                          <a:rPr lang="en-US" altLang="ru-RU" sz="1050" b="0" i="1" smtClean="0">
                            <a:solidFill>
                              <a:schemeClr val="tx1"/>
                            </a:solidFill>
                            <a:latin typeface="Cambria Math" panose="02040503050406030204" pitchFamily="18" charset="0"/>
                          </a:rPr>
                        </m:ctrlPr>
                      </m:naryPr>
                      <m:sub/>
                      <m:sup/>
                      <m:e>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r>
                              <a:rPr lang="en-US" altLang="ru-RU" sz="1050" i="1">
                                <a:latin typeface="Cambria Math" panose="02040503050406030204" pitchFamily="18" charset="0"/>
                              </a:rPr>
                              <m:t>𝑥</m:t>
                            </m:r>
                            <m:r>
                              <a:rPr lang="en-US" altLang="ru-RU" sz="1050" b="0" i="1" smtClean="0">
                                <a:latin typeface="Cambria Math" panose="02040503050406030204" pitchFamily="18" charset="0"/>
                              </a:rPr>
                              <m:t>,</m:t>
                            </m:r>
                            <m:r>
                              <a:rPr lang="en-US" altLang="ru-RU" sz="1050" b="0" i="1" smtClean="0">
                                <a:latin typeface="Cambria Math" panose="02040503050406030204" pitchFamily="18" charset="0"/>
                              </a:rPr>
                              <m:t>𝑦</m:t>
                            </m:r>
                          </m:e>
                        </m:d>
                      </m:e>
                    </m:nary>
                    <m:r>
                      <a:rPr lang="en-US" altLang="ru-RU" sz="1050" b="0" i="1" smtClean="0">
                        <a:solidFill>
                          <a:schemeClr val="tx1"/>
                        </a:solidFill>
                        <a:latin typeface="Cambria Math" panose="02040503050406030204" pitchFamily="18" charset="0"/>
                        <a:ea typeface="Cambria Math" panose="02040503050406030204" pitchFamily="18" charset="0"/>
                      </a:rPr>
                      <m:t>𝑑𝑦</m:t>
                    </m:r>
                  </m:oMath>
                </a14:m>
                <a:r>
                  <a:rPr lang="en-US" sz="1050" dirty="0">
                    <a:latin typeface="IBM Plex Sans" panose="020B0503050203000203" pitchFamily="34" charset="0"/>
                  </a:rPr>
                  <a:t>, and its generalization: </a:t>
                </a:r>
                <a14:m>
                  <m:oMath xmlns:m="http://schemas.openxmlformats.org/officeDocument/2006/math">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sSub>
                          <m:sSubPr>
                            <m:ctrlPr>
                              <a:rPr lang="en-US" altLang="ru-RU" sz="1050" i="1">
                                <a:latin typeface="Cambria Math" panose="02040503050406030204" pitchFamily="18" charset="0"/>
                              </a:rPr>
                            </m:ctrlPr>
                          </m:sSubPr>
                          <m:e>
                            <m:r>
                              <a:rPr lang="en-US" altLang="ru-RU" sz="1050" i="1">
                                <a:latin typeface="Cambria Math" panose="02040503050406030204" pitchFamily="18" charset="0"/>
                              </a:rPr>
                              <m:t>𝑥</m:t>
                            </m:r>
                          </m:e>
                          <m:sub>
                            <m:r>
                              <a:rPr lang="en-US" altLang="ru-RU" sz="1050" i="1">
                                <a:latin typeface="Cambria Math" panose="02040503050406030204" pitchFamily="18" charset="0"/>
                              </a:rPr>
                              <m:t>1</m:t>
                            </m:r>
                          </m:sub>
                        </m:sSub>
                        <m:r>
                          <a:rPr lang="en-US" altLang="ru-RU" sz="1050" i="1">
                            <a:latin typeface="Cambria Math" panose="02040503050406030204" pitchFamily="18" charset="0"/>
                          </a:rPr>
                          <m:t>,…,</m:t>
                        </m:r>
                        <m:sSub>
                          <m:sSubPr>
                            <m:ctrlPr>
                              <a:rPr lang="en-US" altLang="ru-RU" sz="1050" i="1">
                                <a:latin typeface="Cambria Math" panose="02040503050406030204" pitchFamily="18" charset="0"/>
                              </a:rPr>
                            </m:ctrlPr>
                          </m:sSubPr>
                          <m:e>
                            <m:r>
                              <a:rPr lang="en-US" altLang="ru-RU" sz="1050" i="1">
                                <a:latin typeface="Cambria Math" panose="02040503050406030204" pitchFamily="18" charset="0"/>
                              </a:rPr>
                              <m:t>𝑥</m:t>
                            </m:r>
                          </m:e>
                          <m:sub>
                            <m:r>
                              <a:rPr lang="en-US" altLang="ru-RU" sz="1050" i="1">
                                <a:latin typeface="Cambria Math" panose="02040503050406030204" pitchFamily="18" charset="0"/>
                              </a:rPr>
                              <m:t>𝑚</m:t>
                            </m:r>
                          </m:sub>
                        </m:sSub>
                      </m:e>
                    </m:d>
                    <m:r>
                      <a:rPr lang="en-US" altLang="ru-RU" sz="1050" i="1">
                        <a:latin typeface="Cambria Math" panose="02040503050406030204" pitchFamily="18" charset="0"/>
                      </a:rPr>
                      <m:t>= </m:t>
                    </m:r>
                    <m:nary>
                      <m:naryPr>
                        <m:limLoc m:val="undOvr"/>
                        <m:subHide m:val="on"/>
                        <m:supHide m:val="on"/>
                        <m:ctrlPr>
                          <a:rPr lang="en-US" altLang="ru-RU" sz="1050" i="1">
                            <a:latin typeface="Cambria Math" panose="02040503050406030204" pitchFamily="18" charset="0"/>
                          </a:rPr>
                        </m:ctrlPr>
                      </m:naryPr>
                      <m:sub/>
                      <m:sup/>
                      <m:e>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sSub>
                              <m:sSubPr>
                                <m:ctrlPr>
                                  <a:rPr lang="en-US" altLang="ru-RU" sz="1050" i="1">
                                    <a:latin typeface="Cambria Math" panose="02040503050406030204" pitchFamily="18" charset="0"/>
                                  </a:rPr>
                                </m:ctrlPr>
                              </m:sSubPr>
                              <m:e>
                                <m:r>
                                  <a:rPr lang="en-US" altLang="ru-RU" sz="1050" i="1">
                                    <a:latin typeface="Cambria Math" panose="02040503050406030204" pitchFamily="18" charset="0"/>
                                  </a:rPr>
                                  <m:t>𝑥</m:t>
                                </m:r>
                              </m:e>
                              <m:sub>
                                <m:r>
                                  <a:rPr lang="en-US" altLang="ru-RU" sz="1050" i="1">
                                    <a:latin typeface="Cambria Math" panose="02040503050406030204" pitchFamily="18" charset="0"/>
                                  </a:rPr>
                                  <m:t>1</m:t>
                                </m:r>
                              </m:sub>
                            </m:sSub>
                            <m:r>
                              <a:rPr lang="en-US" altLang="ru-RU" sz="1050" i="1">
                                <a:latin typeface="Cambria Math" panose="02040503050406030204" pitchFamily="18" charset="0"/>
                              </a:rPr>
                              <m:t>,…,</m:t>
                            </m:r>
                            <m:sSub>
                              <m:sSubPr>
                                <m:ctrlPr>
                                  <a:rPr lang="en-US" altLang="ru-RU" sz="1050" i="1">
                                    <a:latin typeface="Cambria Math" panose="02040503050406030204" pitchFamily="18" charset="0"/>
                                  </a:rPr>
                                </m:ctrlPr>
                              </m:sSubPr>
                              <m:e>
                                <m:r>
                                  <a:rPr lang="en-US" altLang="ru-RU" sz="1050" i="1">
                                    <a:latin typeface="Cambria Math" panose="02040503050406030204" pitchFamily="18" charset="0"/>
                                  </a:rPr>
                                  <m:t>𝑥</m:t>
                                </m:r>
                              </m:e>
                              <m:sub>
                                <m:r>
                                  <a:rPr lang="en-US" altLang="ru-RU" sz="1050" i="1">
                                    <a:latin typeface="Cambria Math" panose="02040503050406030204" pitchFamily="18" charset="0"/>
                                  </a:rPr>
                                  <m:t>𝑚</m:t>
                                </m:r>
                              </m:sub>
                            </m:sSub>
                            <m:r>
                              <a:rPr lang="en-US" altLang="ru-RU" sz="1050" i="1">
                                <a:latin typeface="Cambria Math" panose="02040503050406030204" pitchFamily="18" charset="0"/>
                              </a:rPr>
                              <m:t>,</m:t>
                            </m:r>
                            <m:sSub>
                              <m:sSubPr>
                                <m:ctrlPr>
                                  <a:rPr lang="en-US" altLang="ru-RU" sz="1050" i="1">
                                    <a:latin typeface="Cambria Math" panose="02040503050406030204" pitchFamily="18" charset="0"/>
                                  </a:rPr>
                                </m:ctrlPr>
                              </m:sSubPr>
                              <m:e>
                                <m:r>
                                  <a:rPr lang="en-US" altLang="ru-RU" sz="1050" i="1">
                                    <a:latin typeface="Cambria Math" panose="02040503050406030204" pitchFamily="18" charset="0"/>
                                  </a:rPr>
                                  <m:t>𝑥</m:t>
                                </m:r>
                              </m:e>
                              <m:sub>
                                <m:r>
                                  <a:rPr lang="en-US" altLang="ru-RU" sz="1050" b="0" i="1" smtClean="0">
                                    <a:latin typeface="Cambria Math" panose="02040503050406030204" pitchFamily="18" charset="0"/>
                                  </a:rPr>
                                  <m:t>𝑚</m:t>
                                </m:r>
                                <m:r>
                                  <a:rPr lang="en-US" altLang="ru-RU" sz="1050" b="0" i="1" smtClean="0">
                                    <a:latin typeface="Cambria Math" panose="02040503050406030204" pitchFamily="18" charset="0"/>
                                  </a:rPr>
                                  <m:t>+1</m:t>
                                </m:r>
                              </m:sub>
                            </m:sSub>
                            <m:r>
                              <a:rPr lang="en-US" altLang="ru-RU" sz="1050" i="1">
                                <a:latin typeface="Cambria Math" panose="02040503050406030204" pitchFamily="18" charset="0"/>
                              </a:rPr>
                              <m:t>,…,</m:t>
                            </m:r>
                            <m:sSub>
                              <m:sSubPr>
                                <m:ctrlPr>
                                  <a:rPr lang="en-US" altLang="ru-RU" sz="1050" i="1">
                                    <a:latin typeface="Cambria Math" panose="02040503050406030204" pitchFamily="18" charset="0"/>
                                  </a:rPr>
                                </m:ctrlPr>
                              </m:sSubPr>
                              <m:e>
                                <m:r>
                                  <a:rPr lang="en-US" altLang="ru-RU" sz="1050" i="1">
                                    <a:latin typeface="Cambria Math" panose="02040503050406030204" pitchFamily="18" charset="0"/>
                                  </a:rPr>
                                  <m:t>𝑥</m:t>
                                </m:r>
                              </m:e>
                              <m:sub>
                                <m:r>
                                  <a:rPr lang="en-US" altLang="ru-RU" sz="1050" b="0" i="1" smtClean="0">
                                    <a:latin typeface="Cambria Math" panose="02040503050406030204" pitchFamily="18" charset="0"/>
                                  </a:rPr>
                                  <m:t>𝑘</m:t>
                                </m:r>
                              </m:sub>
                            </m:sSub>
                          </m:e>
                        </m:d>
                      </m:e>
                    </m:nary>
                    <m:r>
                      <a:rPr lang="en-US" altLang="ru-RU" sz="1050" i="1">
                        <a:latin typeface="Cambria Math" panose="02040503050406030204" pitchFamily="18" charset="0"/>
                        <a:ea typeface="Cambria Math" panose="02040503050406030204" pitchFamily="18" charset="0"/>
                      </a:rPr>
                      <m:t>𝑑</m:t>
                    </m:r>
                    <m:sSub>
                      <m:sSubPr>
                        <m:ctrlPr>
                          <a:rPr lang="en-US" altLang="ru-RU" sz="1050" i="1">
                            <a:latin typeface="Cambria Math" panose="02040503050406030204" pitchFamily="18" charset="0"/>
                          </a:rPr>
                        </m:ctrlPr>
                      </m:sSubPr>
                      <m:e>
                        <m:r>
                          <a:rPr lang="en-US" altLang="ru-RU" sz="1050" i="1">
                            <a:latin typeface="Cambria Math" panose="02040503050406030204" pitchFamily="18" charset="0"/>
                          </a:rPr>
                          <m:t>𝑥</m:t>
                        </m:r>
                      </m:e>
                      <m:sub>
                        <m:r>
                          <a:rPr lang="en-US" altLang="ru-RU" sz="1050" i="1">
                            <a:latin typeface="Cambria Math" panose="02040503050406030204" pitchFamily="18" charset="0"/>
                          </a:rPr>
                          <m:t>𝑚</m:t>
                        </m:r>
                        <m:r>
                          <a:rPr lang="en-US" altLang="ru-RU" sz="1050" i="1">
                            <a:latin typeface="Cambria Math" panose="02040503050406030204" pitchFamily="18" charset="0"/>
                          </a:rPr>
                          <m:t>+1</m:t>
                        </m:r>
                      </m:sub>
                    </m:sSub>
                  </m:oMath>
                </a14:m>
                <a:r>
                  <a:rPr lang="en-US" altLang="ru-RU" sz="1050" b="0" i="1" dirty="0">
                    <a:solidFill>
                      <a:schemeClr val="tx1"/>
                    </a:solidFill>
                    <a:latin typeface="Cambria Math" panose="02040503050406030204" pitchFamily="18" charset="0"/>
                    <a:ea typeface="Cambria Math" panose="02040503050406030204" pitchFamily="18" charset="0"/>
                  </a:rPr>
                  <a:t>…d</a:t>
                </a:r>
                <a:r>
                  <a:rPr lang="en-US" altLang="ru-RU" sz="1050" dirty="0"/>
                  <a:t> </a:t>
                </a:r>
                <a14:m>
                  <m:oMath xmlns:m="http://schemas.openxmlformats.org/officeDocument/2006/math">
                    <m:sSub>
                      <m:sSubPr>
                        <m:ctrlPr>
                          <a:rPr lang="en-US" altLang="ru-RU" sz="1050" i="1">
                            <a:latin typeface="Cambria Math" panose="02040503050406030204" pitchFamily="18" charset="0"/>
                          </a:rPr>
                        </m:ctrlPr>
                      </m:sSubPr>
                      <m:e>
                        <m:r>
                          <a:rPr lang="en-US" altLang="ru-RU" sz="1050" i="1">
                            <a:latin typeface="Cambria Math" panose="02040503050406030204" pitchFamily="18" charset="0"/>
                          </a:rPr>
                          <m:t>𝑥</m:t>
                        </m:r>
                      </m:e>
                      <m:sub>
                        <m:r>
                          <a:rPr lang="en-US" altLang="ru-RU" sz="1050" b="0" i="1" smtClean="0">
                            <a:latin typeface="Cambria Math" panose="02040503050406030204" pitchFamily="18" charset="0"/>
                          </a:rPr>
                          <m:t>𝑘</m:t>
                        </m:r>
                      </m:sub>
                    </m:sSub>
                    <m:r>
                      <a:rPr lang="en-US" altLang="ru-RU" sz="1050" b="0" i="1" smtClean="0">
                        <a:latin typeface="Cambria Math" panose="02040503050406030204" pitchFamily="18" charset="0"/>
                      </a:rPr>
                      <m:t>.</m:t>
                    </m:r>
                  </m:oMath>
                </a14:m>
                <a:endParaRPr lang="en-US" altLang="ru-RU" sz="1050" b="0" i="1" dirty="0">
                  <a:solidFill>
                    <a:schemeClr val="tx1"/>
                  </a:solidFill>
                  <a:latin typeface="Cambria Math" panose="02040503050406030204" pitchFamily="18" charset="0"/>
                  <a:ea typeface="Cambria Math" panose="02040503050406030204" pitchFamily="18" charset="0"/>
                </a:endParaRPr>
              </a:p>
              <a:p>
                <a:pPr>
                  <a:lnSpc>
                    <a:spcPct val="150000"/>
                  </a:lnSpc>
                  <a:tabLst>
                    <a:tab pos="804863" algn="l"/>
                  </a:tabLst>
                </a:pPr>
                <a:r>
                  <a:rPr lang="en-US" sz="1050" dirty="0">
                    <a:latin typeface="IBM Plex Sans" panose="020B0503050203000203" pitchFamily="34" charset="0"/>
                  </a:rPr>
                  <a:t>The </a:t>
                </a:r>
                <a:r>
                  <a:rPr lang="en-US" sz="1050" i="1" dirty="0">
                    <a:latin typeface="IBM Plex Sans" panose="020B0503050203000203" pitchFamily="34" charset="0"/>
                  </a:rPr>
                  <a:t>product </a:t>
                </a:r>
                <a:r>
                  <a:rPr lang="en-US" sz="1050" dirty="0">
                    <a:latin typeface="IBM Plex Sans" panose="020B0503050203000203" pitchFamily="34" charset="0"/>
                  </a:rPr>
                  <a:t>rule </a:t>
                </a:r>
                <a14:m>
                  <m:oMath xmlns:m="http://schemas.openxmlformats.org/officeDocument/2006/math">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r>
                          <a:rPr lang="en-US" altLang="ru-RU" sz="1050" i="1">
                            <a:latin typeface="Cambria Math" panose="02040503050406030204" pitchFamily="18" charset="0"/>
                          </a:rPr>
                          <m:t>𝑥</m:t>
                        </m:r>
                        <m:r>
                          <a:rPr lang="en-US" altLang="ru-RU" sz="1050" i="1">
                            <a:latin typeface="Cambria Math" panose="02040503050406030204" pitchFamily="18" charset="0"/>
                          </a:rPr>
                          <m:t>,</m:t>
                        </m:r>
                        <m:r>
                          <a:rPr lang="en-US" altLang="ru-RU" sz="1050" i="1">
                            <a:latin typeface="Cambria Math" panose="02040503050406030204" pitchFamily="18" charset="0"/>
                          </a:rPr>
                          <m:t>𝑦</m:t>
                        </m:r>
                      </m:e>
                    </m:d>
                    <m:r>
                      <a:rPr lang="en-US" altLang="ru-RU" sz="1050" b="0" i="1" smtClean="0">
                        <a:latin typeface="Cambria Math" panose="02040503050406030204" pitchFamily="18" charset="0"/>
                      </a:rPr>
                      <m:t>=</m:t>
                    </m:r>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r>
                          <a:rPr lang="en-US" altLang="ru-RU" sz="1050" b="0" i="1" smtClean="0">
                            <a:latin typeface="Cambria Math" panose="02040503050406030204" pitchFamily="18" charset="0"/>
                          </a:rPr>
                          <m:t>𝑥</m:t>
                        </m:r>
                        <m:r>
                          <a:rPr lang="en-US" altLang="ru-RU" sz="1050" b="0" i="1" smtClean="0">
                            <a:latin typeface="Cambria Math" panose="02040503050406030204" pitchFamily="18" charset="0"/>
                          </a:rPr>
                          <m:t>|</m:t>
                        </m:r>
                        <m:r>
                          <a:rPr lang="en-US" altLang="ru-RU" sz="1050" i="1">
                            <a:latin typeface="Cambria Math" panose="02040503050406030204" pitchFamily="18" charset="0"/>
                          </a:rPr>
                          <m:t>𝑦</m:t>
                        </m:r>
                      </m:e>
                    </m:d>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r>
                          <a:rPr lang="en-US" altLang="ru-RU" sz="1050" b="0" i="1" smtClean="0">
                            <a:latin typeface="Cambria Math" panose="02040503050406030204" pitchFamily="18" charset="0"/>
                          </a:rPr>
                          <m:t>𝑦</m:t>
                        </m:r>
                      </m:e>
                    </m:d>
                  </m:oMath>
                </a14:m>
                <a:r>
                  <a:rPr lang="en-US" sz="1050" dirty="0">
                    <a:latin typeface="IBM Plex Sans" panose="020B0503050203000203" pitchFamily="34" charset="0"/>
                  </a:rPr>
                  <a:t>, and its generalization:</a:t>
                </a:r>
                <a:br>
                  <a:rPr lang="en-US" sz="1050" dirty="0">
                    <a:latin typeface="IBM Plex Sans" panose="020B0503050203000203" pitchFamily="34" charset="0"/>
                  </a:rPr>
                </a:br>
                <a14:m>
                  <m:oMath xmlns:m="http://schemas.openxmlformats.org/officeDocument/2006/math">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sSub>
                          <m:sSubPr>
                            <m:ctrlPr>
                              <a:rPr lang="en-US" altLang="ru-RU" sz="1050" i="1" smtClean="0">
                                <a:latin typeface="Cambria Math" panose="02040503050406030204" pitchFamily="18" charset="0"/>
                              </a:rPr>
                            </m:ctrlPr>
                          </m:sSubPr>
                          <m:e>
                            <m:r>
                              <a:rPr lang="en-US" altLang="ru-RU" sz="1050" b="0" i="1" smtClean="0">
                                <a:latin typeface="Cambria Math" panose="02040503050406030204" pitchFamily="18" charset="0"/>
                              </a:rPr>
                              <m:t>𝑥</m:t>
                            </m:r>
                          </m:e>
                          <m:sub>
                            <m:r>
                              <a:rPr lang="en-US" altLang="ru-RU" sz="1050" b="0" i="1" smtClean="0">
                                <a:latin typeface="Cambria Math" panose="02040503050406030204" pitchFamily="18" charset="0"/>
                              </a:rPr>
                              <m:t>1</m:t>
                            </m:r>
                          </m:sub>
                        </m:sSub>
                        <m:r>
                          <a:rPr lang="en-US" altLang="ru-RU" sz="1050" i="1">
                            <a:latin typeface="Cambria Math" panose="02040503050406030204" pitchFamily="18" charset="0"/>
                          </a:rPr>
                          <m:t>,</m:t>
                        </m:r>
                        <m:r>
                          <a:rPr lang="en-US" altLang="ru-RU" sz="1050" b="0" i="1" smtClean="0">
                            <a:latin typeface="Cambria Math" panose="02040503050406030204" pitchFamily="18" charset="0"/>
                          </a:rPr>
                          <m:t>…,</m:t>
                        </m:r>
                        <m:sSub>
                          <m:sSubPr>
                            <m:ctrlPr>
                              <a:rPr lang="en-US" altLang="ru-RU" sz="1050" i="1">
                                <a:latin typeface="Cambria Math" panose="02040503050406030204" pitchFamily="18" charset="0"/>
                              </a:rPr>
                            </m:ctrlPr>
                          </m:sSubPr>
                          <m:e>
                            <m:r>
                              <a:rPr lang="en-US" altLang="ru-RU" sz="1050" i="1">
                                <a:latin typeface="Cambria Math" panose="02040503050406030204" pitchFamily="18" charset="0"/>
                              </a:rPr>
                              <m:t>𝑥</m:t>
                            </m:r>
                          </m:e>
                          <m:sub>
                            <m:r>
                              <a:rPr lang="en-US" altLang="ru-RU" sz="1050" b="0" i="1" smtClean="0">
                                <a:latin typeface="Cambria Math" panose="02040503050406030204" pitchFamily="18" charset="0"/>
                              </a:rPr>
                              <m:t>𝑚</m:t>
                            </m:r>
                          </m:sub>
                        </m:sSub>
                      </m:e>
                    </m:d>
                    <m:r>
                      <a:rPr lang="en-US" altLang="ru-RU" sz="1050" b="0" i="1" smtClean="0">
                        <a:latin typeface="Cambria Math" panose="02040503050406030204" pitchFamily="18" charset="0"/>
                      </a:rPr>
                      <m:t>=</m:t>
                    </m:r>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sSub>
                          <m:sSubPr>
                            <m:ctrlPr>
                              <a:rPr lang="en-US" altLang="ru-RU" sz="1050" i="1">
                                <a:latin typeface="Cambria Math" panose="02040503050406030204" pitchFamily="18" charset="0"/>
                              </a:rPr>
                            </m:ctrlPr>
                          </m:sSubPr>
                          <m:e>
                            <m:r>
                              <a:rPr lang="en-US" altLang="ru-RU" sz="1050" i="1">
                                <a:latin typeface="Cambria Math" panose="02040503050406030204" pitchFamily="18" charset="0"/>
                              </a:rPr>
                              <m:t>𝑥</m:t>
                            </m:r>
                          </m:e>
                          <m:sub>
                            <m:r>
                              <a:rPr lang="en-US" altLang="ru-RU" sz="1050" i="1">
                                <a:latin typeface="Cambria Math" panose="02040503050406030204" pitchFamily="18" charset="0"/>
                              </a:rPr>
                              <m:t>𝑚</m:t>
                            </m:r>
                          </m:sub>
                        </m:sSub>
                        <m:r>
                          <a:rPr lang="en-US" altLang="ru-RU" sz="1050" i="1">
                            <a:latin typeface="Cambria Math" panose="02040503050406030204" pitchFamily="18" charset="0"/>
                          </a:rPr>
                          <m:t>|</m:t>
                        </m:r>
                        <m:sSub>
                          <m:sSubPr>
                            <m:ctrlPr>
                              <a:rPr lang="en-US" altLang="ru-RU" sz="1050" i="1">
                                <a:latin typeface="Cambria Math" panose="02040503050406030204" pitchFamily="18" charset="0"/>
                              </a:rPr>
                            </m:ctrlPr>
                          </m:sSubPr>
                          <m:e>
                            <m:r>
                              <a:rPr lang="en-US" altLang="ru-RU" sz="1050" i="1">
                                <a:latin typeface="Cambria Math" panose="02040503050406030204" pitchFamily="18" charset="0"/>
                              </a:rPr>
                              <m:t>𝑥</m:t>
                            </m:r>
                          </m:e>
                          <m:sub>
                            <m:r>
                              <a:rPr lang="en-US" altLang="ru-RU" sz="1050" b="0" i="1" smtClean="0">
                                <a:latin typeface="Cambria Math" panose="02040503050406030204" pitchFamily="18" charset="0"/>
                              </a:rPr>
                              <m:t>1</m:t>
                            </m:r>
                          </m:sub>
                        </m:sSub>
                        <m:r>
                          <a:rPr lang="en-US" altLang="ru-RU" sz="1050" i="1">
                            <a:latin typeface="Cambria Math" panose="02040503050406030204" pitchFamily="18" charset="0"/>
                          </a:rPr>
                          <m:t>,…,</m:t>
                        </m:r>
                        <m:sSub>
                          <m:sSubPr>
                            <m:ctrlPr>
                              <a:rPr lang="en-US" altLang="ru-RU" sz="1050" i="1">
                                <a:latin typeface="Cambria Math" panose="02040503050406030204" pitchFamily="18" charset="0"/>
                              </a:rPr>
                            </m:ctrlPr>
                          </m:sSubPr>
                          <m:e>
                            <m:r>
                              <a:rPr lang="en-US" altLang="ru-RU" sz="1050" i="1">
                                <a:latin typeface="Cambria Math" panose="02040503050406030204" pitchFamily="18" charset="0"/>
                              </a:rPr>
                              <m:t>𝑥</m:t>
                            </m:r>
                          </m:e>
                          <m:sub>
                            <m:r>
                              <a:rPr lang="en-US" altLang="ru-RU" sz="1050" i="1">
                                <a:latin typeface="Cambria Math" panose="02040503050406030204" pitchFamily="18" charset="0"/>
                              </a:rPr>
                              <m:t>𝑚</m:t>
                            </m:r>
                            <m:r>
                              <a:rPr lang="en-US" altLang="ru-RU" sz="1050" b="0" i="1" smtClean="0">
                                <a:latin typeface="Cambria Math" panose="02040503050406030204" pitchFamily="18" charset="0"/>
                              </a:rPr>
                              <m:t>−1</m:t>
                            </m:r>
                          </m:sub>
                        </m:sSub>
                      </m:e>
                    </m:d>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sSub>
                          <m:sSubPr>
                            <m:ctrlPr>
                              <a:rPr lang="en-US" altLang="ru-RU" sz="1050" i="1">
                                <a:latin typeface="Cambria Math" panose="02040503050406030204" pitchFamily="18" charset="0"/>
                              </a:rPr>
                            </m:ctrlPr>
                          </m:sSubPr>
                          <m:e>
                            <m:r>
                              <a:rPr lang="en-US" altLang="ru-RU" sz="1050" i="1">
                                <a:latin typeface="Cambria Math" panose="02040503050406030204" pitchFamily="18" charset="0"/>
                              </a:rPr>
                              <m:t>𝑥</m:t>
                            </m:r>
                          </m:e>
                          <m:sub>
                            <m:r>
                              <a:rPr lang="en-US" altLang="ru-RU" sz="1050" i="1">
                                <a:latin typeface="Cambria Math" panose="02040503050406030204" pitchFamily="18" charset="0"/>
                              </a:rPr>
                              <m:t>𝑚</m:t>
                            </m:r>
                            <m:r>
                              <a:rPr lang="en-US" altLang="ru-RU" sz="1050" b="0" i="1" smtClean="0">
                                <a:latin typeface="Cambria Math" panose="02040503050406030204" pitchFamily="18" charset="0"/>
                              </a:rPr>
                              <m:t>−1</m:t>
                            </m:r>
                          </m:sub>
                        </m:sSub>
                        <m:r>
                          <a:rPr lang="en-US" altLang="ru-RU" sz="1050" i="1">
                            <a:latin typeface="Cambria Math" panose="02040503050406030204" pitchFamily="18" charset="0"/>
                          </a:rPr>
                          <m:t>|</m:t>
                        </m:r>
                        <m:sSub>
                          <m:sSubPr>
                            <m:ctrlPr>
                              <a:rPr lang="en-US" altLang="ru-RU" sz="1050" i="1">
                                <a:latin typeface="Cambria Math" panose="02040503050406030204" pitchFamily="18" charset="0"/>
                              </a:rPr>
                            </m:ctrlPr>
                          </m:sSubPr>
                          <m:e>
                            <m:r>
                              <a:rPr lang="en-US" altLang="ru-RU" sz="1050" i="1">
                                <a:latin typeface="Cambria Math" panose="02040503050406030204" pitchFamily="18" charset="0"/>
                              </a:rPr>
                              <m:t>𝑥</m:t>
                            </m:r>
                          </m:e>
                          <m:sub>
                            <m:r>
                              <a:rPr lang="en-US" altLang="ru-RU" sz="1050" i="1">
                                <a:latin typeface="Cambria Math" panose="02040503050406030204" pitchFamily="18" charset="0"/>
                              </a:rPr>
                              <m:t>1</m:t>
                            </m:r>
                          </m:sub>
                        </m:sSub>
                        <m:r>
                          <a:rPr lang="en-US" altLang="ru-RU" sz="1050" i="1">
                            <a:latin typeface="Cambria Math" panose="02040503050406030204" pitchFamily="18" charset="0"/>
                          </a:rPr>
                          <m:t>,…,</m:t>
                        </m:r>
                        <m:sSub>
                          <m:sSubPr>
                            <m:ctrlPr>
                              <a:rPr lang="en-US" altLang="ru-RU" sz="1050" i="1">
                                <a:latin typeface="Cambria Math" panose="02040503050406030204" pitchFamily="18" charset="0"/>
                              </a:rPr>
                            </m:ctrlPr>
                          </m:sSubPr>
                          <m:e>
                            <m:r>
                              <a:rPr lang="en-US" altLang="ru-RU" sz="1050" i="1">
                                <a:latin typeface="Cambria Math" panose="02040503050406030204" pitchFamily="18" charset="0"/>
                              </a:rPr>
                              <m:t>𝑥</m:t>
                            </m:r>
                          </m:e>
                          <m:sub>
                            <m:r>
                              <a:rPr lang="en-US" altLang="ru-RU" sz="1050" i="1">
                                <a:latin typeface="Cambria Math" panose="02040503050406030204" pitchFamily="18" charset="0"/>
                              </a:rPr>
                              <m:t>𝑚</m:t>
                            </m:r>
                            <m:r>
                              <a:rPr lang="en-US" altLang="ru-RU" sz="1050" i="1">
                                <a:latin typeface="Cambria Math" panose="02040503050406030204" pitchFamily="18" charset="0"/>
                              </a:rPr>
                              <m:t>−2</m:t>
                            </m:r>
                          </m:sub>
                        </m:sSub>
                      </m:e>
                    </m:d>
                    <m:r>
                      <a:rPr lang="en-US" altLang="ru-RU" sz="1050" b="0" i="1" smtClean="0">
                        <a:latin typeface="Cambria Math" panose="02040503050406030204" pitchFamily="18" charset="0"/>
                      </a:rPr>
                      <m:t>…</m:t>
                    </m:r>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sSub>
                          <m:sSubPr>
                            <m:ctrlPr>
                              <a:rPr lang="en-US" altLang="ru-RU" sz="1050" i="1">
                                <a:latin typeface="Cambria Math" panose="02040503050406030204" pitchFamily="18" charset="0"/>
                              </a:rPr>
                            </m:ctrlPr>
                          </m:sSubPr>
                          <m:e>
                            <m:r>
                              <a:rPr lang="en-US" altLang="ru-RU" sz="1050" i="1">
                                <a:latin typeface="Cambria Math" panose="02040503050406030204" pitchFamily="18" charset="0"/>
                              </a:rPr>
                              <m:t>𝑥</m:t>
                            </m:r>
                          </m:e>
                          <m:sub>
                            <m:r>
                              <a:rPr lang="en-US" altLang="ru-RU" sz="1050" b="0" i="1" smtClean="0">
                                <a:latin typeface="Cambria Math" panose="02040503050406030204" pitchFamily="18" charset="0"/>
                              </a:rPr>
                              <m:t>2</m:t>
                            </m:r>
                          </m:sub>
                        </m:sSub>
                        <m:r>
                          <a:rPr lang="en-US" altLang="ru-RU" sz="1050" i="1">
                            <a:latin typeface="Cambria Math" panose="02040503050406030204" pitchFamily="18" charset="0"/>
                          </a:rPr>
                          <m:t>|</m:t>
                        </m:r>
                        <m:sSub>
                          <m:sSubPr>
                            <m:ctrlPr>
                              <a:rPr lang="en-US" altLang="ru-RU" sz="1050" i="1">
                                <a:latin typeface="Cambria Math" panose="02040503050406030204" pitchFamily="18" charset="0"/>
                              </a:rPr>
                            </m:ctrlPr>
                          </m:sSubPr>
                          <m:e>
                            <m:r>
                              <a:rPr lang="en-US" altLang="ru-RU" sz="1050" i="1">
                                <a:latin typeface="Cambria Math" panose="02040503050406030204" pitchFamily="18" charset="0"/>
                              </a:rPr>
                              <m:t>𝑥</m:t>
                            </m:r>
                          </m:e>
                          <m:sub>
                            <m:r>
                              <a:rPr lang="en-US" altLang="ru-RU" sz="1050" i="1">
                                <a:latin typeface="Cambria Math" panose="02040503050406030204" pitchFamily="18" charset="0"/>
                              </a:rPr>
                              <m:t>1</m:t>
                            </m:r>
                          </m:sub>
                        </m:sSub>
                      </m:e>
                    </m:d>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sSub>
                          <m:sSubPr>
                            <m:ctrlPr>
                              <a:rPr lang="en-US" altLang="ru-RU" sz="1050" i="1">
                                <a:latin typeface="Cambria Math" panose="02040503050406030204" pitchFamily="18" charset="0"/>
                              </a:rPr>
                            </m:ctrlPr>
                          </m:sSubPr>
                          <m:e>
                            <m:r>
                              <a:rPr lang="en-US" altLang="ru-RU" sz="1050" i="1">
                                <a:latin typeface="Cambria Math" panose="02040503050406030204" pitchFamily="18" charset="0"/>
                              </a:rPr>
                              <m:t>𝑥</m:t>
                            </m:r>
                          </m:e>
                          <m:sub>
                            <m:r>
                              <a:rPr lang="en-US" altLang="ru-RU" sz="1050" b="0" i="1" smtClean="0">
                                <a:latin typeface="Cambria Math" panose="02040503050406030204" pitchFamily="18" charset="0"/>
                              </a:rPr>
                              <m:t>1</m:t>
                            </m:r>
                          </m:sub>
                        </m:sSub>
                      </m:e>
                    </m:d>
                  </m:oMath>
                </a14:m>
                <a:r>
                  <a:rPr lang="en-US" altLang="ru-RU" sz="1050" dirty="0"/>
                  <a:t>.</a:t>
                </a:r>
              </a:p>
              <a:p>
                <a:pPr>
                  <a:lnSpc>
                    <a:spcPct val="150000"/>
                  </a:lnSpc>
                  <a:tabLst>
                    <a:tab pos="804863" algn="l"/>
                  </a:tabLst>
                </a:pPr>
                <a:r>
                  <a:rPr lang="en-US" sz="1050" dirty="0">
                    <a:latin typeface="IBM Plex Sans" panose="020B0503050203000203" pitchFamily="34" charset="0"/>
                  </a:rPr>
                  <a:t>The </a:t>
                </a:r>
                <a:r>
                  <a:rPr lang="en-US" sz="1050" i="1" dirty="0">
                    <a:latin typeface="IBM Plex Sans" panose="020B0503050203000203" pitchFamily="34" charset="0"/>
                  </a:rPr>
                  <a:t>Bayes’</a:t>
                </a:r>
                <a:r>
                  <a:rPr lang="en-US" sz="1050" dirty="0">
                    <a:latin typeface="IBM Plex Sans" panose="020B0503050203000203" pitchFamily="34" charset="0"/>
                  </a:rPr>
                  <a:t> theorem: </a:t>
                </a:r>
                <a:br>
                  <a:rPr lang="en-US" altLang="ru-RU" sz="105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r>
                            <a:rPr lang="en-US" altLang="ru-RU" sz="1050" b="0" i="1" smtClean="0">
                              <a:latin typeface="Cambria Math" panose="02040503050406030204" pitchFamily="18" charset="0"/>
                            </a:rPr>
                            <m:t>𝑦</m:t>
                          </m:r>
                          <m:r>
                            <a:rPr lang="en-US" altLang="ru-RU" sz="1050" b="0" i="1" smtClean="0">
                              <a:latin typeface="Cambria Math" panose="02040503050406030204" pitchFamily="18" charset="0"/>
                            </a:rPr>
                            <m:t>|</m:t>
                          </m:r>
                          <m:r>
                            <a:rPr lang="en-US" altLang="ru-RU" sz="1050" b="0" i="1" smtClean="0">
                              <a:latin typeface="Cambria Math" panose="02040503050406030204" pitchFamily="18" charset="0"/>
                            </a:rPr>
                            <m:t>𝑥</m:t>
                          </m:r>
                        </m:e>
                      </m:d>
                      <m:r>
                        <a:rPr lang="en-US" altLang="ru-RU" sz="1050" b="0" i="1" smtClean="0">
                          <a:latin typeface="Cambria Math" panose="02040503050406030204" pitchFamily="18" charset="0"/>
                        </a:rPr>
                        <m:t>=</m:t>
                      </m:r>
                      <m:f>
                        <m:fPr>
                          <m:ctrlPr>
                            <a:rPr lang="en-US" altLang="ru-RU" sz="1050" b="0" i="1" smtClean="0">
                              <a:latin typeface="Cambria Math" panose="02040503050406030204" pitchFamily="18" charset="0"/>
                            </a:rPr>
                          </m:ctrlPr>
                        </m:fPr>
                        <m:num>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r>
                                <a:rPr lang="en-US" altLang="ru-RU" sz="1050" b="0" i="1" smtClean="0">
                                  <a:latin typeface="Cambria Math" panose="02040503050406030204" pitchFamily="18" charset="0"/>
                                </a:rPr>
                                <m:t>𝑥</m:t>
                              </m:r>
                              <m:r>
                                <a:rPr lang="en-US" altLang="ru-RU" sz="1050" i="1">
                                  <a:latin typeface="Cambria Math" panose="02040503050406030204" pitchFamily="18" charset="0"/>
                                </a:rPr>
                                <m:t>|</m:t>
                              </m:r>
                              <m:r>
                                <a:rPr lang="en-US" altLang="ru-RU" sz="1050" b="0" i="1" smtClean="0">
                                  <a:latin typeface="Cambria Math" panose="02040503050406030204" pitchFamily="18" charset="0"/>
                                </a:rPr>
                                <m:t>𝑦</m:t>
                              </m:r>
                            </m:e>
                          </m:d>
                          <m:r>
                            <a:rPr lang="en-US" altLang="ru-RU" sz="1050" b="0" i="1" smtClean="0">
                              <a:latin typeface="Cambria Math" panose="02040503050406030204" pitchFamily="18" charset="0"/>
                            </a:rPr>
                            <m:t>𝑝</m:t>
                          </m:r>
                          <m:r>
                            <a:rPr lang="en-US" altLang="ru-RU" sz="1050" b="0" i="1" smtClean="0">
                              <a:latin typeface="Cambria Math" panose="02040503050406030204" pitchFamily="18" charset="0"/>
                            </a:rPr>
                            <m:t>(</m:t>
                          </m:r>
                          <m:r>
                            <a:rPr lang="en-US" altLang="ru-RU" sz="1050" b="0" i="1" smtClean="0">
                              <a:latin typeface="Cambria Math" panose="02040503050406030204" pitchFamily="18" charset="0"/>
                            </a:rPr>
                            <m:t>𝑦</m:t>
                          </m:r>
                          <m:r>
                            <a:rPr lang="en-US" altLang="ru-RU" sz="1050" b="0" i="1" smtClean="0">
                              <a:latin typeface="Cambria Math" panose="02040503050406030204" pitchFamily="18" charset="0"/>
                            </a:rPr>
                            <m:t>)</m:t>
                          </m:r>
                        </m:num>
                        <m:den>
                          <m:nary>
                            <m:naryPr>
                              <m:limLoc m:val="undOvr"/>
                              <m:subHide m:val="on"/>
                              <m:supHide m:val="on"/>
                              <m:ctrlPr>
                                <a:rPr lang="en-US" altLang="ru-RU" sz="1050" i="1">
                                  <a:latin typeface="Cambria Math" panose="02040503050406030204" pitchFamily="18" charset="0"/>
                                </a:rPr>
                              </m:ctrlPr>
                            </m:naryPr>
                            <m:sub/>
                            <m:sup/>
                            <m:e>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r>
                                    <a:rPr lang="en-US" altLang="ru-RU" sz="1050" i="1">
                                      <a:latin typeface="Cambria Math" panose="02040503050406030204" pitchFamily="18" charset="0"/>
                                    </a:rPr>
                                    <m:t>𝑥</m:t>
                                  </m:r>
                                  <m:r>
                                    <a:rPr lang="en-US" altLang="ru-RU" sz="1050" i="1">
                                      <a:latin typeface="Cambria Math" panose="02040503050406030204" pitchFamily="18" charset="0"/>
                                    </a:rPr>
                                    <m:t>,</m:t>
                                  </m:r>
                                  <m:r>
                                    <a:rPr lang="en-US" altLang="ru-RU" sz="1050" i="1">
                                      <a:latin typeface="Cambria Math" panose="02040503050406030204" pitchFamily="18" charset="0"/>
                                    </a:rPr>
                                    <m:t>𝑦</m:t>
                                  </m:r>
                                </m:e>
                              </m:d>
                            </m:e>
                          </m:nary>
                          <m:r>
                            <a:rPr lang="en-US" altLang="ru-RU" sz="1050" i="1">
                              <a:latin typeface="Cambria Math" panose="02040503050406030204" pitchFamily="18" charset="0"/>
                              <a:ea typeface="Cambria Math" panose="02040503050406030204" pitchFamily="18" charset="0"/>
                            </a:rPr>
                            <m:t>𝑑𝑦</m:t>
                          </m:r>
                        </m:den>
                      </m:f>
                      <m:r>
                        <a:rPr lang="en-US" altLang="ru-RU" sz="1050" b="0" i="1" smtClean="0">
                          <a:latin typeface="Cambria Math" panose="02040503050406030204" pitchFamily="18" charset="0"/>
                        </a:rPr>
                        <m:t>,</m:t>
                      </m:r>
                    </m:oMath>
                    <m:oMath xmlns:m="http://schemas.openxmlformats.org/officeDocument/2006/math">
                      <m:r>
                        <a:rPr lang="en-US" sz="1050" b="0" i="1" smtClean="0">
                          <a:latin typeface="Cambria Math" panose="02040503050406030204" pitchFamily="18" charset="0"/>
                        </a:rPr>
                        <m:t>𝑃𝑜𝑠𝑡𝑒𝑟𝑖𝑜𝑟</m:t>
                      </m:r>
                      <m:r>
                        <a:rPr lang="en-US" sz="1050" b="0" i="1" smtClean="0">
                          <a:latin typeface="Cambria Math" panose="02040503050406030204" pitchFamily="18" charset="0"/>
                        </a:rPr>
                        <m:t>=</m:t>
                      </m:r>
                      <m:f>
                        <m:fPr>
                          <m:ctrlPr>
                            <a:rPr lang="en-US" altLang="ru-RU" sz="1050" i="1">
                              <a:latin typeface="Cambria Math" panose="02040503050406030204" pitchFamily="18" charset="0"/>
                            </a:rPr>
                          </m:ctrlPr>
                        </m:fPr>
                        <m:num>
                          <m:r>
                            <a:rPr lang="en-US" altLang="ru-RU" sz="1050" b="0" i="1" smtClean="0">
                              <a:latin typeface="Cambria Math" panose="02040503050406030204" pitchFamily="18" charset="0"/>
                            </a:rPr>
                            <m:t>𝐿𝑖𝑘𝑒𝑙𝑖h𝑜𝑜𝑑</m:t>
                          </m:r>
                          <m:r>
                            <a:rPr lang="en-US" altLang="ru-RU" sz="1050" b="0" i="1" smtClean="0">
                              <a:latin typeface="Cambria Math" panose="02040503050406030204" pitchFamily="18" charset="0"/>
                              <a:ea typeface="Cambria Math" panose="02040503050406030204" pitchFamily="18" charset="0"/>
                            </a:rPr>
                            <m:t>∙</m:t>
                          </m:r>
                          <m:r>
                            <a:rPr lang="en-US" altLang="ru-RU" sz="1050" b="0" i="1" smtClean="0">
                              <a:latin typeface="Cambria Math" panose="02040503050406030204" pitchFamily="18" charset="0"/>
                            </a:rPr>
                            <m:t>𝑃𝑟𝑖𝑜𝑟</m:t>
                          </m:r>
                        </m:num>
                        <m:den>
                          <m:r>
                            <a:rPr lang="en-US" altLang="ru-RU" sz="1050" b="0" i="1" smtClean="0">
                              <a:latin typeface="Cambria Math" panose="02040503050406030204" pitchFamily="18" charset="0"/>
                            </a:rPr>
                            <m:t>𝐸𝑣𝑖𝑑𝑒𝑛𝑐𝑒</m:t>
                          </m:r>
                        </m:den>
                      </m:f>
                      <m:r>
                        <a:rPr lang="en-US" altLang="ru-RU" sz="1050" b="0" i="1" smtClean="0">
                          <a:latin typeface="Cambria Math" panose="02040503050406030204" pitchFamily="18" charset="0"/>
                          <a:ea typeface="Cambria Math" panose="02040503050406030204" pitchFamily="18" charset="0"/>
                        </a:rPr>
                        <m:t>.</m:t>
                      </m:r>
                    </m:oMath>
                  </m:oMathPara>
                </a14:m>
                <a:endParaRPr lang="en-US" sz="1050" dirty="0">
                  <a:latin typeface="IBM Plex Sans" panose="020B0503050203000203" pitchFamily="34" charset="0"/>
                </a:endParaRPr>
              </a:p>
              <a:p>
                <a:pPr>
                  <a:lnSpc>
                    <a:spcPct val="150000"/>
                  </a:lnSpc>
                  <a:tabLst>
                    <a:tab pos="804863" algn="l"/>
                  </a:tabLst>
                </a:pPr>
                <a:endParaRPr lang="en-US" sz="1050" dirty="0">
                  <a:latin typeface="IBM Plex Sans" panose="020B0503050203000203" pitchFamily="34" charset="0"/>
                </a:endParaRPr>
              </a:p>
            </p:txBody>
          </p:sp>
        </mc:Choice>
        <mc:Fallback>
          <p:sp>
            <p:nvSpPr>
              <p:cNvPr id="2" name="TextBox 1">
                <a:extLst>
                  <a:ext uri="{FF2B5EF4-FFF2-40B4-BE49-F238E27FC236}">
                    <a16:creationId xmlns:a16="http://schemas.microsoft.com/office/drawing/2014/main" id="{C3331894-E5AE-C957-8811-2956F610E219}"/>
                  </a:ext>
                </a:extLst>
              </p:cNvPr>
              <p:cNvSpPr txBox="1">
                <a:spLocks noRot="1" noChangeAspect="1" noMove="1" noResize="1" noEditPoints="1" noAdjustHandles="1" noChangeArrowheads="1" noChangeShapeType="1" noTextEdit="1"/>
              </p:cNvSpPr>
              <p:nvPr/>
            </p:nvSpPr>
            <p:spPr>
              <a:xfrm>
                <a:off x="597587" y="1135562"/>
                <a:ext cx="4274663" cy="2712024"/>
              </a:xfrm>
              <a:prstGeom prst="rect">
                <a:avLst/>
              </a:prstGeom>
              <a:blipFill>
                <a:blip r:embed="rId2"/>
                <a:stretch>
                  <a:fillRect t="-8764"/>
                </a:stretch>
              </a:blipFill>
            </p:spPr>
            <p:txBody>
              <a:bodyPr/>
              <a:lstStyle/>
              <a:p>
                <a:r>
                  <a:rPr lang="ru-RU">
                    <a:noFill/>
                  </a:rPr>
                  <a:t> </a:t>
                </a:r>
              </a:p>
            </p:txBody>
          </p:sp>
        </mc:Fallback>
      </mc:AlternateContent>
      <p:sp>
        <p:nvSpPr>
          <p:cNvPr id="7" name="Заголовок 1">
            <a:extLst>
              <a:ext uri="{FF2B5EF4-FFF2-40B4-BE49-F238E27FC236}">
                <a16:creationId xmlns:a16="http://schemas.microsoft.com/office/drawing/2014/main" id="{023B5E96-AB54-4ED4-C5C4-93695AF27B71}"/>
              </a:ext>
            </a:extLst>
          </p:cNvPr>
          <p:cNvSpPr txBox="1">
            <a:spLocks/>
          </p:cNvSpPr>
          <p:nvPr/>
        </p:nvSpPr>
        <p:spPr>
          <a:xfrm>
            <a:off x="601977" y="4609851"/>
            <a:ext cx="3646365" cy="161242"/>
          </a:xfrm>
          <a:prstGeom prst="rect">
            <a:avLst/>
          </a:prstGeom>
        </p:spPr>
        <p:txBody>
          <a:bodyPr vert="horz" lIns="45899" tIns="22950" rIns="45899" bIns="22950" rtlCol="0" anchor="t">
            <a:normAutofit/>
          </a:bodyPr>
          <a:lstStyle>
            <a:lvl1pPr algn="l" defTabSz="1366114" rtl="0" eaLnBrk="1" latinLnBrk="0" hangingPunct="1">
              <a:lnSpc>
                <a:spcPct val="90000"/>
              </a:lnSpc>
              <a:spcBef>
                <a:spcPct val="0"/>
              </a:spcBef>
              <a:buNone/>
              <a:defRPr sz="4781" b="1" kern="1200">
                <a:solidFill>
                  <a:schemeClr val="tx1"/>
                </a:solidFill>
                <a:latin typeface="Montserrat" pitchFamily="2" charset="0"/>
                <a:ea typeface="+mj-ea"/>
                <a:cs typeface="+mj-cs"/>
              </a:defRPr>
            </a:lvl1pPr>
          </a:lstStyle>
          <a:p>
            <a:r>
              <a:rPr lang="en-US" sz="800" b="0" dirty="0">
                <a:solidFill>
                  <a:schemeClr val="bg2">
                    <a:lumMod val="50000"/>
                  </a:schemeClr>
                </a:solidFill>
                <a:latin typeface="IBM Plex Sans" panose="020B0503050203000203" pitchFamily="34" charset="0"/>
                <a:ea typeface="+mn-ea"/>
                <a:cs typeface="+mn-cs"/>
                <a:hlinkClick r:id="rId3"/>
              </a:rPr>
              <a:t>Pattern Recognition and Machine Learning by Ch. Bishop, 2006</a:t>
            </a:r>
            <a:endParaRPr lang="ru-RU" sz="1004"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E1B659D-EC67-A0C4-EB46-6F0E4FC5D199}"/>
                  </a:ext>
                </a:extLst>
              </p:cNvPr>
              <p:cNvSpPr txBox="1"/>
              <p:nvPr/>
            </p:nvSpPr>
            <p:spPr>
              <a:xfrm>
                <a:off x="5289046" y="1137227"/>
                <a:ext cx="3311203" cy="2652842"/>
              </a:xfrm>
              <a:prstGeom prst="rect">
                <a:avLst/>
              </a:prstGeom>
              <a:noFill/>
            </p:spPr>
            <p:txBody>
              <a:bodyPr wrap="square">
                <a:spAutoFit/>
              </a:bodyPr>
              <a:lstStyle/>
              <a:p>
                <a:pPr>
                  <a:tabLst>
                    <a:tab pos="804863" algn="l"/>
                  </a:tabLst>
                </a:pPr>
                <a:r>
                  <a:rPr lang="en-US" sz="1050" dirty="0">
                    <a:latin typeface="IBM Plex Sans" panose="020B0503050203000203" pitchFamily="34" charset="0"/>
                  </a:rPr>
                  <a:t>The </a:t>
                </a:r>
                <a:r>
                  <a:rPr lang="en-US" sz="1050" i="1" dirty="0">
                    <a:latin typeface="IBM Plex Sans" panose="020B0503050203000203" pitchFamily="34" charset="0"/>
                  </a:rPr>
                  <a:t>normal</a:t>
                </a:r>
                <a:r>
                  <a:rPr lang="en-US" sz="1050" dirty="0">
                    <a:latin typeface="IBM Plex Sans" panose="020B0503050203000203" pitchFamily="34" charset="0"/>
                  </a:rPr>
                  <a:t> or </a:t>
                </a:r>
                <a:r>
                  <a:rPr lang="en-US" sz="1050" i="1" dirty="0">
                    <a:latin typeface="IBM Plex Sans" panose="020B0503050203000203" pitchFamily="34" charset="0"/>
                  </a:rPr>
                  <a:t>Gaussian</a:t>
                </a:r>
                <a:r>
                  <a:rPr lang="en-US" sz="1050" dirty="0">
                    <a:latin typeface="IBM Plex Sans" panose="020B0503050203000203" pitchFamily="34" charset="0"/>
                  </a:rPr>
                  <a:t> distribution:</a:t>
                </a:r>
              </a:p>
              <a:p>
                <a:pPr>
                  <a:tabLst>
                    <a:tab pos="804863" algn="l"/>
                  </a:tabLst>
                </a:pPr>
                <a14:m>
                  <m:oMathPara xmlns:m="http://schemas.openxmlformats.org/officeDocument/2006/math">
                    <m:oMathParaPr>
                      <m:jc m:val="centerGroup"/>
                    </m:oMathParaPr>
                    <m:oMath xmlns:m="http://schemas.openxmlformats.org/officeDocument/2006/math">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r>
                            <a:rPr lang="en-US" altLang="ru-RU" sz="1050" i="1">
                              <a:latin typeface="Cambria Math" panose="02040503050406030204" pitchFamily="18" charset="0"/>
                            </a:rPr>
                            <m:t>𝑥</m:t>
                          </m:r>
                        </m:e>
                      </m:d>
                      <m:r>
                        <a:rPr lang="en-US" altLang="ru-RU" sz="1050" b="0" i="1" smtClean="0">
                          <a:latin typeface="Cambria Math" panose="02040503050406030204" pitchFamily="18" charset="0"/>
                        </a:rPr>
                        <m:t>=</m:t>
                      </m:r>
                      <m:r>
                        <a:rPr lang="en-US" altLang="ru-RU" sz="1050" i="1">
                          <a:latin typeface="Cambria Math" panose="02040503050406030204" pitchFamily="18" charset="0"/>
                          <a:ea typeface="Cambria Math" panose="02040503050406030204" pitchFamily="18" charset="0"/>
                        </a:rPr>
                        <m:t>𝑁</m:t>
                      </m:r>
                      <m:d>
                        <m:dPr>
                          <m:ctrlPr>
                            <a:rPr lang="en-US" altLang="ru-RU" sz="1050" i="1">
                              <a:latin typeface="Cambria Math" panose="02040503050406030204" pitchFamily="18" charset="0"/>
                            </a:rPr>
                          </m:ctrlPr>
                        </m:dPr>
                        <m:e>
                          <m:r>
                            <a:rPr lang="en-US" altLang="ru-RU" sz="1050" i="1">
                              <a:latin typeface="Cambria Math" panose="02040503050406030204" pitchFamily="18" charset="0"/>
                            </a:rPr>
                            <m:t>𝑥</m:t>
                          </m:r>
                          <m:r>
                            <a:rPr lang="en-US" altLang="ru-RU" sz="1050" i="1">
                              <a:latin typeface="Cambria Math" panose="02040503050406030204" pitchFamily="18" charset="0"/>
                            </a:rPr>
                            <m:t>|</m:t>
                          </m:r>
                          <m:r>
                            <a:rPr lang="en-US" altLang="ru-RU" sz="1050" i="1">
                              <a:latin typeface="Cambria Math" panose="02040503050406030204" pitchFamily="18" charset="0"/>
                              <a:ea typeface="Cambria Math" panose="02040503050406030204" pitchFamily="18" charset="0"/>
                            </a:rPr>
                            <m:t>𝜇</m:t>
                          </m:r>
                          <m:r>
                            <a:rPr lang="en-US" altLang="ru-RU" sz="1050" i="1">
                              <a:latin typeface="Cambria Math" panose="02040503050406030204" pitchFamily="18" charset="0"/>
                              <a:ea typeface="Cambria Math" panose="02040503050406030204" pitchFamily="18" charset="0"/>
                            </a:rPr>
                            <m:t>,</m:t>
                          </m:r>
                          <m:sSup>
                            <m:sSupPr>
                              <m:ctrlPr>
                                <a:rPr lang="en-US" altLang="ru-RU" sz="1050" i="1">
                                  <a:latin typeface="Cambria Math" panose="02040503050406030204" pitchFamily="18" charset="0"/>
                                  <a:ea typeface="Cambria Math" panose="02040503050406030204" pitchFamily="18" charset="0"/>
                                </a:rPr>
                              </m:ctrlPr>
                            </m:sSupPr>
                            <m:e>
                              <m:r>
                                <a:rPr lang="en-US" altLang="ru-RU" sz="1050" i="1">
                                  <a:latin typeface="Cambria Math" panose="02040503050406030204" pitchFamily="18" charset="0"/>
                                  <a:ea typeface="Cambria Math" panose="02040503050406030204" pitchFamily="18" charset="0"/>
                                </a:rPr>
                                <m:t>𝜎</m:t>
                              </m:r>
                            </m:e>
                            <m:sup>
                              <m:r>
                                <a:rPr lang="en-US" altLang="ru-RU" sz="1050" i="1">
                                  <a:latin typeface="Cambria Math" panose="02040503050406030204" pitchFamily="18" charset="0"/>
                                  <a:ea typeface="Cambria Math" panose="02040503050406030204" pitchFamily="18" charset="0"/>
                                </a:rPr>
                                <m:t>2</m:t>
                              </m:r>
                            </m:sup>
                          </m:sSup>
                        </m:e>
                      </m:d>
                      <m:r>
                        <a:rPr lang="en-US" altLang="ru-RU" sz="1050" i="1">
                          <a:latin typeface="Cambria Math" panose="02040503050406030204" pitchFamily="18" charset="0"/>
                        </a:rPr>
                        <m:t>=</m:t>
                      </m:r>
                      <m:f>
                        <m:fPr>
                          <m:ctrlPr>
                            <a:rPr lang="en-US" altLang="ru-RU" sz="1050" i="1" smtClean="0">
                              <a:latin typeface="Cambria Math" panose="02040503050406030204" pitchFamily="18" charset="0"/>
                            </a:rPr>
                          </m:ctrlPr>
                        </m:fPr>
                        <m:num>
                          <m:r>
                            <a:rPr lang="en-US" altLang="ru-RU" sz="1050" b="0" i="1" smtClean="0">
                              <a:latin typeface="Cambria Math" panose="02040503050406030204" pitchFamily="18" charset="0"/>
                            </a:rPr>
                            <m:t>1</m:t>
                          </m:r>
                        </m:num>
                        <m:den>
                          <m:rad>
                            <m:radPr>
                              <m:degHide m:val="on"/>
                              <m:ctrlPr>
                                <a:rPr lang="en-US" altLang="ru-RU" sz="1050" i="1" smtClean="0">
                                  <a:latin typeface="Cambria Math" panose="02040503050406030204" pitchFamily="18" charset="0"/>
                                </a:rPr>
                              </m:ctrlPr>
                            </m:radPr>
                            <m:deg/>
                            <m:e>
                              <m:r>
                                <a:rPr lang="en-US" altLang="ru-RU" sz="1050" b="0" i="1" smtClean="0">
                                  <a:latin typeface="Cambria Math" panose="02040503050406030204" pitchFamily="18" charset="0"/>
                                </a:rPr>
                                <m:t>2</m:t>
                              </m:r>
                              <m:r>
                                <a:rPr lang="en-US" altLang="ru-RU" sz="1050" b="0" i="1" smtClean="0">
                                  <a:latin typeface="Cambria Math" panose="02040503050406030204" pitchFamily="18" charset="0"/>
                                  <a:ea typeface="Cambria Math" panose="02040503050406030204" pitchFamily="18" charset="0"/>
                                </a:rPr>
                                <m:t>𝜋</m:t>
                              </m:r>
                              <m:sSup>
                                <m:sSupPr>
                                  <m:ctrlPr>
                                    <a:rPr lang="en-US" altLang="ru-RU" sz="1050" i="1">
                                      <a:latin typeface="Cambria Math" panose="02040503050406030204" pitchFamily="18" charset="0"/>
                                      <a:ea typeface="Cambria Math" panose="02040503050406030204" pitchFamily="18" charset="0"/>
                                    </a:rPr>
                                  </m:ctrlPr>
                                </m:sSupPr>
                                <m:e>
                                  <m:r>
                                    <a:rPr lang="en-US" altLang="ru-RU" sz="1050" i="1">
                                      <a:latin typeface="Cambria Math" panose="02040503050406030204" pitchFamily="18" charset="0"/>
                                      <a:ea typeface="Cambria Math" panose="02040503050406030204" pitchFamily="18" charset="0"/>
                                    </a:rPr>
                                    <m:t>𝜎</m:t>
                                  </m:r>
                                </m:e>
                                <m:sup>
                                  <m:r>
                                    <a:rPr lang="en-US" altLang="ru-RU" sz="1050" i="1">
                                      <a:latin typeface="Cambria Math" panose="02040503050406030204" pitchFamily="18" charset="0"/>
                                      <a:ea typeface="Cambria Math" panose="02040503050406030204" pitchFamily="18" charset="0"/>
                                    </a:rPr>
                                    <m:t>2</m:t>
                                  </m:r>
                                </m:sup>
                              </m:sSup>
                            </m:e>
                          </m:rad>
                        </m:den>
                      </m:f>
                      <m:r>
                        <a:rPr lang="en-US" altLang="ru-RU" sz="1050" b="0" i="1" smtClean="0">
                          <a:latin typeface="Cambria Math" panose="02040503050406030204" pitchFamily="18" charset="0"/>
                        </a:rPr>
                        <m:t>𝑒𝑥𝑝</m:t>
                      </m:r>
                      <m:d>
                        <m:dPr>
                          <m:ctrlPr>
                            <a:rPr lang="en-US" altLang="ru-RU" sz="1050" b="0" i="1" smtClean="0">
                              <a:latin typeface="Cambria Math" panose="02040503050406030204" pitchFamily="18" charset="0"/>
                            </a:rPr>
                          </m:ctrlPr>
                        </m:dPr>
                        <m:e>
                          <m:r>
                            <a:rPr lang="en-US" altLang="ru-RU" sz="1050" b="0" i="1" smtClean="0">
                              <a:latin typeface="Cambria Math" panose="02040503050406030204" pitchFamily="18" charset="0"/>
                            </a:rPr>
                            <m:t>−</m:t>
                          </m:r>
                          <m:f>
                            <m:fPr>
                              <m:ctrlPr>
                                <a:rPr lang="en-US" altLang="ru-RU" sz="1050" i="1">
                                  <a:latin typeface="Cambria Math" panose="02040503050406030204" pitchFamily="18" charset="0"/>
                                </a:rPr>
                              </m:ctrlPr>
                            </m:fPr>
                            <m:num>
                              <m:r>
                                <a:rPr lang="en-US" altLang="ru-RU" sz="1050" i="1">
                                  <a:latin typeface="Cambria Math" panose="02040503050406030204" pitchFamily="18" charset="0"/>
                                </a:rPr>
                                <m:t>1</m:t>
                              </m:r>
                            </m:num>
                            <m:den>
                              <m:r>
                                <a:rPr lang="en-US" altLang="ru-RU" sz="1050" i="1">
                                  <a:latin typeface="Cambria Math" panose="02040503050406030204" pitchFamily="18" charset="0"/>
                                </a:rPr>
                                <m:t>2</m:t>
                              </m:r>
                              <m:sSup>
                                <m:sSupPr>
                                  <m:ctrlPr>
                                    <a:rPr lang="en-US" altLang="ru-RU" sz="1050" i="1">
                                      <a:latin typeface="Cambria Math" panose="02040503050406030204" pitchFamily="18" charset="0"/>
                                      <a:ea typeface="Cambria Math" panose="02040503050406030204" pitchFamily="18" charset="0"/>
                                    </a:rPr>
                                  </m:ctrlPr>
                                </m:sSupPr>
                                <m:e>
                                  <m:r>
                                    <a:rPr lang="en-US" altLang="ru-RU" sz="1050" i="1">
                                      <a:latin typeface="Cambria Math" panose="02040503050406030204" pitchFamily="18" charset="0"/>
                                      <a:ea typeface="Cambria Math" panose="02040503050406030204" pitchFamily="18" charset="0"/>
                                    </a:rPr>
                                    <m:t>𝜎</m:t>
                                  </m:r>
                                </m:e>
                                <m:sup>
                                  <m:r>
                                    <a:rPr lang="en-US" altLang="ru-RU" sz="1050" i="1">
                                      <a:latin typeface="Cambria Math" panose="02040503050406030204" pitchFamily="18" charset="0"/>
                                      <a:ea typeface="Cambria Math" panose="02040503050406030204" pitchFamily="18" charset="0"/>
                                    </a:rPr>
                                    <m:t>2</m:t>
                                  </m:r>
                                </m:sup>
                              </m:sSup>
                            </m:den>
                          </m:f>
                          <m:sSup>
                            <m:sSupPr>
                              <m:ctrlPr>
                                <a:rPr lang="en-US" altLang="ru-RU" sz="1050" i="1" smtClean="0">
                                  <a:latin typeface="Cambria Math" panose="02040503050406030204" pitchFamily="18" charset="0"/>
                                  <a:ea typeface="Cambria Math" panose="02040503050406030204" pitchFamily="18" charset="0"/>
                                </a:rPr>
                              </m:ctrlPr>
                            </m:sSupPr>
                            <m:e>
                              <m:d>
                                <m:dPr>
                                  <m:ctrlPr>
                                    <a:rPr lang="en-US" altLang="ru-RU" sz="1050" i="1">
                                      <a:latin typeface="Cambria Math" panose="02040503050406030204" pitchFamily="18" charset="0"/>
                                      <a:ea typeface="Cambria Math" panose="02040503050406030204" pitchFamily="18" charset="0"/>
                                    </a:rPr>
                                  </m:ctrlPr>
                                </m:dPr>
                                <m:e>
                                  <m:r>
                                    <a:rPr lang="en-US" altLang="ru-RU" sz="1050" i="1">
                                      <a:latin typeface="Cambria Math" panose="02040503050406030204" pitchFamily="18" charset="0"/>
                                      <a:ea typeface="Cambria Math" panose="02040503050406030204" pitchFamily="18" charset="0"/>
                                    </a:rPr>
                                    <m:t>𝑥</m:t>
                                  </m:r>
                                  <m:r>
                                    <a:rPr lang="en-US" altLang="ru-RU" sz="1050" i="1">
                                      <a:latin typeface="Cambria Math" panose="02040503050406030204" pitchFamily="18" charset="0"/>
                                      <a:ea typeface="Cambria Math" panose="02040503050406030204" pitchFamily="18" charset="0"/>
                                    </a:rPr>
                                    <m:t>−</m:t>
                                  </m:r>
                                  <m:r>
                                    <a:rPr lang="en-US" altLang="ru-RU" sz="1050" i="1">
                                      <a:latin typeface="Cambria Math" panose="02040503050406030204" pitchFamily="18" charset="0"/>
                                      <a:ea typeface="Cambria Math" panose="02040503050406030204" pitchFamily="18" charset="0"/>
                                    </a:rPr>
                                    <m:t>𝜇</m:t>
                                  </m:r>
                                </m:e>
                              </m:d>
                            </m:e>
                            <m:sup>
                              <m:r>
                                <a:rPr lang="en-US" altLang="ru-RU" sz="1050" b="0" i="1" smtClean="0">
                                  <a:latin typeface="Cambria Math" panose="02040503050406030204" pitchFamily="18" charset="0"/>
                                  <a:ea typeface="Cambria Math" panose="02040503050406030204" pitchFamily="18" charset="0"/>
                                </a:rPr>
                                <m:t>2</m:t>
                              </m:r>
                            </m:sup>
                          </m:sSup>
                        </m:e>
                      </m:d>
                      <m:r>
                        <a:rPr lang="en-US" altLang="ru-RU" sz="1050" b="0" i="1" smtClean="0">
                          <a:latin typeface="Cambria Math" panose="02040503050406030204" pitchFamily="18" charset="0"/>
                        </a:rPr>
                        <m:t>,</m:t>
                      </m:r>
                    </m:oMath>
                  </m:oMathPara>
                </a14:m>
                <a:br>
                  <a:rPr lang="en-US" sz="1050" dirty="0">
                    <a:latin typeface="IBM Plex Sans" panose="020B0503050203000203" pitchFamily="34" charset="0"/>
                  </a:rPr>
                </a:br>
                <a:br>
                  <a:rPr lang="en-US" sz="1050" dirty="0">
                    <a:latin typeface="IBM Plex Sans" panose="020B0503050203000203" pitchFamily="34" charset="0"/>
                  </a:rPr>
                </a:br>
                <a14:m>
                  <m:oMathPara xmlns:m="http://schemas.openxmlformats.org/officeDocument/2006/math">
                    <m:oMathParaPr>
                      <m:jc m:val="centerGroup"/>
                    </m:oMathParaPr>
                    <m:oMath xmlns:m="http://schemas.openxmlformats.org/officeDocument/2006/math">
                      <m:nary>
                        <m:naryPr>
                          <m:limLoc m:val="undOvr"/>
                          <m:ctrlPr>
                            <a:rPr lang="en-US" altLang="ru-RU" sz="1050" i="1" smtClean="0">
                              <a:latin typeface="Cambria Math" panose="02040503050406030204" pitchFamily="18" charset="0"/>
                            </a:rPr>
                          </m:ctrlPr>
                        </m:naryPr>
                        <m:sub>
                          <m:r>
                            <m:rPr>
                              <m:brk m:alnAt="24"/>
                            </m:rPr>
                            <a:rPr lang="en-US" altLang="ru-RU" sz="1050" b="0" i="1" smtClean="0">
                              <a:latin typeface="Cambria Math" panose="02040503050406030204" pitchFamily="18" charset="0"/>
                            </a:rPr>
                            <m:t>−</m:t>
                          </m:r>
                          <m:r>
                            <a:rPr lang="en-US" altLang="ru-RU" sz="1050" b="0" i="1" smtClean="0">
                              <a:latin typeface="Cambria Math" panose="02040503050406030204" pitchFamily="18" charset="0"/>
                              <a:ea typeface="Cambria Math" panose="02040503050406030204" pitchFamily="18" charset="0"/>
                            </a:rPr>
                            <m:t>∞</m:t>
                          </m:r>
                        </m:sub>
                        <m:sup>
                          <m:r>
                            <a:rPr lang="en-US" altLang="ru-RU" sz="1050" b="0" i="1" smtClean="0">
                              <a:latin typeface="Cambria Math" panose="02040503050406030204" pitchFamily="18" charset="0"/>
                            </a:rPr>
                            <m:t>+</m:t>
                          </m:r>
                          <m:r>
                            <a:rPr lang="en-US" altLang="ru-RU" sz="1050" b="0" i="1" smtClean="0">
                              <a:latin typeface="Cambria Math" panose="02040503050406030204" pitchFamily="18" charset="0"/>
                              <a:ea typeface="Cambria Math" panose="02040503050406030204" pitchFamily="18" charset="0"/>
                            </a:rPr>
                            <m:t>∞</m:t>
                          </m:r>
                        </m:sup>
                        <m:e>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r>
                                <a:rPr lang="en-US" altLang="ru-RU" sz="1050" i="1">
                                  <a:latin typeface="Cambria Math" panose="02040503050406030204" pitchFamily="18" charset="0"/>
                                </a:rPr>
                                <m:t>𝑥</m:t>
                              </m:r>
                            </m:e>
                          </m:d>
                          <m:r>
                            <a:rPr lang="en-US" altLang="ru-RU" sz="1050" b="0" i="1" smtClean="0">
                              <a:latin typeface="Cambria Math" panose="02040503050406030204" pitchFamily="18" charset="0"/>
                            </a:rPr>
                            <m:t>𝑑𝑥</m:t>
                          </m:r>
                        </m:e>
                      </m:nary>
                      <m:r>
                        <a:rPr lang="en-US" altLang="ru-RU" sz="1050" b="0" i="1" smtClean="0">
                          <a:latin typeface="Cambria Math" panose="02040503050406030204" pitchFamily="18" charset="0"/>
                        </a:rPr>
                        <m:t>=</m:t>
                      </m:r>
                      <m:nary>
                        <m:naryPr>
                          <m:limLoc m:val="undOvr"/>
                          <m:ctrlPr>
                            <a:rPr lang="en-US" altLang="ru-RU" sz="1050" i="1">
                              <a:latin typeface="Cambria Math" panose="02040503050406030204" pitchFamily="18" charset="0"/>
                            </a:rPr>
                          </m:ctrlPr>
                        </m:naryPr>
                        <m:sub>
                          <m:r>
                            <m:rPr>
                              <m:brk m:alnAt="24"/>
                            </m:rPr>
                            <a:rPr lang="en-US" altLang="ru-RU" sz="1050" i="1">
                              <a:latin typeface="Cambria Math" panose="02040503050406030204" pitchFamily="18" charset="0"/>
                            </a:rPr>
                            <m:t>−</m:t>
                          </m:r>
                          <m:r>
                            <a:rPr lang="en-US" altLang="ru-RU" sz="1050" i="1">
                              <a:latin typeface="Cambria Math" panose="02040503050406030204" pitchFamily="18" charset="0"/>
                              <a:ea typeface="Cambria Math" panose="02040503050406030204" pitchFamily="18" charset="0"/>
                            </a:rPr>
                            <m:t>∞</m:t>
                          </m:r>
                        </m:sub>
                        <m:sup>
                          <m:r>
                            <a:rPr lang="en-US" altLang="ru-RU" sz="1050" i="1">
                              <a:latin typeface="Cambria Math" panose="02040503050406030204" pitchFamily="18" charset="0"/>
                            </a:rPr>
                            <m:t>+</m:t>
                          </m:r>
                          <m:r>
                            <a:rPr lang="en-US" altLang="ru-RU" sz="1050" i="1">
                              <a:latin typeface="Cambria Math" panose="02040503050406030204" pitchFamily="18" charset="0"/>
                              <a:ea typeface="Cambria Math" panose="02040503050406030204" pitchFamily="18" charset="0"/>
                            </a:rPr>
                            <m:t>∞</m:t>
                          </m:r>
                        </m:sup>
                        <m:e>
                          <m:r>
                            <a:rPr lang="en-US" altLang="ru-RU" sz="1050" b="0" i="1" smtClean="0">
                              <a:latin typeface="Cambria Math" panose="02040503050406030204" pitchFamily="18" charset="0"/>
                              <a:ea typeface="Cambria Math" panose="02040503050406030204" pitchFamily="18" charset="0"/>
                            </a:rPr>
                            <m:t>𝑁</m:t>
                          </m:r>
                          <m:d>
                            <m:dPr>
                              <m:ctrlPr>
                                <a:rPr lang="en-US" altLang="ru-RU" sz="1050" i="1">
                                  <a:latin typeface="Cambria Math" panose="02040503050406030204" pitchFamily="18" charset="0"/>
                                </a:rPr>
                              </m:ctrlPr>
                            </m:dPr>
                            <m:e>
                              <m:r>
                                <a:rPr lang="en-US" altLang="ru-RU" sz="1050" i="1">
                                  <a:latin typeface="Cambria Math" panose="02040503050406030204" pitchFamily="18" charset="0"/>
                                </a:rPr>
                                <m:t>𝑥</m:t>
                              </m:r>
                              <m:r>
                                <a:rPr lang="en-US" altLang="ru-RU" sz="1050" b="0" i="1" smtClean="0">
                                  <a:latin typeface="Cambria Math" panose="02040503050406030204" pitchFamily="18" charset="0"/>
                                </a:rPr>
                                <m:t>|</m:t>
                              </m:r>
                              <m:r>
                                <a:rPr lang="en-US" altLang="ru-RU" sz="1050" b="0" i="1" smtClean="0">
                                  <a:latin typeface="Cambria Math" panose="02040503050406030204" pitchFamily="18" charset="0"/>
                                  <a:ea typeface="Cambria Math" panose="02040503050406030204" pitchFamily="18" charset="0"/>
                                </a:rPr>
                                <m:t>𝜇</m:t>
                              </m:r>
                              <m:r>
                                <a:rPr lang="en-US" altLang="ru-RU" sz="1050" b="0" i="1" smtClean="0">
                                  <a:latin typeface="Cambria Math" panose="02040503050406030204" pitchFamily="18" charset="0"/>
                                  <a:ea typeface="Cambria Math" panose="02040503050406030204" pitchFamily="18" charset="0"/>
                                </a:rPr>
                                <m:t>,</m:t>
                              </m:r>
                              <m:sSup>
                                <m:sSupPr>
                                  <m:ctrlPr>
                                    <a:rPr lang="en-US" altLang="ru-RU" sz="1050" b="0" i="1" smtClean="0">
                                      <a:latin typeface="Cambria Math" panose="02040503050406030204" pitchFamily="18" charset="0"/>
                                      <a:ea typeface="Cambria Math" panose="02040503050406030204" pitchFamily="18" charset="0"/>
                                    </a:rPr>
                                  </m:ctrlPr>
                                </m:sSupPr>
                                <m:e>
                                  <m:r>
                                    <a:rPr lang="en-US" altLang="ru-RU" sz="1050" i="1">
                                      <a:latin typeface="Cambria Math" panose="02040503050406030204" pitchFamily="18" charset="0"/>
                                      <a:ea typeface="Cambria Math" panose="02040503050406030204" pitchFamily="18" charset="0"/>
                                    </a:rPr>
                                    <m:t>𝜎</m:t>
                                  </m:r>
                                </m:e>
                                <m:sup>
                                  <m:r>
                                    <a:rPr lang="en-US" altLang="ru-RU" sz="1050" b="0" i="1" smtClean="0">
                                      <a:latin typeface="Cambria Math" panose="02040503050406030204" pitchFamily="18" charset="0"/>
                                      <a:ea typeface="Cambria Math" panose="02040503050406030204" pitchFamily="18" charset="0"/>
                                    </a:rPr>
                                    <m:t>2</m:t>
                                  </m:r>
                                </m:sup>
                              </m:sSup>
                            </m:e>
                          </m:d>
                          <m:r>
                            <a:rPr lang="en-US" altLang="ru-RU" sz="1050" i="1">
                              <a:latin typeface="Cambria Math" panose="02040503050406030204" pitchFamily="18" charset="0"/>
                            </a:rPr>
                            <m:t>𝑑𝑥</m:t>
                          </m:r>
                        </m:e>
                      </m:nary>
                      <m:r>
                        <a:rPr lang="en-US" altLang="ru-RU" sz="1050" b="0" i="1" smtClean="0">
                          <a:latin typeface="Cambria Math" panose="02040503050406030204" pitchFamily="18" charset="0"/>
                        </a:rPr>
                        <m:t>=1</m:t>
                      </m:r>
                      <m:r>
                        <a:rPr lang="en-US" altLang="ru-RU" sz="1050" b="0" i="1" smtClean="0">
                          <a:solidFill>
                            <a:schemeClr val="tx1"/>
                          </a:solidFill>
                          <a:latin typeface="Cambria Math" panose="02040503050406030204" pitchFamily="18" charset="0"/>
                        </a:rPr>
                        <m:t>.</m:t>
                      </m:r>
                    </m:oMath>
                  </m:oMathPara>
                </a14:m>
                <a:endParaRPr lang="en-US" sz="1050" dirty="0">
                  <a:latin typeface="IBM Plex Sans" panose="020B0503050203000203" pitchFamily="34" charset="0"/>
                </a:endParaRPr>
              </a:p>
              <a:p>
                <a:pPr>
                  <a:tabLst>
                    <a:tab pos="804863" algn="l"/>
                  </a:tabLst>
                </a:pPr>
                <a:r>
                  <a:rPr lang="en-US" sz="1050" dirty="0">
                    <a:latin typeface="IBM Plex Sans" panose="020B0503050203000203" pitchFamily="34" charset="0"/>
                  </a:rPr>
                  <a:t>The </a:t>
                </a:r>
                <a:r>
                  <a:rPr lang="en-US" sz="1050" i="1" dirty="0">
                    <a:latin typeface="IBM Plex Sans" panose="020B0503050203000203" pitchFamily="34" charset="0"/>
                  </a:rPr>
                  <a:t>expectation</a:t>
                </a:r>
                <a:r>
                  <a:rPr lang="en-US" sz="1050" dirty="0">
                    <a:latin typeface="IBM Plex Sans" panose="020B0503050203000203" pitchFamily="34" charset="0"/>
                  </a:rPr>
                  <a:t> of </a:t>
                </a:r>
                <a14:m>
                  <m:oMath xmlns:m="http://schemas.openxmlformats.org/officeDocument/2006/math">
                    <m:r>
                      <a:rPr lang="en-US" altLang="ru-RU" sz="1050" b="0" i="1" smtClean="0">
                        <a:latin typeface="Cambria Math" panose="02040503050406030204" pitchFamily="18" charset="0"/>
                      </a:rPr>
                      <m:t>𝑓</m:t>
                    </m:r>
                    <m:d>
                      <m:dPr>
                        <m:ctrlPr>
                          <a:rPr lang="en-US" altLang="ru-RU" sz="1050" i="1">
                            <a:latin typeface="Cambria Math" panose="02040503050406030204" pitchFamily="18" charset="0"/>
                          </a:rPr>
                        </m:ctrlPr>
                      </m:dPr>
                      <m:e>
                        <m:r>
                          <a:rPr lang="en-US" altLang="ru-RU" sz="1050" i="1">
                            <a:latin typeface="Cambria Math" panose="02040503050406030204" pitchFamily="18" charset="0"/>
                          </a:rPr>
                          <m:t>𝑥</m:t>
                        </m:r>
                      </m:e>
                    </m:d>
                    <m:r>
                      <a:rPr lang="en-US" altLang="ru-RU" sz="1050" b="0" i="1" smtClean="0">
                        <a:latin typeface="Cambria Math" panose="02040503050406030204" pitchFamily="18" charset="0"/>
                      </a:rPr>
                      <m:t>=</m:t>
                    </m:r>
                    <m:r>
                      <a:rPr lang="en-US" altLang="ru-RU" sz="1050" b="0" i="1" smtClean="0">
                        <a:latin typeface="Cambria Math" panose="02040503050406030204" pitchFamily="18" charset="0"/>
                      </a:rPr>
                      <m:t>𝑥</m:t>
                    </m:r>
                  </m:oMath>
                </a14:m>
                <a:r>
                  <a:rPr lang="en-US" sz="1050" dirty="0">
                    <a:latin typeface="IBM Plex Sans" panose="020B0503050203000203" pitchFamily="34" charset="0"/>
                  </a:rPr>
                  <a:t> under the probability distribution:</a:t>
                </a:r>
                <a:br>
                  <a:rPr lang="en-US" sz="1050" dirty="0">
                    <a:latin typeface="IBM Plex Sans" panose="020B0503050203000203" pitchFamily="34" charset="0"/>
                  </a:rPr>
                </a:br>
                <a14:m>
                  <m:oMathPara xmlns:m="http://schemas.openxmlformats.org/officeDocument/2006/math">
                    <m:oMathParaPr>
                      <m:jc m:val="centerGroup"/>
                    </m:oMathParaPr>
                    <m:oMath xmlns:m="http://schemas.openxmlformats.org/officeDocument/2006/math">
                      <m:r>
                        <a:rPr lang="en-US" altLang="ru-RU" sz="1050" b="0" i="1" smtClean="0">
                          <a:latin typeface="Cambria Math" panose="02040503050406030204" pitchFamily="18" charset="0"/>
                        </a:rPr>
                        <m:t>𝐸</m:t>
                      </m:r>
                      <m:d>
                        <m:dPr>
                          <m:begChr m:val="["/>
                          <m:endChr m:val="]"/>
                          <m:ctrlPr>
                            <a:rPr lang="en-US" altLang="ru-RU" sz="1050" b="0" i="1" smtClean="0">
                              <a:latin typeface="Cambria Math" panose="02040503050406030204" pitchFamily="18" charset="0"/>
                            </a:rPr>
                          </m:ctrlPr>
                        </m:dPr>
                        <m:e>
                          <m:r>
                            <a:rPr lang="en-US" altLang="ru-RU" sz="1050" b="0" i="1" smtClean="0">
                              <a:latin typeface="Cambria Math" panose="02040503050406030204" pitchFamily="18" charset="0"/>
                            </a:rPr>
                            <m:t>𝑥</m:t>
                          </m:r>
                        </m:e>
                      </m:d>
                      <m:r>
                        <a:rPr lang="en-US" altLang="ru-RU" sz="1050" i="1">
                          <a:latin typeface="Cambria Math" panose="02040503050406030204" pitchFamily="18" charset="0"/>
                        </a:rPr>
                        <m:t>=</m:t>
                      </m:r>
                      <m:nary>
                        <m:naryPr>
                          <m:limLoc m:val="undOvr"/>
                          <m:subHide m:val="on"/>
                          <m:supHide m:val="on"/>
                          <m:ctrlPr>
                            <a:rPr lang="en-US" altLang="ru-RU" sz="1050" i="1">
                              <a:latin typeface="Cambria Math" panose="02040503050406030204" pitchFamily="18" charset="0"/>
                            </a:rPr>
                          </m:ctrlPr>
                        </m:naryPr>
                        <m:sub/>
                        <m:sup/>
                        <m:e>
                          <m:r>
                            <a:rPr lang="en-US" altLang="ru-RU" sz="1050" i="1">
                              <a:latin typeface="Cambria Math" panose="02040503050406030204" pitchFamily="18" charset="0"/>
                              <a:ea typeface="Cambria Math" panose="02040503050406030204" pitchFamily="18" charset="0"/>
                            </a:rPr>
                            <m:t>𝑁</m:t>
                          </m:r>
                          <m:d>
                            <m:dPr>
                              <m:ctrlPr>
                                <a:rPr lang="en-US" altLang="ru-RU" sz="1050" i="1">
                                  <a:latin typeface="Cambria Math" panose="02040503050406030204" pitchFamily="18" charset="0"/>
                                </a:rPr>
                              </m:ctrlPr>
                            </m:dPr>
                            <m:e>
                              <m:r>
                                <a:rPr lang="en-US" altLang="ru-RU" sz="1050" i="1">
                                  <a:latin typeface="Cambria Math" panose="02040503050406030204" pitchFamily="18" charset="0"/>
                                </a:rPr>
                                <m:t>𝑥</m:t>
                              </m:r>
                              <m:r>
                                <a:rPr lang="en-US" altLang="ru-RU" sz="1050" i="1">
                                  <a:latin typeface="Cambria Math" panose="02040503050406030204" pitchFamily="18" charset="0"/>
                                </a:rPr>
                                <m:t>|</m:t>
                              </m:r>
                              <m:r>
                                <a:rPr lang="en-US" altLang="ru-RU" sz="1050" i="1">
                                  <a:latin typeface="Cambria Math" panose="02040503050406030204" pitchFamily="18" charset="0"/>
                                  <a:ea typeface="Cambria Math" panose="02040503050406030204" pitchFamily="18" charset="0"/>
                                </a:rPr>
                                <m:t>𝜇</m:t>
                              </m:r>
                              <m:r>
                                <a:rPr lang="en-US" altLang="ru-RU" sz="1050" i="1">
                                  <a:latin typeface="Cambria Math" panose="02040503050406030204" pitchFamily="18" charset="0"/>
                                  <a:ea typeface="Cambria Math" panose="02040503050406030204" pitchFamily="18" charset="0"/>
                                </a:rPr>
                                <m:t>,</m:t>
                              </m:r>
                              <m:sSup>
                                <m:sSupPr>
                                  <m:ctrlPr>
                                    <a:rPr lang="en-US" altLang="ru-RU" sz="1050" i="1">
                                      <a:latin typeface="Cambria Math" panose="02040503050406030204" pitchFamily="18" charset="0"/>
                                      <a:ea typeface="Cambria Math" panose="02040503050406030204" pitchFamily="18" charset="0"/>
                                    </a:rPr>
                                  </m:ctrlPr>
                                </m:sSupPr>
                                <m:e>
                                  <m:r>
                                    <a:rPr lang="en-US" altLang="ru-RU" sz="1050" i="1">
                                      <a:latin typeface="Cambria Math" panose="02040503050406030204" pitchFamily="18" charset="0"/>
                                      <a:ea typeface="Cambria Math" panose="02040503050406030204" pitchFamily="18" charset="0"/>
                                    </a:rPr>
                                    <m:t>𝜎</m:t>
                                  </m:r>
                                </m:e>
                                <m:sup>
                                  <m:r>
                                    <a:rPr lang="en-US" altLang="ru-RU" sz="1050" i="1">
                                      <a:latin typeface="Cambria Math" panose="02040503050406030204" pitchFamily="18" charset="0"/>
                                      <a:ea typeface="Cambria Math" panose="02040503050406030204" pitchFamily="18" charset="0"/>
                                    </a:rPr>
                                    <m:t>2</m:t>
                                  </m:r>
                                </m:sup>
                              </m:sSup>
                            </m:e>
                          </m:d>
                          <m:r>
                            <a:rPr lang="en-US" altLang="ru-RU" sz="1050" b="0" i="1" smtClean="0">
                              <a:latin typeface="Cambria Math" panose="02040503050406030204" pitchFamily="18" charset="0"/>
                              <a:ea typeface="Cambria Math" panose="02040503050406030204" pitchFamily="18" charset="0"/>
                            </a:rPr>
                            <m:t>𝑥</m:t>
                          </m:r>
                          <m:r>
                            <a:rPr lang="en-US" altLang="ru-RU" sz="1050" i="1">
                              <a:latin typeface="Cambria Math" panose="02040503050406030204" pitchFamily="18" charset="0"/>
                            </a:rPr>
                            <m:t>𝑑𝑥</m:t>
                          </m:r>
                        </m:e>
                      </m:nary>
                      <m:r>
                        <a:rPr lang="en-US" altLang="ru-RU" sz="1050" b="0" i="1" smtClean="0">
                          <a:latin typeface="Cambria Math" panose="02040503050406030204" pitchFamily="18" charset="0"/>
                        </a:rPr>
                        <m:t>=</m:t>
                      </m:r>
                      <m:r>
                        <a:rPr lang="en-US" altLang="ru-RU" sz="1050" i="1">
                          <a:latin typeface="Cambria Math" panose="02040503050406030204" pitchFamily="18" charset="0"/>
                          <a:ea typeface="Cambria Math" panose="02040503050406030204" pitchFamily="18" charset="0"/>
                        </a:rPr>
                        <m:t>𝜇</m:t>
                      </m:r>
                      <m:r>
                        <a:rPr lang="en-US" altLang="ru-RU" sz="1050" i="1">
                          <a:latin typeface="Cambria Math" panose="02040503050406030204" pitchFamily="18" charset="0"/>
                        </a:rPr>
                        <m:t>.</m:t>
                      </m:r>
                    </m:oMath>
                  </m:oMathPara>
                </a14:m>
                <a:endParaRPr lang="en-US" sz="1050" dirty="0">
                  <a:latin typeface="IBM Plex Sans" panose="020B0503050203000203" pitchFamily="34" charset="0"/>
                </a:endParaRPr>
              </a:p>
              <a:p>
                <a:pPr>
                  <a:tabLst>
                    <a:tab pos="804863" algn="l"/>
                  </a:tabLst>
                </a:pPr>
                <a:r>
                  <a:rPr lang="en-US" sz="1050" dirty="0">
                    <a:latin typeface="IBM Plex Sans" panose="020B0503050203000203" pitchFamily="34" charset="0"/>
                  </a:rPr>
                  <a:t>The </a:t>
                </a:r>
                <a:r>
                  <a:rPr lang="en-US" sz="1050" i="1" dirty="0">
                    <a:latin typeface="IBM Plex Sans" panose="020B0503050203000203" pitchFamily="34" charset="0"/>
                  </a:rPr>
                  <a:t>variance</a:t>
                </a:r>
                <a:r>
                  <a:rPr lang="en-US" sz="1050" dirty="0">
                    <a:latin typeface="IBM Plex Sans" panose="020B0503050203000203" pitchFamily="34" charset="0"/>
                  </a:rPr>
                  <a:t> of the function </a:t>
                </a:r>
                <a14:m>
                  <m:oMath xmlns:m="http://schemas.openxmlformats.org/officeDocument/2006/math">
                    <m:r>
                      <a:rPr lang="en-US" altLang="ru-RU" sz="1050" i="1">
                        <a:latin typeface="Cambria Math" panose="02040503050406030204" pitchFamily="18" charset="0"/>
                      </a:rPr>
                      <m:t>𝑓</m:t>
                    </m:r>
                    <m:d>
                      <m:dPr>
                        <m:ctrlPr>
                          <a:rPr lang="en-US" altLang="ru-RU" sz="1050" i="1">
                            <a:latin typeface="Cambria Math" panose="02040503050406030204" pitchFamily="18" charset="0"/>
                          </a:rPr>
                        </m:ctrlPr>
                      </m:dPr>
                      <m:e>
                        <m:r>
                          <a:rPr lang="en-US" altLang="ru-RU" sz="1050" i="1">
                            <a:latin typeface="Cambria Math" panose="02040503050406030204" pitchFamily="18" charset="0"/>
                          </a:rPr>
                          <m:t>𝑥</m:t>
                        </m:r>
                      </m:e>
                    </m:d>
                    <m:r>
                      <a:rPr lang="en-US" altLang="ru-RU" sz="1050" i="1">
                        <a:latin typeface="Cambria Math" panose="02040503050406030204" pitchFamily="18" charset="0"/>
                      </a:rPr>
                      <m:t>=</m:t>
                    </m:r>
                    <m:r>
                      <a:rPr lang="en-US" altLang="ru-RU" sz="1050" i="1">
                        <a:latin typeface="Cambria Math" panose="02040503050406030204" pitchFamily="18" charset="0"/>
                      </a:rPr>
                      <m:t>𝑥</m:t>
                    </m:r>
                  </m:oMath>
                </a14:m>
                <a:r>
                  <a:rPr lang="en-US" sz="1050" dirty="0">
                    <a:latin typeface="IBM Plex Sans" panose="020B0503050203000203" pitchFamily="34" charset="0"/>
                  </a:rPr>
                  <a:t> is:</a:t>
                </a:r>
                <a:br>
                  <a:rPr lang="en-US" sz="1050" dirty="0">
                    <a:latin typeface="IBM Plex Sans" panose="020B0503050203000203" pitchFamily="34" charset="0"/>
                  </a:rPr>
                </a:br>
                <a14:m>
                  <m:oMathPara xmlns:m="http://schemas.openxmlformats.org/officeDocument/2006/math">
                    <m:oMathParaPr>
                      <m:jc m:val="centerGroup"/>
                    </m:oMathParaPr>
                    <m:oMath xmlns:m="http://schemas.openxmlformats.org/officeDocument/2006/math">
                      <m:r>
                        <a:rPr lang="en-US" altLang="ru-RU" sz="1050" b="0" i="1" smtClean="0">
                          <a:latin typeface="Cambria Math" panose="02040503050406030204" pitchFamily="18" charset="0"/>
                        </a:rPr>
                        <m:t>𝑣𝑎𝑟</m:t>
                      </m:r>
                      <m:d>
                        <m:dPr>
                          <m:begChr m:val="["/>
                          <m:endChr m:val="]"/>
                          <m:ctrlPr>
                            <a:rPr lang="en-US" altLang="ru-RU" sz="1050" i="1">
                              <a:latin typeface="Cambria Math" panose="02040503050406030204" pitchFamily="18" charset="0"/>
                            </a:rPr>
                          </m:ctrlPr>
                        </m:dPr>
                        <m:e>
                          <m:r>
                            <a:rPr lang="en-US" altLang="ru-RU" sz="1050" i="1">
                              <a:latin typeface="Cambria Math" panose="02040503050406030204" pitchFamily="18" charset="0"/>
                            </a:rPr>
                            <m:t>𝑥</m:t>
                          </m:r>
                        </m:e>
                      </m:d>
                      <m:r>
                        <a:rPr lang="en-US" altLang="ru-RU" sz="1050" i="1">
                          <a:latin typeface="Cambria Math" panose="02040503050406030204" pitchFamily="18" charset="0"/>
                        </a:rPr>
                        <m:t>=</m:t>
                      </m:r>
                      <m:r>
                        <a:rPr lang="en-US" altLang="ru-RU" sz="1050" b="0" i="1" smtClean="0">
                          <a:latin typeface="Cambria Math" panose="02040503050406030204" pitchFamily="18" charset="0"/>
                        </a:rPr>
                        <m:t>𝐸</m:t>
                      </m:r>
                      <m:d>
                        <m:dPr>
                          <m:begChr m:val="["/>
                          <m:endChr m:val="]"/>
                          <m:ctrlPr>
                            <a:rPr lang="en-US" altLang="ru-RU" sz="1050" b="0" i="1" smtClean="0">
                              <a:latin typeface="Cambria Math" panose="02040503050406030204" pitchFamily="18" charset="0"/>
                            </a:rPr>
                          </m:ctrlPr>
                        </m:dPr>
                        <m:e>
                          <m:sSup>
                            <m:sSupPr>
                              <m:ctrlPr>
                                <a:rPr lang="en-US" altLang="ru-RU" sz="1050" b="0" i="1" smtClean="0">
                                  <a:latin typeface="Cambria Math" panose="02040503050406030204" pitchFamily="18" charset="0"/>
                                </a:rPr>
                              </m:ctrlPr>
                            </m:sSupPr>
                            <m:e>
                              <m:r>
                                <a:rPr lang="en-US" altLang="ru-RU" sz="1050" b="0" i="1" smtClean="0">
                                  <a:latin typeface="Cambria Math" panose="02040503050406030204" pitchFamily="18" charset="0"/>
                                </a:rPr>
                                <m:t>𝑥</m:t>
                              </m:r>
                            </m:e>
                            <m:sup>
                              <m:r>
                                <a:rPr lang="en-US" altLang="ru-RU" sz="1050" b="0" i="1" smtClean="0">
                                  <a:latin typeface="Cambria Math" panose="02040503050406030204" pitchFamily="18" charset="0"/>
                                </a:rPr>
                                <m:t>2</m:t>
                              </m:r>
                            </m:sup>
                          </m:sSup>
                        </m:e>
                      </m:d>
                      <m:r>
                        <a:rPr lang="en-US" altLang="ru-RU" sz="1050" b="0" i="1" smtClean="0">
                          <a:latin typeface="Cambria Math" panose="02040503050406030204" pitchFamily="18" charset="0"/>
                        </a:rPr>
                        <m:t>−</m:t>
                      </m:r>
                      <m:sSup>
                        <m:sSupPr>
                          <m:ctrlPr>
                            <a:rPr lang="en-US" altLang="ru-RU" sz="1050" b="0" i="1" smtClean="0">
                              <a:latin typeface="Cambria Math" panose="02040503050406030204" pitchFamily="18" charset="0"/>
                            </a:rPr>
                          </m:ctrlPr>
                        </m:sSupPr>
                        <m:e>
                          <m:r>
                            <a:rPr lang="en-US" altLang="ru-RU" sz="1050" i="1">
                              <a:latin typeface="Cambria Math" panose="02040503050406030204" pitchFamily="18" charset="0"/>
                            </a:rPr>
                            <m:t>𝐸</m:t>
                          </m:r>
                          <m:d>
                            <m:dPr>
                              <m:begChr m:val="["/>
                              <m:endChr m:val="]"/>
                              <m:ctrlPr>
                                <a:rPr lang="en-US" altLang="ru-RU" sz="1050" i="1">
                                  <a:latin typeface="Cambria Math" panose="02040503050406030204" pitchFamily="18" charset="0"/>
                                </a:rPr>
                              </m:ctrlPr>
                            </m:dPr>
                            <m:e>
                              <m:r>
                                <a:rPr lang="en-US" altLang="ru-RU" sz="1050" b="0" i="1" smtClean="0">
                                  <a:latin typeface="Cambria Math" panose="02040503050406030204" pitchFamily="18" charset="0"/>
                                </a:rPr>
                                <m:t>𝑥</m:t>
                              </m:r>
                            </m:e>
                          </m:d>
                        </m:e>
                        <m:sup>
                          <m:r>
                            <a:rPr lang="en-US" altLang="ru-RU" sz="1050" b="0" i="1" smtClean="0">
                              <a:latin typeface="Cambria Math" panose="02040503050406030204" pitchFamily="18" charset="0"/>
                            </a:rPr>
                            <m:t>2</m:t>
                          </m:r>
                        </m:sup>
                      </m:sSup>
                      <m:r>
                        <a:rPr lang="en-US" altLang="ru-RU" sz="1050" b="0" i="1" smtClean="0">
                          <a:latin typeface="Cambria Math" panose="02040503050406030204" pitchFamily="18" charset="0"/>
                        </a:rPr>
                        <m:t>=</m:t>
                      </m:r>
                      <m:sSup>
                        <m:sSupPr>
                          <m:ctrlPr>
                            <a:rPr lang="en-US" altLang="ru-RU" sz="1050" i="1">
                              <a:latin typeface="Cambria Math" panose="02040503050406030204" pitchFamily="18" charset="0"/>
                              <a:ea typeface="Cambria Math" panose="02040503050406030204" pitchFamily="18" charset="0"/>
                            </a:rPr>
                          </m:ctrlPr>
                        </m:sSupPr>
                        <m:e>
                          <m:r>
                            <a:rPr lang="en-US" altLang="ru-RU" sz="1050" i="1">
                              <a:latin typeface="Cambria Math" panose="02040503050406030204" pitchFamily="18" charset="0"/>
                              <a:ea typeface="Cambria Math" panose="02040503050406030204" pitchFamily="18" charset="0"/>
                            </a:rPr>
                            <m:t>𝜎</m:t>
                          </m:r>
                        </m:e>
                        <m:sup>
                          <m:r>
                            <a:rPr lang="en-US" altLang="ru-RU" sz="1050" i="1">
                              <a:latin typeface="Cambria Math" panose="02040503050406030204" pitchFamily="18" charset="0"/>
                              <a:ea typeface="Cambria Math" panose="02040503050406030204" pitchFamily="18" charset="0"/>
                            </a:rPr>
                            <m:t>2</m:t>
                          </m:r>
                        </m:sup>
                      </m:sSup>
                      <m:r>
                        <a:rPr lang="en-US" altLang="ru-RU" sz="1050" i="1">
                          <a:latin typeface="Cambria Math" panose="02040503050406030204" pitchFamily="18" charset="0"/>
                        </a:rPr>
                        <m:t>.</m:t>
                      </m:r>
                    </m:oMath>
                  </m:oMathPara>
                </a14:m>
                <a:endParaRPr lang="en-US" sz="1050" dirty="0">
                  <a:latin typeface="IBM Plex Sans" panose="020B0503050203000203" pitchFamily="34" charset="0"/>
                </a:endParaRPr>
              </a:p>
              <a:p>
                <a:pPr>
                  <a:tabLst>
                    <a:tab pos="804863" algn="l"/>
                  </a:tabLst>
                </a:pPr>
                <a:endParaRPr lang="en-US" sz="1050" dirty="0">
                  <a:latin typeface="IBM Plex Sans" panose="020B0503050203000203" pitchFamily="34" charset="0"/>
                </a:endParaRPr>
              </a:p>
              <a:p>
                <a:pPr>
                  <a:tabLst>
                    <a:tab pos="804863" algn="l"/>
                  </a:tabLst>
                </a:pPr>
                <a:endParaRPr lang="en-US" sz="1050" dirty="0">
                  <a:latin typeface="IBM Plex Sans" panose="020B0503050203000203" pitchFamily="34" charset="0"/>
                </a:endParaRPr>
              </a:p>
            </p:txBody>
          </p:sp>
        </mc:Choice>
        <mc:Fallback>
          <p:sp>
            <p:nvSpPr>
              <p:cNvPr id="13" name="TextBox 12">
                <a:extLst>
                  <a:ext uri="{FF2B5EF4-FFF2-40B4-BE49-F238E27FC236}">
                    <a16:creationId xmlns:a16="http://schemas.microsoft.com/office/drawing/2014/main" id="{EE1B659D-EC67-A0C4-EB46-6F0E4FC5D199}"/>
                  </a:ext>
                </a:extLst>
              </p:cNvPr>
              <p:cNvSpPr txBox="1">
                <a:spLocks noRot="1" noChangeAspect="1" noMove="1" noResize="1" noEditPoints="1" noAdjustHandles="1" noChangeArrowheads="1" noChangeShapeType="1" noTextEdit="1"/>
              </p:cNvSpPr>
              <p:nvPr/>
            </p:nvSpPr>
            <p:spPr>
              <a:xfrm>
                <a:off x="5289046" y="1137227"/>
                <a:ext cx="3311203" cy="2652842"/>
              </a:xfrm>
              <a:prstGeom prst="rect">
                <a:avLst/>
              </a:prstGeom>
              <a:blipFill>
                <a:blip r:embed="rId4"/>
                <a:stretch>
                  <a:fillRect b="-8046"/>
                </a:stretch>
              </a:blipFill>
            </p:spPr>
            <p:txBody>
              <a:bodyPr/>
              <a:lstStyle/>
              <a:p>
                <a:r>
                  <a:rPr lang="ru-RU">
                    <a:noFill/>
                  </a:rPr>
                  <a:t> </a:t>
                </a:r>
              </a:p>
            </p:txBody>
          </p:sp>
        </mc:Fallback>
      </mc:AlternateContent>
    </p:spTree>
    <p:extLst>
      <p:ext uri="{BB962C8B-B14F-4D97-AF65-F5344CB8AC3E}">
        <p14:creationId xmlns:p14="http://schemas.microsoft.com/office/powerpoint/2010/main" val="320899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30</a:t>
            </a:fld>
            <a:endParaRPr lang="ru-RU" dirty="0"/>
          </a:p>
        </p:txBody>
      </p:sp>
      <p:sp>
        <p:nvSpPr>
          <p:cNvPr id="2" name="Нижний колонтитул 4">
            <a:extLst>
              <a:ext uri="{FF2B5EF4-FFF2-40B4-BE49-F238E27FC236}">
                <a16:creationId xmlns:a16="http://schemas.microsoft.com/office/drawing/2014/main" id="{AE356DD9-B882-C808-53BE-7FD9B5C4E01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Notes</a:t>
            </a:r>
            <a:endParaRPr lang="ru-RU" sz="728" dirty="0">
              <a:latin typeface="IBM Plex Sans" panose="020B0503050203000203" pitchFamily="34" charset="0"/>
            </a:endParaRPr>
          </a:p>
        </p:txBody>
      </p:sp>
    </p:spTree>
    <p:extLst>
      <p:ext uri="{BB962C8B-B14F-4D97-AF65-F5344CB8AC3E}">
        <p14:creationId xmlns:p14="http://schemas.microsoft.com/office/powerpoint/2010/main" val="1899197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31</a:t>
            </a:fld>
            <a:endParaRPr lang="ru-RU" dirty="0"/>
          </a:p>
        </p:txBody>
      </p:sp>
      <p:sp>
        <p:nvSpPr>
          <p:cNvPr id="2" name="Нижний колонтитул 4">
            <a:extLst>
              <a:ext uri="{FF2B5EF4-FFF2-40B4-BE49-F238E27FC236}">
                <a16:creationId xmlns:a16="http://schemas.microsoft.com/office/drawing/2014/main" id="{AE356DD9-B882-C808-53BE-7FD9B5C4E01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Notes</a:t>
            </a:r>
            <a:endParaRPr lang="ru-RU" sz="728" dirty="0">
              <a:latin typeface="IBM Plex Sans" panose="020B0503050203000203" pitchFamily="34" charset="0"/>
            </a:endParaRPr>
          </a:p>
        </p:txBody>
      </p:sp>
    </p:spTree>
    <p:extLst>
      <p:ext uri="{BB962C8B-B14F-4D97-AF65-F5344CB8AC3E}">
        <p14:creationId xmlns:p14="http://schemas.microsoft.com/office/powerpoint/2010/main" val="185114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32</a:t>
            </a:fld>
            <a:endParaRPr lang="ru-RU" dirty="0"/>
          </a:p>
        </p:txBody>
      </p:sp>
      <p:sp>
        <p:nvSpPr>
          <p:cNvPr id="2" name="Нижний колонтитул 4">
            <a:extLst>
              <a:ext uri="{FF2B5EF4-FFF2-40B4-BE49-F238E27FC236}">
                <a16:creationId xmlns:a16="http://schemas.microsoft.com/office/drawing/2014/main" id="{AE356DD9-B882-C808-53BE-7FD9B5C4E01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Notes</a:t>
            </a:r>
            <a:endParaRPr lang="ru-RU" sz="728" dirty="0">
              <a:latin typeface="IBM Plex Sans" panose="020B0503050203000203" pitchFamily="34" charset="0"/>
            </a:endParaRPr>
          </a:p>
        </p:txBody>
      </p:sp>
    </p:spTree>
    <p:extLst>
      <p:ext uri="{BB962C8B-B14F-4D97-AF65-F5344CB8AC3E}">
        <p14:creationId xmlns:p14="http://schemas.microsoft.com/office/powerpoint/2010/main" val="494729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F3FC9-05B2-171E-BBB1-2CAF2AE89F3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213661AD-2A20-3A0A-E339-C5296FAD0F9E}"/>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4C88177-D34B-4366-E6F5-9647211F34C0}"/>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4589EB5F-26A7-7E89-E992-B1AD307CA34F}"/>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E4DE6517-D521-E782-C33B-902CB4C59AE0}"/>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B6A98045-5C4A-FF7B-5BA2-A991F4CA79FE}"/>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4</a:t>
            </a:fld>
            <a:endParaRPr lang="ru-RU" dirty="0"/>
          </a:p>
        </p:txBody>
      </p:sp>
      <p:sp>
        <p:nvSpPr>
          <p:cNvPr id="2085" name="Заголовок 1">
            <a:extLst>
              <a:ext uri="{FF2B5EF4-FFF2-40B4-BE49-F238E27FC236}">
                <a16:creationId xmlns:a16="http://schemas.microsoft.com/office/drawing/2014/main" id="{4148C0CC-E164-0973-F141-8EE6E9F3811B}"/>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Recap: decision making in ML</a:t>
            </a:r>
            <a:endParaRPr lang="ru-RU" sz="1800" dirty="0">
              <a:solidFill>
                <a:schemeClr val="tx1">
                  <a:lumMod val="75000"/>
                  <a:lumOff val="25000"/>
                </a:schemeClr>
              </a:solidFill>
            </a:endParaRPr>
          </a:p>
        </p:txBody>
      </p:sp>
      <p:sp>
        <p:nvSpPr>
          <p:cNvPr id="12" name="Нижний колонтитул 4">
            <a:extLst>
              <a:ext uri="{FF2B5EF4-FFF2-40B4-BE49-F238E27FC236}">
                <a16:creationId xmlns:a16="http://schemas.microsoft.com/office/drawing/2014/main" id="{EA896948-0481-6D92-230A-55DF4D3B07DB}"/>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
        <p:nvSpPr>
          <p:cNvPr id="4" name="Прямоугольник 8">
            <a:extLst>
              <a:ext uri="{FF2B5EF4-FFF2-40B4-BE49-F238E27FC236}">
                <a16:creationId xmlns:a16="http://schemas.microsoft.com/office/drawing/2014/main" id="{E5835B07-2D7E-5857-C54B-3EC1D38A8A31}"/>
              </a:ext>
            </a:extLst>
          </p:cNvPr>
          <p:cNvSpPr>
            <a:spLocks noChangeArrowheads="1"/>
          </p:cNvSpPr>
          <p:nvPr/>
        </p:nvSpPr>
        <p:spPr bwMode="auto">
          <a:xfrm>
            <a:off x="4329006" y="946234"/>
            <a:ext cx="646296" cy="253916"/>
          </a:xfrm>
          <a:prstGeom prst="rect">
            <a:avLst/>
          </a:prstGeom>
          <a:solidFill>
            <a:srgbClr val="39B0F8"/>
          </a:solidFill>
          <a:ln>
            <a:noFill/>
          </a:ln>
        </p:spPr>
        <p:txBody>
          <a:bodyPr wrap="square" numCol="1">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1050" b="1" dirty="0">
                <a:solidFill>
                  <a:schemeClr val="bg2"/>
                </a:solidFill>
                <a:latin typeface="IBM Plex Sans" panose="020B0503050203000203" pitchFamily="34" charset="0"/>
              </a:rPr>
              <a:t> </a:t>
            </a:r>
            <a:r>
              <a:rPr lang="en-US" altLang="ru-RU" sz="1050" b="1" dirty="0">
                <a:solidFill>
                  <a:schemeClr val="bg2"/>
                </a:solidFill>
                <a:latin typeface="IBM Plex Sans" panose="020B0503050203000203" pitchFamily="34" charset="0"/>
              </a:rPr>
              <a:t>ML</a:t>
            </a:r>
            <a:endParaRPr lang="ru-RU" altLang="ru-RU" sz="1050" b="1" dirty="0">
              <a:solidFill>
                <a:schemeClr val="bg2"/>
              </a:solidFill>
              <a:latin typeface="IBM Plex Sans" panose="020B0503050203000203" pitchFamily="34" charset="0"/>
            </a:endParaRPr>
          </a:p>
        </p:txBody>
      </p:sp>
      <p:sp>
        <p:nvSpPr>
          <p:cNvPr id="8" name="Прямоугольник 7">
            <a:extLst>
              <a:ext uri="{FF2B5EF4-FFF2-40B4-BE49-F238E27FC236}">
                <a16:creationId xmlns:a16="http://schemas.microsoft.com/office/drawing/2014/main" id="{EDE98918-A700-1C21-F54C-AA75596B4CCA}"/>
              </a:ext>
            </a:extLst>
          </p:cNvPr>
          <p:cNvSpPr>
            <a:spLocks noChangeArrowheads="1"/>
          </p:cNvSpPr>
          <p:nvPr/>
        </p:nvSpPr>
        <p:spPr bwMode="auto">
          <a:xfrm>
            <a:off x="6789626" y="1521665"/>
            <a:ext cx="1800000" cy="253916"/>
          </a:xfrm>
          <a:prstGeom prst="rect">
            <a:avLst/>
          </a:prstGeom>
          <a:solidFill>
            <a:srgbClr val="39B0F8"/>
          </a:solidFill>
          <a:ln>
            <a:noFill/>
          </a:ln>
        </p:spPr>
        <p:txBody>
          <a:bodyPr wrap="square" numCol="1">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r>
              <a:rPr lang="en-US" altLang="ru-RU" sz="1050" b="1" dirty="0">
                <a:solidFill>
                  <a:schemeClr val="bg2"/>
                </a:solidFill>
                <a:latin typeface="IBM Plex Sans" panose="020B0503050203000203" pitchFamily="34" charset="0"/>
              </a:rPr>
              <a:t>Supervised learning</a:t>
            </a:r>
            <a:endParaRPr lang="ru-RU" altLang="ru-RU" sz="1050" b="1" dirty="0">
              <a:solidFill>
                <a:schemeClr val="bg2"/>
              </a:solidFill>
              <a:latin typeface="IBM Plex Sans" panose="020B0503050203000203" pitchFamily="34" charset="0"/>
            </a:endParaRPr>
          </a:p>
        </p:txBody>
      </p:sp>
      <p:sp>
        <p:nvSpPr>
          <p:cNvPr id="11" name="Прямоугольник 10">
            <a:extLst>
              <a:ext uri="{FF2B5EF4-FFF2-40B4-BE49-F238E27FC236}">
                <a16:creationId xmlns:a16="http://schemas.microsoft.com/office/drawing/2014/main" id="{412BEF50-A855-F147-1C48-074625045862}"/>
              </a:ext>
            </a:extLst>
          </p:cNvPr>
          <p:cNvSpPr>
            <a:spLocks noChangeArrowheads="1"/>
          </p:cNvSpPr>
          <p:nvPr/>
        </p:nvSpPr>
        <p:spPr bwMode="auto">
          <a:xfrm>
            <a:off x="3574192" y="1521665"/>
            <a:ext cx="2160000" cy="253916"/>
          </a:xfrm>
          <a:prstGeom prst="rect">
            <a:avLst/>
          </a:prstGeom>
          <a:solidFill>
            <a:srgbClr val="39B0F8"/>
          </a:solidFill>
          <a:ln>
            <a:noFill/>
          </a:ln>
        </p:spPr>
        <p:txBody>
          <a:bodyPr wrap="square" numCol="1">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r>
              <a:rPr lang="en-US" altLang="ru-RU" sz="1050" b="1" dirty="0">
                <a:solidFill>
                  <a:schemeClr val="bg2"/>
                </a:solidFill>
                <a:latin typeface="IBM Plex Sans" panose="020B0503050203000203" pitchFamily="34" charset="0"/>
              </a:rPr>
              <a:t>Reinforcement learning</a:t>
            </a:r>
            <a:endParaRPr lang="ru-RU" altLang="ru-RU" sz="1050" b="1" dirty="0">
              <a:solidFill>
                <a:schemeClr val="bg2"/>
              </a:solidFill>
              <a:latin typeface="IBM Plex Sans" panose="020B0503050203000203" pitchFamily="34" charset="0"/>
            </a:endParaRPr>
          </a:p>
        </p:txBody>
      </p:sp>
      <p:sp>
        <p:nvSpPr>
          <p:cNvPr id="14" name="Прямоугольник 13">
            <a:extLst>
              <a:ext uri="{FF2B5EF4-FFF2-40B4-BE49-F238E27FC236}">
                <a16:creationId xmlns:a16="http://schemas.microsoft.com/office/drawing/2014/main" id="{712E9888-8025-CFC2-4062-C5DCCD1F16A3}"/>
              </a:ext>
            </a:extLst>
          </p:cNvPr>
          <p:cNvSpPr>
            <a:spLocks noChangeArrowheads="1"/>
          </p:cNvSpPr>
          <p:nvPr/>
        </p:nvSpPr>
        <p:spPr bwMode="auto">
          <a:xfrm>
            <a:off x="595313" y="1521665"/>
            <a:ext cx="1800000" cy="253916"/>
          </a:xfrm>
          <a:prstGeom prst="rect">
            <a:avLst/>
          </a:prstGeom>
          <a:solidFill>
            <a:srgbClr val="39B0F8"/>
          </a:solidFill>
          <a:ln>
            <a:noFill/>
          </a:ln>
        </p:spPr>
        <p:txBody>
          <a:bodyPr wrap="square" numCol="1">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r>
              <a:rPr lang="en-US" altLang="ru-RU" sz="1050" b="1" dirty="0">
                <a:solidFill>
                  <a:schemeClr val="bg2"/>
                </a:solidFill>
                <a:latin typeface="IBM Plex Sans" panose="020B0503050203000203" pitchFamily="34" charset="0"/>
              </a:rPr>
              <a:t>Unsupervised learning</a:t>
            </a:r>
            <a:endParaRPr lang="ru-RU" altLang="ru-RU" sz="1050" b="1" dirty="0">
              <a:solidFill>
                <a:schemeClr val="bg2"/>
              </a:solidFill>
              <a:latin typeface="IBM Plex Sans" panose="020B0503050203000203" pitchFamily="34" charset="0"/>
            </a:endParaRPr>
          </a:p>
        </p:txBody>
      </p:sp>
      <p:cxnSp>
        <p:nvCxnSpPr>
          <p:cNvPr id="15" name="Прямая со стрелкой 14">
            <a:extLst>
              <a:ext uri="{FF2B5EF4-FFF2-40B4-BE49-F238E27FC236}">
                <a16:creationId xmlns:a16="http://schemas.microsoft.com/office/drawing/2014/main" id="{AA6A824B-A60B-FEF9-C10F-402A5222BE34}"/>
              </a:ext>
            </a:extLst>
          </p:cNvPr>
          <p:cNvCxnSpPr>
            <a:cxnSpLocks/>
            <a:stCxn id="4" idx="2"/>
            <a:endCxn id="8" idx="0"/>
          </p:cNvCxnSpPr>
          <p:nvPr/>
        </p:nvCxnSpPr>
        <p:spPr>
          <a:xfrm>
            <a:off x="4652154" y="1200150"/>
            <a:ext cx="3037472" cy="321515"/>
          </a:xfrm>
          <a:prstGeom prst="straightConnector1">
            <a:avLst/>
          </a:prstGeom>
          <a:solidFill>
            <a:srgbClr val="39B0F8"/>
          </a:solidFill>
          <a:ln>
            <a:solidFill>
              <a:srgbClr val="39B0F8"/>
            </a:solidFill>
            <a:tailEnd type="stealth"/>
          </a:ln>
        </p:spPr>
      </p:cxnSp>
      <p:cxnSp>
        <p:nvCxnSpPr>
          <p:cNvPr id="16" name="Прямая со стрелкой 15">
            <a:extLst>
              <a:ext uri="{FF2B5EF4-FFF2-40B4-BE49-F238E27FC236}">
                <a16:creationId xmlns:a16="http://schemas.microsoft.com/office/drawing/2014/main" id="{EB9B87E9-658A-FD04-40ED-6E58AD09E595}"/>
              </a:ext>
            </a:extLst>
          </p:cNvPr>
          <p:cNvCxnSpPr>
            <a:cxnSpLocks/>
            <a:stCxn id="4" idx="2"/>
            <a:endCxn id="14" idx="0"/>
          </p:cNvCxnSpPr>
          <p:nvPr/>
        </p:nvCxnSpPr>
        <p:spPr>
          <a:xfrm flipH="1">
            <a:off x="1495313" y="1200150"/>
            <a:ext cx="3156841" cy="321515"/>
          </a:xfrm>
          <a:prstGeom prst="straightConnector1">
            <a:avLst/>
          </a:prstGeom>
          <a:solidFill>
            <a:srgbClr val="39B0F8"/>
          </a:solidFill>
          <a:ln>
            <a:solidFill>
              <a:srgbClr val="39B0F8"/>
            </a:solidFill>
            <a:tailEnd type="stealth"/>
          </a:ln>
        </p:spPr>
      </p:cxnSp>
      <p:cxnSp>
        <p:nvCxnSpPr>
          <p:cNvPr id="17" name="Прямая со стрелкой 16">
            <a:extLst>
              <a:ext uri="{FF2B5EF4-FFF2-40B4-BE49-F238E27FC236}">
                <a16:creationId xmlns:a16="http://schemas.microsoft.com/office/drawing/2014/main" id="{6C272F98-43FD-C8EA-664F-7681095757E2}"/>
              </a:ext>
            </a:extLst>
          </p:cNvPr>
          <p:cNvCxnSpPr>
            <a:cxnSpLocks/>
            <a:stCxn id="4" idx="2"/>
            <a:endCxn id="11" idx="0"/>
          </p:cNvCxnSpPr>
          <p:nvPr/>
        </p:nvCxnSpPr>
        <p:spPr>
          <a:xfrm>
            <a:off x="4652154" y="1200150"/>
            <a:ext cx="2038" cy="321515"/>
          </a:xfrm>
          <a:prstGeom prst="straightConnector1">
            <a:avLst/>
          </a:prstGeom>
          <a:solidFill>
            <a:srgbClr val="39B0F8"/>
          </a:solidFill>
          <a:ln>
            <a:solidFill>
              <a:srgbClr val="39B0F8"/>
            </a:solidFill>
            <a:tailEnd type="stealth"/>
          </a:ln>
        </p:spPr>
      </p:cxnSp>
      <p:cxnSp>
        <p:nvCxnSpPr>
          <p:cNvPr id="19" name="Прямая со стрелкой 18">
            <a:extLst>
              <a:ext uri="{FF2B5EF4-FFF2-40B4-BE49-F238E27FC236}">
                <a16:creationId xmlns:a16="http://schemas.microsoft.com/office/drawing/2014/main" id="{0AA9C10D-D3BC-0E13-2F0D-FCC1EBFAFF1B}"/>
              </a:ext>
            </a:extLst>
          </p:cNvPr>
          <p:cNvCxnSpPr>
            <a:cxnSpLocks/>
          </p:cNvCxnSpPr>
          <p:nvPr/>
        </p:nvCxnSpPr>
        <p:spPr>
          <a:xfrm flipV="1">
            <a:off x="7497340" y="1849270"/>
            <a:ext cx="0" cy="84892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CED4150F-D35B-1892-5538-39DDA22B3752}"/>
              </a:ext>
            </a:extLst>
          </p:cNvPr>
          <p:cNvCxnSpPr>
            <a:cxnSpLocks/>
          </p:cNvCxnSpPr>
          <p:nvPr/>
        </p:nvCxnSpPr>
        <p:spPr>
          <a:xfrm>
            <a:off x="7497340" y="2697097"/>
            <a:ext cx="89569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8CBED28-1051-4C7F-695B-D8838CB678E3}"/>
                  </a:ext>
                </a:extLst>
              </p:cNvPr>
              <p:cNvSpPr txBox="1"/>
              <p:nvPr/>
            </p:nvSpPr>
            <p:spPr>
              <a:xfrm>
                <a:off x="8393033" y="2652351"/>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oMath>
                  </m:oMathPara>
                </a14:m>
                <a:endParaRPr lang="ru-RU" dirty="0"/>
              </a:p>
            </p:txBody>
          </p:sp>
        </mc:Choice>
        <mc:Fallback>
          <p:sp>
            <p:nvSpPr>
              <p:cNvPr id="21" name="TextBox 20">
                <a:extLst>
                  <a:ext uri="{FF2B5EF4-FFF2-40B4-BE49-F238E27FC236}">
                    <a16:creationId xmlns:a16="http://schemas.microsoft.com/office/drawing/2014/main" id="{C8CBED28-1051-4C7F-695B-D8838CB678E3}"/>
                  </a:ext>
                </a:extLst>
              </p:cNvPr>
              <p:cNvSpPr txBox="1">
                <a:spLocks noRot="1" noChangeAspect="1" noMove="1" noResize="1" noEditPoints="1" noAdjustHandles="1" noChangeArrowheads="1" noChangeShapeType="1" noTextEdit="1"/>
              </p:cNvSpPr>
              <p:nvPr/>
            </p:nvSpPr>
            <p:spPr>
              <a:xfrm>
                <a:off x="8393033" y="2652351"/>
                <a:ext cx="276101" cy="276999"/>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18920F97-EC58-4633-5584-15373BB6E4F0}"/>
                  </a:ext>
                </a:extLst>
              </p:cNvPr>
              <p:cNvSpPr txBox="1"/>
              <p:nvPr/>
            </p:nvSpPr>
            <p:spPr>
              <a:xfrm>
                <a:off x="7180439" y="1764391"/>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𝑥</m:t>
                          </m:r>
                        </m:e>
                        <m:sub>
                          <m:r>
                            <a:rPr lang="ru-RU" b="0" i="0" smtClean="0">
                              <a:latin typeface="Cambria Math" panose="02040503050406030204" pitchFamily="18" charset="0"/>
                            </a:rPr>
                            <m:t>2</m:t>
                          </m:r>
                        </m:sub>
                      </m:sSub>
                    </m:oMath>
                  </m:oMathPara>
                </a14:m>
                <a:endParaRPr lang="ru-RU" dirty="0"/>
              </a:p>
            </p:txBody>
          </p:sp>
        </mc:Choice>
        <mc:Fallback>
          <p:sp>
            <p:nvSpPr>
              <p:cNvPr id="22" name="TextBox 21">
                <a:extLst>
                  <a:ext uri="{FF2B5EF4-FFF2-40B4-BE49-F238E27FC236}">
                    <a16:creationId xmlns:a16="http://schemas.microsoft.com/office/drawing/2014/main" id="{18920F97-EC58-4633-5584-15373BB6E4F0}"/>
                  </a:ext>
                </a:extLst>
              </p:cNvPr>
              <p:cNvSpPr txBox="1">
                <a:spLocks noRot="1" noChangeAspect="1" noMove="1" noResize="1" noEditPoints="1" noAdjustHandles="1" noChangeArrowheads="1" noChangeShapeType="1" noTextEdit="1"/>
              </p:cNvSpPr>
              <p:nvPr/>
            </p:nvSpPr>
            <p:spPr>
              <a:xfrm>
                <a:off x="7180439" y="1764391"/>
                <a:ext cx="281423" cy="276999"/>
              </a:xfrm>
              <a:prstGeom prst="rect">
                <a:avLst/>
              </a:prstGeom>
              <a:blipFill>
                <a:blip r:embed="rId3"/>
                <a:stretch>
                  <a:fillRect/>
                </a:stretch>
              </a:blipFill>
            </p:spPr>
            <p:txBody>
              <a:bodyPr/>
              <a:lstStyle/>
              <a:p>
                <a:r>
                  <a:rPr lang="ru-RU">
                    <a:noFill/>
                  </a:rPr>
                  <a:t> </a:t>
                </a:r>
              </a:p>
            </p:txBody>
          </p:sp>
        </mc:Fallback>
      </mc:AlternateContent>
      <p:sp>
        <p:nvSpPr>
          <p:cNvPr id="23" name="Знак умножения 22">
            <a:extLst>
              <a:ext uri="{FF2B5EF4-FFF2-40B4-BE49-F238E27FC236}">
                <a16:creationId xmlns:a16="http://schemas.microsoft.com/office/drawing/2014/main" id="{E1F172D0-46E6-50FB-9403-D70387763E3A}"/>
              </a:ext>
            </a:extLst>
          </p:cNvPr>
          <p:cNvSpPr/>
          <p:nvPr/>
        </p:nvSpPr>
        <p:spPr>
          <a:xfrm>
            <a:off x="7528732" y="2303256"/>
            <a:ext cx="220184" cy="17971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Знак умножения 23">
            <a:extLst>
              <a:ext uri="{FF2B5EF4-FFF2-40B4-BE49-F238E27FC236}">
                <a16:creationId xmlns:a16="http://schemas.microsoft.com/office/drawing/2014/main" id="{FDE9E31E-8A5B-BF84-B0F2-4D773C0BD7D9}"/>
              </a:ext>
            </a:extLst>
          </p:cNvPr>
          <p:cNvSpPr/>
          <p:nvPr/>
        </p:nvSpPr>
        <p:spPr>
          <a:xfrm>
            <a:off x="7724263" y="2239993"/>
            <a:ext cx="220184" cy="17971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Знак умножения 24">
            <a:extLst>
              <a:ext uri="{FF2B5EF4-FFF2-40B4-BE49-F238E27FC236}">
                <a16:creationId xmlns:a16="http://schemas.microsoft.com/office/drawing/2014/main" id="{E7A5A731-962D-FD21-A32E-CBABD82B79C9}"/>
              </a:ext>
            </a:extLst>
          </p:cNvPr>
          <p:cNvSpPr/>
          <p:nvPr/>
        </p:nvSpPr>
        <p:spPr>
          <a:xfrm>
            <a:off x="7681132" y="2429774"/>
            <a:ext cx="220184" cy="17971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Блок-схема: узел 25">
            <a:extLst>
              <a:ext uri="{FF2B5EF4-FFF2-40B4-BE49-F238E27FC236}">
                <a16:creationId xmlns:a16="http://schemas.microsoft.com/office/drawing/2014/main" id="{4B22054E-3AF2-D4ED-365B-08C1793707EA}"/>
              </a:ext>
            </a:extLst>
          </p:cNvPr>
          <p:cNvSpPr/>
          <p:nvPr/>
        </p:nvSpPr>
        <p:spPr>
          <a:xfrm>
            <a:off x="7901316" y="1993265"/>
            <a:ext cx="122432" cy="11099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Блок-схема: узел 26">
            <a:extLst>
              <a:ext uri="{FF2B5EF4-FFF2-40B4-BE49-F238E27FC236}">
                <a16:creationId xmlns:a16="http://schemas.microsoft.com/office/drawing/2014/main" id="{2D721A6A-A7FC-EC0E-5D0A-BE480D6815C5}"/>
              </a:ext>
            </a:extLst>
          </p:cNvPr>
          <p:cNvSpPr/>
          <p:nvPr/>
        </p:nvSpPr>
        <p:spPr>
          <a:xfrm>
            <a:off x="8053716" y="2059037"/>
            <a:ext cx="122432" cy="11099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Блок-схема: узел 27">
            <a:extLst>
              <a:ext uri="{FF2B5EF4-FFF2-40B4-BE49-F238E27FC236}">
                <a16:creationId xmlns:a16="http://schemas.microsoft.com/office/drawing/2014/main" id="{A54655BB-7496-32ED-3892-63877079B3AF}"/>
              </a:ext>
            </a:extLst>
          </p:cNvPr>
          <p:cNvSpPr/>
          <p:nvPr/>
        </p:nvSpPr>
        <p:spPr>
          <a:xfrm>
            <a:off x="7947839" y="2174541"/>
            <a:ext cx="122432" cy="11099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9" name="Прямая соединительная линия 28">
            <a:extLst>
              <a:ext uri="{FF2B5EF4-FFF2-40B4-BE49-F238E27FC236}">
                <a16:creationId xmlns:a16="http://schemas.microsoft.com/office/drawing/2014/main" id="{A4EF7AC2-22EE-09B9-B7A3-FB161A560207}"/>
              </a:ext>
            </a:extLst>
          </p:cNvPr>
          <p:cNvCxnSpPr>
            <a:cxnSpLocks/>
          </p:cNvCxnSpPr>
          <p:nvPr/>
        </p:nvCxnSpPr>
        <p:spPr>
          <a:xfrm flipV="1">
            <a:off x="7710170" y="2197920"/>
            <a:ext cx="7743" cy="50945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0" name="Прямая соединительная линия 29">
            <a:extLst>
              <a:ext uri="{FF2B5EF4-FFF2-40B4-BE49-F238E27FC236}">
                <a16:creationId xmlns:a16="http://schemas.microsoft.com/office/drawing/2014/main" id="{B10AC1DD-A179-88D7-4BAE-29BBAB54913D}"/>
              </a:ext>
            </a:extLst>
          </p:cNvPr>
          <p:cNvCxnSpPr>
            <a:cxnSpLocks/>
          </p:cNvCxnSpPr>
          <p:nvPr/>
        </p:nvCxnSpPr>
        <p:spPr>
          <a:xfrm flipH="1" flipV="1">
            <a:off x="7471369" y="2197920"/>
            <a:ext cx="217615" cy="110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31" name="Группа 30">
            <a:extLst>
              <a:ext uri="{FF2B5EF4-FFF2-40B4-BE49-F238E27FC236}">
                <a16:creationId xmlns:a16="http://schemas.microsoft.com/office/drawing/2014/main" id="{3653C295-8995-87F3-EE3A-9651075D148B}"/>
              </a:ext>
            </a:extLst>
          </p:cNvPr>
          <p:cNvGrpSpPr/>
          <p:nvPr/>
        </p:nvGrpSpPr>
        <p:grpSpPr>
          <a:xfrm>
            <a:off x="7593715" y="2019170"/>
            <a:ext cx="60840" cy="141120"/>
            <a:chOff x="3903200" y="1930270"/>
            <a:chExt cx="60840" cy="141120"/>
          </a:xfrm>
        </p:grpSpPr>
        <mc:AlternateContent xmlns:mc="http://schemas.openxmlformats.org/markup-compatibility/2006" xmlns:p14="http://schemas.microsoft.com/office/powerpoint/2010/main">
          <mc:Choice Requires="p14">
            <p:contentPart p14:bwMode="auto" r:id="rId4">
              <p14:nvContentPartPr>
                <p14:cNvPr id="2080" name="Рукописный ввод 2079">
                  <a:extLst>
                    <a:ext uri="{FF2B5EF4-FFF2-40B4-BE49-F238E27FC236}">
                      <a16:creationId xmlns:a16="http://schemas.microsoft.com/office/drawing/2014/main" id="{D4B0CE22-20C4-A126-CA91-65B7271F57A8}"/>
                    </a:ext>
                  </a:extLst>
                </p14:cNvPr>
                <p14:cNvContentPartPr/>
                <p14:nvPr/>
              </p14:nvContentPartPr>
              <p14:xfrm>
                <a:off x="3903200" y="1930270"/>
                <a:ext cx="60840" cy="115200"/>
              </p14:xfrm>
            </p:contentPart>
          </mc:Choice>
          <mc:Fallback xmlns="">
            <p:pic>
              <p:nvPicPr>
                <p:cNvPr id="52" name="Рукописный ввод 51">
                  <a:extLst>
                    <a:ext uri="{FF2B5EF4-FFF2-40B4-BE49-F238E27FC236}">
                      <a16:creationId xmlns:a16="http://schemas.microsoft.com/office/drawing/2014/main" id="{39B8D178-D3C6-4E34-BF15-92669C8A1351}"/>
                    </a:ext>
                  </a:extLst>
                </p:cNvPr>
                <p:cNvPicPr/>
                <p:nvPr/>
              </p:nvPicPr>
              <p:blipFill>
                <a:blip r:embed="rId7"/>
                <a:stretch>
                  <a:fillRect/>
                </a:stretch>
              </p:blipFill>
              <p:spPr>
                <a:xfrm>
                  <a:off x="3894200" y="1921270"/>
                  <a:ext cx="784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81" name="Рукописный ввод 2080">
                  <a:extLst>
                    <a:ext uri="{FF2B5EF4-FFF2-40B4-BE49-F238E27FC236}">
                      <a16:creationId xmlns:a16="http://schemas.microsoft.com/office/drawing/2014/main" id="{4A8D8BEF-36DF-7C30-286E-8236E5965670}"/>
                    </a:ext>
                  </a:extLst>
                </p14:cNvPr>
                <p14:cNvContentPartPr/>
                <p14:nvPr/>
              </p14:nvContentPartPr>
              <p14:xfrm>
                <a:off x="3937760" y="2064910"/>
                <a:ext cx="2520" cy="6480"/>
              </p14:xfrm>
            </p:contentPart>
          </mc:Choice>
          <mc:Fallback xmlns="">
            <p:pic>
              <p:nvPicPr>
                <p:cNvPr id="53" name="Рукописный ввод 52">
                  <a:extLst>
                    <a:ext uri="{FF2B5EF4-FFF2-40B4-BE49-F238E27FC236}">
                      <a16:creationId xmlns:a16="http://schemas.microsoft.com/office/drawing/2014/main" id="{E9936A8F-0143-41B0-B721-F3129200B84F}"/>
                    </a:ext>
                  </a:extLst>
                </p:cNvPr>
                <p:cNvPicPr/>
                <p:nvPr/>
              </p:nvPicPr>
              <p:blipFill>
                <a:blip r:embed="rId9"/>
                <a:stretch>
                  <a:fillRect/>
                </a:stretch>
              </p:blipFill>
              <p:spPr>
                <a:xfrm>
                  <a:off x="3928760" y="2056270"/>
                  <a:ext cx="20160" cy="24120"/>
                </a:xfrm>
                <a:prstGeom prst="rect">
                  <a:avLst/>
                </a:prstGeom>
              </p:spPr>
            </p:pic>
          </mc:Fallback>
        </mc:AlternateContent>
      </p:grpSp>
      <p:cxnSp>
        <p:nvCxnSpPr>
          <p:cNvPr id="2082" name="Прямая соединительная линия 2081">
            <a:extLst>
              <a:ext uri="{FF2B5EF4-FFF2-40B4-BE49-F238E27FC236}">
                <a16:creationId xmlns:a16="http://schemas.microsoft.com/office/drawing/2014/main" id="{045678C3-6D00-B9DA-6DB9-46E12890A55F}"/>
              </a:ext>
            </a:extLst>
          </p:cNvPr>
          <p:cNvCxnSpPr>
            <a:cxnSpLocks/>
          </p:cNvCxnSpPr>
          <p:nvPr/>
        </p:nvCxnSpPr>
        <p:spPr>
          <a:xfrm>
            <a:off x="7608949" y="1848168"/>
            <a:ext cx="636997" cy="848929"/>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83" name="Знак умножения 2082">
            <a:extLst>
              <a:ext uri="{FF2B5EF4-FFF2-40B4-BE49-F238E27FC236}">
                <a16:creationId xmlns:a16="http://schemas.microsoft.com/office/drawing/2014/main" id="{A7BF1837-2F1D-D080-AC07-6E87B3E85D34}"/>
              </a:ext>
            </a:extLst>
          </p:cNvPr>
          <p:cNvSpPr/>
          <p:nvPr/>
        </p:nvSpPr>
        <p:spPr>
          <a:xfrm>
            <a:off x="7608949" y="2120592"/>
            <a:ext cx="220184" cy="179715"/>
          </a:xfrm>
          <a:prstGeom prst="mathMultiply">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084" name="Прямая со стрелкой 2083">
            <a:extLst>
              <a:ext uri="{FF2B5EF4-FFF2-40B4-BE49-F238E27FC236}">
                <a16:creationId xmlns:a16="http://schemas.microsoft.com/office/drawing/2014/main" id="{C7488C58-975C-2CB2-BC87-D8D49919BEB1}"/>
              </a:ext>
            </a:extLst>
          </p:cNvPr>
          <p:cNvCxnSpPr>
            <a:cxnSpLocks/>
          </p:cNvCxnSpPr>
          <p:nvPr/>
        </p:nvCxnSpPr>
        <p:spPr>
          <a:xfrm flipV="1">
            <a:off x="1319573" y="1844355"/>
            <a:ext cx="0" cy="84892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86" name="Прямая со стрелкой 2085">
            <a:extLst>
              <a:ext uri="{FF2B5EF4-FFF2-40B4-BE49-F238E27FC236}">
                <a16:creationId xmlns:a16="http://schemas.microsoft.com/office/drawing/2014/main" id="{22434EA2-C6FB-177D-1352-C89ED67A4AA4}"/>
              </a:ext>
            </a:extLst>
          </p:cNvPr>
          <p:cNvCxnSpPr>
            <a:cxnSpLocks/>
          </p:cNvCxnSpPr>
          <p:nvPr/>
        </p:nvCxnSpPr>
        <p:spPr>
          <a:xfrm>
            <a:off x="1319573" y="2692182"/>
            <a:ext cx="89569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87" name="TextBox 2086">
                <a:extLst>
                  <a:ext uri="{FF2B5EF4-FFF2-40B4-BE49-F238E27FC236}">
                    <a16:creationId xmlns:a16="http://schemas.microsoft.com/office/drawing/2014/main" id="{E872B344-7751-642C-1EE9-426666B416E6}"/>
                  </a:ext>
                </a:extLst>
              </p:cNvPr>
              <p:cNvSpPr txBox="1"/>
              <p:nvPr/>
            </p:nvSpPr>
            <p:spPr>
              <a:xfrm>
                <a:off x="2215266" y="2647436"/>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oMath>
                  </m:oMathPara>
                </a14:m>
                <a:endParaRPr lang="ru-RU" dirty="0"/>
              </a:p>
            </p:txBody>
          </p:sp>
        </mc:Choice>
        <mc:Fallback>
          <p:sp>
            <p:nvSpPr>
              <p:cNvPr id="2087" name="TextBox 2086">
                <a:extLst>
                  <a:ext uri="{FF2B5EF4-FFF2-40B4-BE49-F238E27FC236}">
                    <a16:creationId xmlns:a16="http://schemas.microsoft.com/office/drawing/2014/main" id="{E872B344-7751-642C-1EE9-426666B416E6}"/>
                  </a:ext>
                </a:extLst>
              </p:cNvPr>
              <p:cNvSpPr txBox="1">
                <a:spLocks noRot="1" noChangeAspect="1" noMove="1" noResize="1" noEditPoints="1" noAdjustHandles="1" noChangeArrowheads="1" noChangeShapeType="1" noTextEdit="1"/>
              </p:cNvSpPr>
              <p:nvPr/>
            </p:nvSpPr>
            <p:spPr>
              <a:xfrm>
                <a:off x="2215266" y="2647436"/>
                <a:ext cx="276101" cy="276999"/>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088" name="TextBox 2087">
                <a:extLst>
                  <a:ext uri="{FF2B5EF4-FFF2-40B4-BE49-F238E27FC236}">
                    <a16:creationId xmlns:a16="http://schemas.microsoft.com/office/drawing/2014/main" id="{C15F7031-7389-375D-C5E7-83F5368BAB6A}"/>
                  </a:ext>
                </a:extLst>
              </p:cNvPr>
              <p:cNvSpPr txBox="1"/>
              <p:nvPr/>
            </p:nvSpPr>
            <p:spPr>
              <a:xfrm>
                <a:off x="1002672" y="1759476"/>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𝑥</m:t>
                          </m:r>
                        </m:e>
                        <m:sub>
                          <m:r>
                            <a:rPr lang="ru-RU" b="0" i="0" smtClean="0">
                              <a:latin typeface="Cambria Math" panose="02040503050406030204" pitchFamily="18" charset="0"/>
                            </a:rPr>
                            <m:t>2</m:t>
                          </m:r>
                        </m:sub>
                      </m:sSub>
                    </m:oMath>
                  </m:oMathPara>
                </a14:m>
                <a:endParaRPr lang="ru-RU" dirty="0"/>
              </a:p>
            </p:txBody>
          </p:sp>
        </mc:Choice>
        <mc:Fallback>
          <p:sp>
            <p:nvSpPr>
              <p:cNvPr id="2088" name="TextBox 2087">
                <a:extLst>
                  <a:ext uri="{FF2B5EF4-FFF2-40B4-BE49-F238E27FC236}">
                    <a16:creationId xmlns:a16="http://schemas.microsoft.com/office/drawing/2014/main" id="{C15F7031-7389-375D-C5E7-83F5368BAB6A}"/>
                  </a:ext>
                </a:extLst>
              </p:cNvPr>
              <p:cNvSpPr txBox="1">
                <a:spLocks noRot="1" noChangeAspect="1" noMove="1" noResize="1" noEditPoints="1" noAdjustHandles="1" noChangeArrowheads="1" noChangeShapeType="1" noTextEdit="1"/>
              </p:cNvSpPr>
              <p:nvPr/>
            </p:nvSpPr>
            <p:spPr>
              <a:xfrm>
                <a:off x="1002672" y="1759476"/>
                <a:ext cx="281423" cy="276999"/>
              </a:xfrm>
              <a:prstGeom prst="rect">
                <a:avLst/>
              </a:prstGeom>
              <a:blipFill>
                <a:blip r:embed="rId11"/>
                <a:stretch>
                  <a:fillRect/>
                </a:stretch>
              </a:blipFill>
            </p:spPr>
            <p:txBody>
              <a:bodyPr/>
              <a:lstStyle/>
              <a:p>
                <a:r>
                  <a:rPr lang="ru-RU">
                    <a:noFill/>
                  </a:rPr>
                  <a:t> </a:t>
                </a:r>
              </a:p>
            </p:txBody>
          </p:sp>
        </mc:Fallback>
      </mc:AlternateContent>
      <p:sp>
        <p:nvSpPr>
          <p:cNvPr id="2089" name="Блок-схема: узел 2088">
            <a:extLst>
              <a:ext uri="{FF2B5EF4-FFF2-40B4-BE49-F238E27FC236}">
                <a16:creationId xmlns:a16="http://schemas.microsoft.com/office/drawing/2014/main" id="{B11BB6C2-0713-E67E-8CB9-D7AAAB313C75}"/>
              </a:ext>
            </a:extLst>
          </p:cNvPr>
          <p:cNvSpPr/>
          <p:nvPr/>
        </p:nvSpPr>
        <p:spPr>
          <a:xfrm>
            <a:off x="1723549" y="1988350"/>
            <a:ext cx="122432" cy="11099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90" name="Блок-схема: узел 2089">
            <a:extLst>
              <a:ext uri="{FF2B5EF4-FFF2-40B4-BE49-F238E27FC236}">
                <a16:creationId xmlns:a16="http://schemas.microsoft.com/office/drawing/2014/main" id="{6FCC9CD9-51EB-7D66-70DD-AE2653E82B87}"/>
              </a:ext>
            </a:extLst>
          </p:cNvPr>
          <p:cNvSpPr/>
          <p:nvPr/>
        </p:nvSpPr>
        <p:spPr>
          <a:xfrm>
            <a:off x="1875949" y="2054122"/>
            <a:ext cx="122432" cy="11099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91" name="Блок-схема: узел 2090">
            <a:extLst>
              <a:ext uri="{FF2B5EF4-FFF2-40B4-BE49-F238E27FC236}">
                <a16:creationId xmlns:a16="http://schemas.microsoft.com/office/drawing/2014/main" id="{36FCF84B-C8A9-F075-5C24-B39D35E4A6BD}"/>
              </a:ext>
            </a:extLst>
          </p:cNvPr>
          <p:cNvSpPr/>
          <p:nvPr/>
        </p:nvSpPr>
        <p:spPr>
          <a:xfrm>
            <a:off x="1770072" y="2169626"/>
            <a:ext cx="122432" cy="11099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092" name="Прямая соединительная линия 2091">
            <a:extLst>
              <a:ext uri="{FF2B5EF4-FFF2-40B4-BE49-F238E27FC236}">
                <a16:creationId xmlns:a16="http://schemas.microsoft.com/office/drawing/2014/main" id="{D6DEC6DA-B228-597B-DDDC-D0107B36574F}"/>
              </a:ext>
            </a:extLst>
          </p:cNvPr>
          <p:cNvCxnSpPr>
            <a:cxnSpLocks/>
          </p:cNvCxnSpPr>
          <p:nvPr/>
        </p:nvCxnSpPr>
        <p:spPr>
          <a:xfrm flipV="1">
            <a:off x="1532403" y="2193005"/>
            <a:ext cx="7743" cy="50945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93" name="Прямая соединительная линия 2092">
            <a:extLst>
              <a:ext uri="{FF2B5EF4-FFF2-40B4-BE49-F238E27FC236}">
                <a16:creationId xmlns:a16="http://schemas.microsoft.com/office/drawing/2014/main" id="{B48426FD-E98A-6AF1-0C43-88F601C62711}"/>
              </a:ext>
            </a:extLst>
          </p:cNvPr>
          <p:cNvCxnSpPr>
            <a:cxnSpLocks/>
          </p:cNvCxnSpPr>
          <p:nvPr/>
        </p:nvCxnSpPr>
        <p:spPr>
          <a:xfrm flipH="1" flipV="1">
            <a:off x="1293602" y="2193005"/>
            <a:ext cx="217615" cy="110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2094" name="Группа 2093">
            <a:extLst>
              <a:ext uri="{FF2B5EF4-FFF2-40B4-BE49-F238E27FC236}">
                <a16:creationId xmlns:a16="http://schemas.microsoft.com/office/drawing/2014/main" id="{1F497314-CC0E-1A8E-8B7E-2E39B489484C}"/>
              </a:ext>
            </a:extLst>
          </p:cNvPr>
          <p:cNvGrpSpPr/>
          <p:nvPr/>
        </p:nvGrpSpPr>
        <p:grpSpPr>
          <a:xfrm>
            <a:off x="1415948" y="2014255"/>
            <a:ext cx="60840" cy="141120"/>
            <a:chOff x="3903200" y="1930270"/>
            <a:chExt cx="60840" cy="141120"/>
          </a:xfrm>
        </p:grpSpPr>
        <mc:AlternateContent xmlns:mc="http://schemas.openxmlformats.org/markup-compatibility/2006" xmlns:p14="http://schemas.microsoft.com/office/powerpoint/2010/main">
          <mc:Choice Requires="p14">
            <p:contentPart p14:bwMode="auto" r:id="rId12">
              <p14:nvContentPartPr>
                <p14:cNvPr id="2095" name="Рукописный ввод 2094">
                  <a:extLst>
                    <a:ext uri="{FF2B5EF4-FFF2-40B4-BE49-F238E27FC236}">
                      <a16:creationId xmlns:a16="http://schemas.microsoft.com/office/drawing/2014/main" id="{31F94CFB-2D45-5C38-96A8-A10920C56F2F}"/>
                    </a:ext>
                  </a:extLst>
                </p14:cNvPr>
                <p14:cNvContentPartPr/>
                <p14:nvPr/>
              </p14:nvContentPartPr>
              <p14:xfrm>
                <a:off x="3903200" y="1930270"/>
                <a:ext cx="60840" cy="115200"/>
              </p14:xfrm>
            </p:contentPart>
          </mc:Choice>
          <mc:Fallback xmlns="">
            <p:pic>
              <p:nvPicPr>
                <p:cNvPr id="73" name="Рукописный ввод 72">
                  <a:extLst>
                    <a:ext uri="{FF2B5EF4-FFF2-40B4-BE49-F238E27FC236}">
                      <a16:creationId xmlns:a16="http://schemas.microsoft.com/office/drawing/2014/main" id="{991D0B2C-A966-4C09-8146-A150B8126895}"/>
                    </a:ext>
                  </a:extLst>
                </p:cNvPr>
                <p:cNvPicPr/>
                <p:nvPr/>
              </p:nvPicPr>
              <p:blipFill>
                <a:blip r:embed="rId7"/>
                <a:stretch>
                  <a:fillRect/>
                </a:stretch>
              </p:blipFill>
              <p:spPr>
                <a:xfrm>
                  <a:off x="3894200" y="1921270"/>
                  <a:ext cx="784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96" name="Рукописный ввод 2095">
                  <a:extLst>
                    <a:ext uri="{FF2B5EF4-FFF2-40B4-BE49-F238E27FC236}">
                      <a16:creationId xmlns:a16="http://schemas.microsoft.com/office/drawing/2014/main" id="{9AFE2A5C-D987-B1D1-AD77-101774F2396E}"/>
                    </a:ext>
                  </a:extLst>
                </p14:cNvPr>
                <p14:cNvContentPartPr/>
                <p14:nvPr/>
              </p14:nvContentPartPr>
              <p14:xfrm>
                <a:off x="3937760" y="2064910"/>
                <a:ext cx="2520" cy="6480"/>
              </p14:xfrm>
            </p:contentPart>
          </mc:Choice>
          <mc:Fallback xmlns="">
            <p:pic>
              <p:nvPicPr>
                <p:cNvPr id="74" name="Рукописный ввод 73">
                  <a:extLst>
                    <a:ext uri="{FF2B5EF4-FFF2-40B4-BE49-F238E27FC236}">
                      <a16:creationId xmlns:a16="http://schemas.microsoft.com/office/drawing/2014/main" id="{810120A2-5975-4261-B432-E3FB9114AB6E}"/>
                    </a:ext>
                  </a:extLst>
                </p:cNvPr>
                <p:cNvPicPr/>
                <p:nvPr/>
              </p:nvPicPr>
              <p:blipFill>
                <a:blip r:embed="rId9"/>
                <a:stretch>
                  <a:fillRect/>
                </a:stretch>
              </p:blipFill>
              <p:spPr>
                <a:xfrm>
                  <a:off x="3928760" y="2056270"/>
                  <a:ext cx="20160" cy="24120"/>
                </a:xfrm>
                <a:prstGeom prst="rect">
                  <a:avLst/>
                </a:prstGeom>
              </p:spPr>
            </p:pic>
          </mc:Fallback>
        </mc:AlternateContent>
      </p:grpSp>
      <p:cxnSp>
        <p:nvCxnSpPr>
          <p:cNvPr id="2097" name="Прямая соединительная линия 2096">
            <a:extLst>
              <a:ext uri="{FF2B5EF4-FFF2-40B4-BE49-F238E27FC236}">
                <a16:creationId xmlns:a16="http://schemas.microsoft.com/office/drawing/2014/main" id="{FF646B27-AC2E-E9FA-7097-6AAFCCFF5F94}"/>
              </a:ext>
            </a:extLst>
          </p:cNvPr>
          <p:cNvCxnSpPr>
            <a:cxnSpLocks/>
          </p:cNvCxnSpPr>
          <p:nvPr/>
        </p:nvCxnSpPr>
        <p:spPr>
          <a:xfrm>
            <a:off x="1431182" y="1843253"/>
            <a:ext cx="636997" cy="848929"/>
          </a:xfrm>
          <a:prstGeom prst="lin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98" name="Блок-схема: узел 2097">
            <a:extLst>
              <a:ext uri="{FF2B5EF4-FFF2-40B4-BE49-F238E27FC236}">
                <a16:creationId xmlns:a16="http://schemas.microsoft.com/office/drawing/2014/main" id="{988B1BFF-C5B4-2A8C-34BD-19DA6FC14D16}"/>
              </a:ext>
            </a:extLst>
          </p:cNvPr>
          <p:cNvSpPr/>
          <p:nvPr/>
        </p:nvSpPr>
        <p:spPr>
          <a:xfrm>
            <a:off x="1399378" y="2325145"/>
            <a:ext cx="122432" cy="11099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99" name="Блок-схема: узел 2098">
            <a:extLst>
              <a:ext uri="{FF2B5EF4-FFF2-40B4-BE49-F238E27FC236}">
                <a16:creationId xmlns:a16="http://schemas.microsoft.com/office/drawing/2014/main" id="{14006E07-5FA2-FE81-4E6D-71B706647EA8}"/>
              </a:ext>
            </a:extLst>
          </p:cNvPr>
          <p:cNvSpPr/>
          <p:nvPr/>
        </p:nvSpPr>
        <p:spPr>
          <a:xfrm>
            <a:off x="1460594" y="2470749"/>
            <a:ext cx="122432" cy="11099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00" name="Блок-схема: узел 2099">
            <a:extLst>
              <a:ext uri="{FF2B5EF4-FFF2-40B4-BE49-F238E27FC236}">
                <a16:creationId xmlns:a16="http://schemas.microsoft.com/office/drawing/2014/main" id="{B5BC9F2A-0680-CA23-4C75-882CF5C59EAB}"/>
              </a:ext>
            </a:extLst>
          </p:cNvPr>
          <p:cNvSpPr/>
          <p:nvPr/>
        </p:nvSpPr>
        <p:spPr>
          <a:xfrm>
            <a:off x="1585510" y="2343145"/>
            <a:ext cx="122432" cy="11099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01" name="Блок-схема: узел 2100">
            <a:extLst>
              <a:ext uri="{FF2B5EF4-FFF2-40B4-BE49-F238E27FC236}">
                <a16:creationId xmlns:a16="http://schemas.microsoft.com/office/drawing/2014/main" id="{A283348D-44CE-3B80-FBFE-EFB82581CAB1}"/>
              </a:ext>
            </a:extLst>
          </p:cNvPr>
          <p:cNvSpPr/>
          <p:nvPr/>
        </p:nvSpPr>
        <p:spPr>
          <a:xfrm>
            <a:off x="1479406" y="2148547"/>
            <a:ext cx="122432" cy="110992"/>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7921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9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9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3" grpId="0" animBg="1"/>
      <p:bldP spid="210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95592-3B1E-3B6C-A199-695044D521EF}"/>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C9F394A8-2315-B096-FBF7-109A529EB837}"/>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EBA15892-939D-1798-3942-B557A05410BA}"/>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CF6940F4-361E-DF08-3261-71CDC9C376B2}"/>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40BA34C0-8021-F348-0B09-F03F2AF92020}"/>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63045A6E-17EE-4E63-3B5F-60C4C97468F8}"/>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5</a:t>
            </a:fld>
            <a:endParaRPr lang="ru-RU" dirty="0"/>
          </a:p>
        </p:txBody>
      </p:sp>
      <p:sp>
        <p:nvSpPr>
          <p:cNvPr id="2085" name="Заголовок 1">
            <a:extLst>
              <a:ext uri="{FF2B5EF4-FFF2-40B4-BE49-F238E27FC236}">
                <a16:creationId xmlns:a16="http://schemas.microsoft.com/office/drawing/2014/main" id="{E659F31F-E7C0-3225-5168-31C8B2E36ED9}"/>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Discriminative </a:t>
            </a:r>
            <a:r>
              <a:rPr lang="en-US" sz="1800" dirty="0">
                <a:solidFill>
                  <a:srgbClr val="40BA21"/>
                </a:solidFill>
              </a:rPr>
              <a:t>vs</a:t>
            </a:r>
            <a:r>
              <a:rPr lang="en-US" sz="1800" dirty="0">
                <a:solidFill>
                  <a:schemeClr val="bg2">
                    <a:lumMod val="50000"/>
                  </a:schemeClr>
                </a:solidFill>
              </a:rPr>
              <a:t> Generative models</a:t>
            </a:r>
            <a:endParaRPr lang="ru-RU" sz="1800" dirty="0">
              <a:solidFill>
                <a:schemeClr val="tx1">
                  <a:lumMod val="75000"/>
                  <a:lumOff val="25000"/>
                </a:schemeClr>
              </a:solidFill>
            </a:endParaRPr>
          </a:p>
        </p:txBody>
      </p:sp>
      <p:sp>
        <p:nvSpPr>
          <p:cNvPr id="12" name="Нижний колонтитул 4">
            <a:extLst>
              <a:ext uri="{FF2B5EF4-FFF2-40B4-BE49-F238E27FC236}">
                <a16:creationId xmlns:a16="http://schemas.microsoft.com/office/drawing/2014/main" id="{9CD010B0-A615-841A-E54A-60C1E26C6CAA}"/>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pic>
        <p:nvPicPr>
          <p:cNvPr id="4" name="Рисунок 3">
            <a:extLst>
              <a:ext uri="{FF2B5EF4-FFF2-40B4-BE49-F238E27FC236}">
                <a16:creationId xmlns:a16="http://schemas.microsoft.com/office/drawing/2014/main" id="{CCA94F08-B853-DC98-35A8-C13CC0F0D6AF}"/>
              </a:ext>
            </a:extLst>
          </p:cNvPr>
          <p:cNvPicPr>
            <a:picLocks noChangeAspect="1"/>
          </p:cNvPicPr>
          <p:nvPr/>
        </p:nvPicPr>
        <p:blipFill>
          <a:blip r:embed="rId2"/>
          <a:stretch>
            <a:fillRect/>
          </a:stretch>
        </p:blipFill>
        <p:spPr>
          <a:xfrm>
            <a:off x="597588" y="2834851"/>
            <a:ext cx="4453640" cy="1762791"/>
          </a:xfrm>
          <a:prstGeom prst="rect">
            <a:avLst/>
          </a:prstGeom>
        </p:spPr>
      </p:pic>
      <p:sp>
        <p:nvSpPr>
          <p:cNvPr id="11" name="TextBox 10">
            <a:extLst>
              <a:ext uri="{FF2B5EF4-FFF2-40B4-BE49-F238E27FC236}">
                <a16:creationId xmlns:a16="http://schemas.microsoft.com/office/drawing/2014/main" id="{F9672B80-3FA8-DD1A-4060-6558D09A9A3C}"/>
              </a:ext>
            </a:extLst>
          </p:cNvPr>
          <p:cNvSpPr txBox="1"/>
          <p:nvPr/>
        </p:nvSpPr>
        <p:spPr>
          <a:xfrm>
            <a:off x="595789" y="4597009"/>
            <a:ext cx="4572000" cy="231282"/>
          </a:xfrm>
          <a:prstGeom prst="rect">
            <a:avLst/>
          </a:prstGeom>
          <a:noFill/>
        </p:spPr>
        <p:txBody>
          <a:bodyPr wrap="square">
            <a:spAutoFit/>
          </a:bodyPr>
          <a:lstStyle/>
          <a:p>
            <a:r>
              <a:rPr lang="et-EE" dirty="0">
                <a:hlinkClick r:id="rId3"/>
              </a:rPr>
              <a:t>Yandex Handbook on ML</a:t>
            </a:r>
            <a:endParaRPr lang="ru-RU"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BC72592-D752-C2F2-AAA2-8416D3C85134}"/>
                  </a:ext>
                </a:extLst>
              </p:cNvPr>
              <p:cNvSpPr txBox="1"/>
              <p:nvPr/>
            </p:nvSpPr>
            <p:spPr>
              <a:xfrm>
                <a:off x="597587" y="1135562"/>
                <a:ext cx="8017903" cy="551626"/>
              </a:xfrm>
              <a:prstGeom prst="rect">
                <a:avLst/>
              </a:prstGeom>
              <a:noFill/>
            </p:spPr>
            <p:txBody>
              <a:bodyPr wrap="square">
                <a:spAutoFit/>
              </a:bodyPr>
              <a:lstStyle/>
              <a:p>
                <a:pPr>
                  <a:lnSpc>
                    <a:spcPct val="150000"/>
                  </a:lnSpc>
                  <a:tabLst>
                    <a:tab pos="804863" algn="l"/>
                  </a:tabLst>
                </a:pPr>
                <a:r>
                  <a:rPr lang="en-US" sz="1050" dirty="0">
                    <a:latin typeface="IBM Plex Sans" panose="020B0503050203000203" pitchFamily="34" charset="0"/>
                  </a:rPr>
                  <a:t>A </a:t>
                </a:r>
                <a:r>
                  <a:rPr lang="en-US" sz="1050" b="1" dirty="0">
                    <a:solidFill>
                      <a:schemeClr val="tx1">
                        <a:lumMod val="50000"/>
                        <a:lumOff val="50000"/>
                      </a:schemeClr>
                    </a:solidFill>
                    <a:latin typeface="IBM Plex Sans" panose="020B0503050203000203" pitchFamily="34" charset="0"/>
                  </a:rPr>
                  <a:t>discriminative</a:t>
                </a:r>
                <a:r>
                  <a:rPr lang="en-US" sz="1050" dirty="0">
                    <a:latin typeface="IBM Plex Sans" panose="020B0503050203000203" pitchFamily="34" charset="0"/>
                  </a:rPr>
                  <a:t> model intuition:  given </a:t>
                </a:r>
                <a14:m>
                  <m:oMath xmlns:m="http://schemas.openxmlformats.org/officeDocument/2006/math">
                    <m:d>
                      <m:dPr>
                        <m:ctrlPr>
                          <a:rPr lang="en-US" altLang="ru-RU" sz="1050" b="1" i="1" smtClean="0">
                            <a:latin typeface="Cambria Math" panose="02040503050406030204" pitchFamily="18" charset="0"/>
                          </a:rPr>
                        </m:ctrlPr>
                      </m:dPr>
                      <m:e>
                        <m:r>
                          <a:rPr lang="en-US" altLang="ru-RU" sz="1050" b="1" i="1">
                            <a:latin typeface="Cambria Math" panose="02040503050406030204" pitchFamily="18" charset="0"/>
                          </a:rPr>
                          <m:t>𝒙</m:t>
                        </m:r>
                        <m:r>
                          <a:rPr lang="en-US" altLang="ru-RU" sz="1050" b="1" i="1" smtClean="0">
                            <a:latin typeface="Cambria Math" panose="02040503050406030204" pitchFamily="18" charset="0"/>
                          </a:rPr>
                          <m:t>,</m:t>
                        </m:r>
                        <m:r>
                          <a:rPr lang="en-US" altLang="ru-RU" sz="1050" b="0" i="1" smtClean="0">
                            <a:latin typeface="Cambria Math" panose="02040503050406030204" pitchFamily="18" charset="0"/>
                          </a:rPr>
                          <m:t> </m:t>
                        </m:r>
                        <m:r>
                          <a:rPr lang="en-US" altLang="ru-RU" sz="1050" b="0" i="1" smtClean="0">
                            <a:latin typeface="Cambria Math" panose="02040503050406030204" pitchFamily="18" charset="0"/>
                          </a:rPr>
                          <m:t>𝑦</m:t>
                        </m:r>
                      </m:e>
                    </m:d>
                  </m:oMath>
                </a14:m>
                <a:r>
                  <a:rPr lang="en-US" sz="1050" dirty="0">
                    <a:latin typeface="IBM Plex Sans" panose="020B0503050203000203" pitchFamily="34" charset="0"/>
                  </a:rPr>
                  <a:t>, find a distribution </a:t>
                </a:r>
                <a14:m>
                  <m:oMath xmlns:m="http://schemas.openxmlformats.org/officeDocument/2006/math">
                    <m:r>
                      <a:rPr lang="en-US" altLang="ru-RU" sz="1050" b="0" i="1" smtClean="0">
                        <a:latin typeface="Cambria Math" panose="02040503050406030204" pitchFamily="18" charset="0"/>
                      </a:rPr>
                      <m:t>𝑝</m:t>
                    </m:r>
                    <m:d>
                      <m:dPr>
                        <m:ctrlPr>
                          <a:rPr lang="en-US" altLang="ru-RU" sz="1050" i="1">
                            <a:latin typeface="Cambria Math" panose="02040503050406030204" pitchFamily="18" charset="0"/>
                          </a:rPr>
                        </m:ctrlPr>
                      </m:dPr>
                      <m:e>
                        <m:r>
                          <a:rPr lang="en-US" altLang="ru-RU" sz="1050" b="0" i="1" smtClean="0">
                            <a:latin typeface="Cambria Math" panose="02040503050406030204" pitchFamily="18" charset="0"/>
                          </a:rPr>
                          <m:t>𝑦</m:t>
                        </m:r>
                      </m:e>
                      <m:e>
                        <m:r>
                          <a:rPr lang="en-US" altLang="ru-RU" sz="1050" b="1" i="1">
                            <a:latin typeface="Cambria Math" panose="02040503050406030204" pitchFamily="18" charset="0"/>
                          </a:rPr>
                          <m:t>𝒙</m:t>
                        </m:r>
                      </m:e>
                    </m:d>
                  </m:oMath>
                </a14:m>
                <a:r>
                  <a:rPr lang="en-US" sz="1050" dirty="0">
                    <a:latin typeface="IBM Plex Sans" panose="020B0503050203000203" pitchFamily="34" charset="0"/>
                  </a:rPr>
                  <a:t> to make a prediction </a:t>
                </a:r>
                <a14:m>
                  <m:oMath xmlns:m="http://schemas.openxmlformats.org/officeDocument/2006/math">
                    <m:r>
                      <a:rPr lang="en-US" altLang="ru-RU" sz="1050" i="1">
                        <a:latin typeface="Cambria Math" panose="02040503050406030204" pitchFamily="18" charset="0"/>
                      </a:rPr>
                      <m:t>h</m:t>
                    </m:r>
                  </m:oMath>
                </a14:m>
                <a:endParaRPr lang="en-US" altLang="ru-RU" sz="1050" b="0" i="1" dirty="0">
                  <a:solidFill>
                    <a:schemeClr val="tx1"/>
                  </a:solidFill>
                  <a:latin typeface="Cambria Math" panose="02040503050406030204" pitchFamily="18" charset="0"/>
                  <a:ea typeface="Cambria Math" panose="02040503050406030204" pitchFamily="18" charset="0"/>
                </a:endParaRPr>
              </a:p>
              <a:p>
                <a:pPr>
                  <a:lnSpc>
                    <a:spcPct val="150000"/>
                  </a:lnSpc>
                  <a:tabLst>
                    <a:tab pos="804863" algn="l"/>
                  </a:tabLst>
                </a:pPr>
                <a:r>
                  <a:rPr lang="en-US" sz="1050" dirty="0">
                    <a:latin typeface="IBM Plex Sans" panose="020B0503050203000203" pitchFamily="34" charset="0"/>
                  </a:rPr>
                  <a:t>A </a:t>
                </a:r>
                <a:r>
                  <a:rPr lang="en-US" sz="1050" b="1" dirty="0">
                    <a:solidFill>
                      <a:schemeClr val="tx1">
                        <a:lumMod val="50000"/>
                        <a:lumOff val="50000"/>
                      </a:schemeClr>
                    </a:solidFill>
                    <a:latin typeface="IBM Plex Sans" panose="020B0503050203000203" pitchFamily="34" charset="0"/>
                  </a:rPr>
                  <a:t>generative</a:t>
                </a:r>
                <a:r>
                  <a:rPr lang="en-US" sz="1050" dirty="0">
                    <a:latin typeface="IBM Plex Sans" panose="020B0503050203000203" pitchFamily="34" charset="0"/>
                  </a:rPr>
                  <a:t> model intuition:  given </a:t>
                </a:r>
                <a14:m>
                  <m:oMath xmlns:m="http://schemas.openxmlformats.org/officeDocument/2006/math">
                    <m:r>
                      <a:rPr lang="en-US" altLang="ru-RU" sz="1050" i="1">
                        <a:latin typeface="Cambria Math" panose="02040503050406030204" pitchFamily="18" charset="0"/>
                      </a:rPr>
                      <m:t>𝑦</m:t>
                    </m:r>
                  </m:oMath>
                </a14:m>
                <a:r>
                  <a:rPr lang="en-US" sz="1050" dirty="0">
                    <a:latin typeface="IBM Plex Sans" panose="020B0503050203000203" pitchFamily="34" charset="0"/>
                  </a:rPr>
                  <a:t>, find a distribution </a:t>
                </a:r>
                <a14:m>
                  <m:oMath xmlns:m="http://schemas.openxmlformats.org/officeDocument/2006/math">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r>
                          <a:rPr lang="en-US" altLang="ru-RU" sz="1050" b="1" i="1">
                            <a:latin typeface="Cambria Math" panose="02040503050406030204" pitchFamily="18" charset="0"/>
                          </a:rPr>
                          <m:t>𝒙</m:t>
                        </m:r>
                      </m:e>
                      <m:e>
                        <m:r>
                          <a:rPr lang="en-US" altLang="ru-RU" sz="1050" b="0" i="1" smtClean="0">
                            <a:latin typeface="Cambria Math" panose="02040503050406030204" pitchFamily="18" charset="0"/>
                          </a:rPr>
                          <m:t>𝑦</m:t>
                        </m:r>
                      </m:e>
                    </m:d>
                  </m:oMath>
                </a14:m>
                <a:r>
                  <a:rPr lang="ru-RU" sz="1050" dirty="0">
                    <a:latin typeface="IBM Plex Sans" panose="020B0503050203000203" pitchFamily="34" charset="0"/>
                  </a:rPr>
                  <a:t> </a:t>
                </a:r>
                <a:r>
                  <a:rPr lang="en-US" sz="1050" dirty="0">
                    <a:latin typeface="IBM Plex Sans" panose="020B0503050203000203" pitchFamily="34" charset="0"/>
                  </a:rPr>
                  <a:t>or </a:t>
                </a:r>
                <a14:m>
                  <m:oMath xmlns:m="http://schemas.openxmlformats.org/officeDocument/2006/math">
                    <m:r>
                      <a:rPr lang="en-US" altLang="ru-RU" sz="1050" i="1">
                        <a:latin typeface="Cambria Math" panose="02040503050406030204" pitchFamily="18" charset="0"/>
                      </a:rPr>
                      <m:t>𝑝</m:t>
                    </m:r>
                  </m:oMath>
                </a14:m>
                <a:r>
                  <a:rPr lang="en-US" sz="1050" dirty="0">
                    <a:latin typeface="IBM Plex Sans" panose="020B0503050203000203" pitchFamily="34" charset="0"/>
                  </a:rPr>
                  <a:t>(</a:t>
                </a:r>
                <a14:m>
                  <m:oMath xmlns:m="http://schemas.openxmlformats.org/officeDocument/2006/math">
                    <m:r>
                      <a:rPr lang="en-US" altLang="ru-RU" sz="1050" b="1" i="1">
                        <a:latin typeface="Cambria Math" panose="02040503050406030204" pitchFamily="18" charset="0"/>
                      </a:rPr>
                      <m:t>𝒙</m:t>
                    </m:r>
                  </m:oMath>
                </a14:m>
                <a:r>
                  <a:rPr lang="en-US" sz="1050" dirty="0">
                    <a:latin typeface="IBM Plex Sans" panose="020B0503050203000203" pitchFamily="34" charset="0"/>
                  </a:rPr>
                  <a:t>) to make a sampling </a:t>
                </a:r>
                <a14:m>
                  <m:oMath xmlns:m="http://schemas.openxmlformats.org/officeDocument/2006/math">
                    <m:r>
                      <a:rPr lang="en-US" altLang="ru-RU" sz="1050" b="1" i="1" smtClean="0">
                        <a:latin typeface="Cambria Math" panose="02040503050406030204" pitchFamily="18" charset="0"/>
                      </a:rPr>
                      <m:t>𝒙</m:t>
                    </m:r>
                  </m:oMath>
                </a14:m>
                <a:r>
                  <a:rPr lang="en-US" altLang="ru-RU" sz="1050" dirty="0"/>
                  <a:t> from the distribution</a:t>
                </a:r>
              </a:p>
            </p:txBody>
          </p:sp>
        </mc:Choice>
        <mc:Fallback>
          <p:sp>
            <p:nvSpPr>
              <p:cNvPr id="13" name="TextBox 12">
                <a:extLst>
                  <a:ext uri="{FF2B5EF4-FFF2-40B4-BE49-F238E27FC236}">
                    <a16:creationId xmlns:a16="http://schemas.microsoft.com/office/drawing/2014/main" id="{0BC72592-D752-C2F2-AAA2-8416D3C85134}"/>
                  </a:ext>
                </a:extLst>
              </p:cNvPr>
              <p:cNvSpPr txBox="1">
                <a:spLocks noRot="1" noChangeAspect="1" noMove="1" noResize="1" noEditPoints="1" noAdjustHandles="1" noChangeArrowheads="1" noChangeShapeType="1" noTextEdit="1"/>
              </p:cNvSpPr>
              <p:nvPr/>
            </p:nvSpPr>
            <p:spPr>
              <a:xfrm>
                <a:off x="597587" y="1135562"/>
                <a:ext cx="8017903" cy="551626"/>
              </a:xfrm>
              <a:prstGeom prst="rect">
                <a:avLst/>
              </a:prstGeom>
              <a:blipFill>
                <a:blip r:embed="rId4"/>
                <a:stretch>
                  <a:fillRect b="-5495"/>
                </a:stretch>
              </a:blipFill>
            </p:spPr>
            <p:txBody>
              <a:bodyPr/>
              <a:lstStyle/>
              <a:p>
                <a:r>
                  <a:rPr lang="ru-RU">
                    <a:noFill/>
                  </a:rPr>
                  <a:t> </a:t>
                </a:r>
              </a:p>
            </p:txBody>
          </p:sp>
        </mc:Fallback>
      </mc:AlternateContent>
    </p:spTree>
    <p:extLst>
      <p:ext uri="{BB962C8B-B14F-4D97-AF65-F5344CB8AC3E}">
        <p14:creationId xmlns:p14="http://schemas.microsoft.com/office/powerpoint/2010/main" val="123436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E9C2A-F16E-0F7F-DF8E-59C9EFB0D9B0}"/>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A53F5016-BE75-3B7F-983D-010D5CCD5460}"/>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69E8C9ED-F9D5-254F-A0DD-84EBBD6685E0}"/>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485B014F-367F-35CE-0D70-2E3EA4296A08}"/>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5500E8BE-F109-9DC5-D33A-8AC3A7AF7B33}"/>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D004842C-B826-78A4-FD12-0C58A2120722}"/>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6</a:t>
            </a:fld>
            <a:endParaRPr lang="ru-RU" dirty="0"/>
          </a:p>
        </p:txBody>
      </p:sp>
      <p:sp>
        <p:nvSpPr>
          <p:cNvPr id="2085" name="Заголовок 1">
            <a:extLst>
              <a:ext uri="{FF2B5EF4-FFF2-40B4-BE49-F238E27FC236}">
                <a16:creationId xmlns:a16="http://schemas.microsoft.com/office/drawing/2014/main" id="{6A5A1D50-8230-A0D3-D7C5-B0309F422A3B}"/>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Generative models: interpolation in a latent space</a:t>
            </a:r>
            <a:endParaRPr lang="ru-RU" sz="1800" dirty="0">
              <a:solidFill>
                <a:schemeClr val="tx1">
                  <a:lumMod val="75000"/>
                  <a:lumOff val="25000"/>
                </a:schemeClr>
              </a:solidFill>
            </a:endParaRPr>
          </a:p>
        </p:txBody>
      </p:sp>
      <p:sp>
        <p:nvSpPr>
          <p:cNvPr id="12" name="Нижний колонтитул 4">
            <a:extLst>
              <a:ext uri="{FF2B5EF4-FFF2-40B4-BE49-F238E27FC236}">
                <a16:creationId xmlns:a16="http://schemas.microsoft.com/office/drawing/2014/main" id="{2FD16C6E-FF2C-1DED-8BCB-1A1C2B15B019}"/>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
        <p:nvSpPr>
          <p:cNvPr id="11" name="TextBox 10">
            <a:extLst>
              <a:ext uri="{FF2B5EF4-FFF2-40B4-BE49-F238E27FC236}">
                <a16:creationId xmlns:a16="http://schemas.microsoft.com/office/drawing/2014/main" id="{0FAF2E5A-B575-ECFA-4C28-110A9357815B}"/>
              </a:ext>
            </a:extLst>
          </p:cNvPr>
          <p:cNvSpPr txBox="1"/>
          <p:nvPr/>
        </p:nvSpPr>
        <p:spPr>
          <a:xfrm>
            <a:off x="595789" y="4597009"/>
            <a:ext cx="4572000" cy="231282"/>
          </a:xfrm>
          <a:prstGeom prst="rect">
            <a:avLst/>
          </a:prstGeom>
          <a:noFill/>
        </p:spPr>
        <p:txBody>
          <a:bodyPr wrap="square">
            <a:spAutoFit/>
          </a:bodyPr>
          <a:lstStyle/>
          <a:p>
            <a:r>
              <a:rPr lang="et-EE" dirty="0">
                <a:hlinkClick r:id="rId2"/>
              </a:rPr>
              <a:t>Yandex Handbook on ML</a:t>
            </a:r>
            <a:endParaRPr lang="ru-RU"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EB68840-4C58-46F9-3D44-9322B4124924}"/>
                  </a:ext>
                </a:extLst>
              </p:cNvPr>
              <p:cNvSpPr txBox="1"/>
              <p:nvPr/>
            </p:nvSpPr>
            <p:spPr>
              <a:xfrm>
                <a:off x="597587" y="1135562"/>
                <a:ext cx="8017903" cy="568745"/>
              </a:xfrm>
              <a:prstGeom prst="rect">
                <a:avLst/>
              </a:prstGeom>
              <a:noFill/>
            </p:spPr>
            <p:txBody>
              <a:bodyPr wrap="square">
                <a:spAutoFit/>
              </a:bodyPr>
              <a:lstStyle/>
              <a:p>
                <a:pPr>
                  <a:lnSpc>
                    <a:spcPct val="150000"/>
                  </a:lnSpc>
                  <a:tabLst>
                    <a:tab pos="804863" algn="l"/>
                  </a:tabLst>
                </a:pPr>
                <a:r>
                  <a:rPr lang="en-US" sz="1050" dirty="0">
                    <a:latin typeface="IBM Plex Sans" panose="020B0503050203000203" pitchFamily="34" charset="0"/>
                  </a:rPr>
                  <a:t>Given a latent space characterized with a vector </a:t>
                </a:r>
                <a14:m>
                  <m:oMath xmlns:m="http://schemas.openxmlformats.org/officeDocument/2006/math">
                    <m:r>
                      <a:rPr lang="en-US" altLang="ru-RU" sz="1050" b="1" i="1" smtClean="0">
                        <a:latin typeface="Cambria Math" panose="02040503050406030204" pitchFamily="18" charset="0"/>
                      </a:rPr>
                      <m:t>𝒛</m:t>
                    </m:r>
                  </m:oMath>
                </a14:m>
                <a:r>
                  <a:rPr lang="en-US" altLang="ru-RU" sz="1050" dirty="0"/>
                  <a:t>. Two samples </a:t>
                </a:r>
                <a14:m>
                  <m:oMath xmlns:m="http://schemas.openxmlformats.org/officeDocument/2006/math">
                    <m:sSup>
                      <m:sSupPr>
                        <m:ctrlPr>
                          <a:rPr lang="en-US" altLang="ru-RU" sz="1050" b="1" i="1" smtClean="0">
                            <a:latin typeface="Cambria Math" panose="02040503050406030204" pitchFamily="18" charset="0"/>
                          </a:rPr>
                        </m:ctrlPr>
                      </m:sSupPr>
                      <m:e>
                        <m:r>
                          <a:rPr lang="en-US" altLang="ru-RU" sz="1050" b="1" i="1">
                            <a:latin typeface="Cambria Math" panose="02040503050406030204" pitchFamily="18" charset="0"/>
                          </a:rPr>
                          <m:t>𝒙</m:t>
                        </m:r>
                      </m:e>
                      <m:sup>
                        <m:r>
                          <a:rPr lang="en-US" altLang="ru-RU" sz="1050" b="0" i="1" smtClean="0">
                            <a:latin typeface="Cambria Math" panose="02040503050406030204" pitchFamily="18" charset="0"/>
                          </a:rPr>
                          <m:t>(1)</m:t>
                        </m:r>
                      </m:sup>
                    </m:sSup>
                    <m:r>
                      <a:rPr lang="en-US" altLang="ru-RU" sz="1050" b="1" i="1" smtClean="0">
                        <a:latin typeface="Cambria Math" panose="02040503050406030204" pitchFamily="18" charset="0"/>
                      </a:rPr>
                      <m:t>=</m:t>
                    </m:r>
                    <m:r>
                      <a:rPr lang="en-US" altLang="ru-RU" sz="1050" b="1" i="1" smtClean="0">
                        <a:latin typeface="Cambria Math" panose="02040503050406030204" pitchFamily="18" charset="0"/>
                      </a:rPr>
                      <m:t>𝑮</m:t>
                    </m:r>
                    <m:r>
                      <a:rPr lang="en-US" altLang="ru-RU" sz="1050" b="1" i="1" smtClean="0">
                        <a:latin typeface="Cambria Math" panose="02040503050406030204" pitchFamily="18" charset="0"/>
                      </a:rPr>
                      <m:t>(</m:t>
                    </m:r>
                    <m:sSup>
                      <m:sSupPr>
                        <m:ctrlPr>
                          <a:rPr lang="en-US" altLang="ru-RU" sz="1050" b="1" i="1">
                            <a:latin typeface="Cambria Math" panose="02040503050406030204" pitchFamily="18" charset="0"/>
                          </a:rPr>
                        </m:ctrlPr>
                      </m:sSupPr>
                      <m:e>
                        <m:r>
                          <a:rPr lang="en-US" altLang="ru-RU" sz="1050" b="1" i="1" smtClean="0">
                            <a:latin typeface="Cambria Math" panose="02040503050406030204" pitchFamily="18" charset="0"/>
                          </a:rPr>
                          <m:t>𝒛</m:t>
                        </m:r>
                      </m:e>
                      <m:sup>
                        <m:r>
                          <a:rPr lang="en-US" altLang="ru-RU" sz="1050" i="1">
                            <a:latin typeface="Cambria Math" panose="02040503050406030204" pitchFamily="18" charset="0"/>
                          </a:rPr>
                          <m:t>(1)</m:t>
                        </m:r>
                      </m:sup>
                    </m:sSup>
                    <m:r>
                      <a:rPr lang="en-US" altLang="ru-RU" sz="1050" b="1" i="1" smtClean="0">
                        <a:latin typeface="Cambria Math" panose="02040503050406030204" pitchFamily="18" charset="0"/>
                      </a:rPr>
                      <m:t>)</m:t>
                    </m:r>
                  </m:oMath>
                </a14:m>
                <a:r>
                  <a:rPr lang="en-US" altLang="ru-RU" sz="1050" dirty="0"/>
                  <a:t> and </a:t>
                </a:r>
                <a14:m>
                  <m:oMath xmlns:m="http://schemas.openxmlformats.org/officeDocument/2006/math">
                    <m:sSup>
                      <m:sSupPr>
                        <m:ctrlPr>
                          <a:rPr lang="en-US" altLang="ru-RU" sz="1050" b="1" i="1">
                            <a:latin typeface="Cambria Math" panose="02040503050406030204" pitchFamily="18" charset="0"/>
                          </a:rPr>
                        </m:ctrlPr>
                      </m:sSupPr>
                      <m:e>
                        <m:r>
                          <a:rPr lang="en-US" altLang="ru-RU" sz="1050" b="1" i="1">
                            <a:latin typeface="Cambria Math" panose="02040503050406030204" pitchFamily="18" charset="0"/>
                          </a:rPr>
                          <m:t>𝒙</m:t>
                        </m:r>
                      </m:e>
                      <m:sup>
                        <m:r>
                          <a:rPr lang="en-US" altLang="ru-RU" sz="1050" i="1">
                            <a:latin typeface="Cambria Math" panose="02040503050406030204" pitchFamily="18" charset="0"/>
                          </a:rPr>
                          <m:t>(</m:t>
                        </m:r>
                        <m:r>
                          <a:rPr lang="en-US" altLang="ru-RU" sz="1050" b="0" i="1" smtClean="0">
                            <a:latin typeface="Cambria Math" panose="02040503050406030204" pitchFamily="18" charset="0"/>
                          </a:rPr>
                          <m:t>2</m:t>
                        </m:r>
                        <m:r>
                          <a:rPr lang="en-US" altLang="ru-RU" sz="1050" i="1">
                            <a:latin typeface="Cambria Math" panose="02040503050406030204" pitchFamily="18" charset="0"/>
                          </a:rPr>
                          <m:t>)</m:t>
                        </m:r>
                      </m:sup>
                    </m:sSup>
                    <m:r>
                      <a:rPr lang="en-US" altLang="ru-RU" sz="1050" b="1" i="1">
                        <a:latin typeface="Cambria Math" panose="02040503050406030204" pitchFamily="18" charset="0"/>
                      </a:rPr>
                      <m:t>=</m:t>
                    </m:r>
                    <m:r>
                      <a:rPr lang="en-US" altLang="ru-RU" sz="1050" b="1" i="1">
                        <a:latin typeface="Cambria Math" panose="02040503050406030204" pitchFamily="18" charset="0"/>
                      </a:rPr>
                      <m:t>𝑮</m:t>
                    </m:r>
                    <m:r>
                      <a:rPr lang="en-US" altLang="ru-RU" sz="1050" b="1" i="1">
                        <a:latin typeface="Cambria Math" panose="02040503050406030204" pitchFamily="18" charset="0"/>
                      </a:rPr>
                      <m:t>(</m:t>
                    </m:r>
                    <m:sSup>
                      <m:sSupPr>
                        <m:ctrlPr>
                          <a:rPr lang="en-US" altLang="ru-RU" sz="1050" b="1" i="1">
                            <a:latin typeface="Cambria Math" panose="02040503050406030204" pitchFamily="18" charset="0"/>
                          </a:rPr>
                        </m:ctrlPr>
                      </m:sSupPr>
                      <m:e>
                        <m:r>
                          <a:rPr lang="en-US" altLang="ru-RU" sz="1050" b="1" i="1">
                            <a:latin typeface="Cambria Math" panose="02040503050406030204" pitchFamily="18" charset="0"/>
                          </a:rPr>
                          <m:t>𝒛</m:t>
                        </m:r>
                      </m:e>
                      <m:sup>
                        <m:r>
                          <a:rPr lang="en-US" altLang="ru-RU" sz="1050" i="1">
                            <a:latin typeface="Cambria Math" panose="02040503050406030204" pitchFamily="18" charset="0"/>
                          </a:rPr>
                          <m:t>(</m:t>
                        </m:r>
                        <m:r>
                          <a:rPr lang="en-US" altLang="ru-RU" sz="1050" b="0" i="1" smtClean="0">
                            <a:latin typeface="Cambria Math" panose="02040503050406030204" pitchFamily="18" charset="0"/>
                          </a:rPr>
                          <m:t>2</m:t>
                        </m:r>
                        <m:r>
                          <a:rPr lang="en-US" altLang="ru-RU" sz="1050" i="1">
                            <a:latin typeface="Cambria Math" panose="02040503050406030204" pitchFamily="18" charset="0"/>
                          </a:rPr>
                          <m:t>)</m:t>
                        </m:r>
                      </m:sup>
                    </m:sSup>
                    <m:r>
                      <a:rPr lang="en-US" altLang="ru-RU" sz="1050" b="1" i="1">
                        <a:latin typeface="Cambria Math" panose="02040503050406030204" pitchFamily="18" charset="0"/>
                      </a:rPr>
                      <m:t>)</m:t>
                    </m:r>
                  </m:oMath>
                </a14:m>
                <a:r>
                  <a:rPr lang="en-US" altLang="ru-RU" sz="1050" dirty="0"/>
                  <a:t> generated from the latent space can be connected with the line which corresponds with a set of interpolation points and samples </a:t>
                </a:r>
                <a14:m>
                  <m:oMath xmlns:m="http://schemas.openxmlformats.org/officeDocument/2006/math">
                    <m:sSup>
                      <m:sSupPr>
                        <m:ctrlPr>
                          <a:rPr lang="en-US" altLang="ru-RU" sz="1050" b="1" i="1">
                            <a:latin typeface="Cambria Math" panose="02040503050406030204" pitchFamily="18" charset="0"/>
                          </a:rPr>
                        </m:ctrlPr>
                      </m:sSupPr>
                      <m:e>
                        <m:r>
                          <a:rPr lang="en-US" altLang="ru-RU" sz="1050" b="1" i="1">
                            <a:latin typeface="Cambria Math" panose="02040503050406030204" pitchFamily="18" charset="0"/>
                          </a:rPr>
                          <m:t>𝒙</m:t>
                        </m:r>
                      </m:e>
                      <m:sup>
                        <m:r>
                          <a:rPr lang="en-US" altLang="ru-RU" sz="1050" i="1">
                            <a:latin typeface="Cambria Math" panose="02040503050406030204" pitchFamily="18" charset="0"/>
                          </a:rPr>
                          <m:t>(</m:t>
                        </m:r>
                        <m:r>
                          <a:rPr lang="en-US" altLang="ru-RU" sz="1050" b="0" i="1" smtClean="0">
                            <a:latin typeface="Cambria Math" panose="02040503050406030204" pitchFamily="18" charset="0"/>
                          </a:rPr>
                          <m:t>𝑖</m:t>
                        </m:r>
                        <m:r>
                          <a:rPr lang="en-US" altLang="ru-RU" sz="1050" i="1">
                            <a:latin typeface="Cambria Math" panose="02040503050406030204" pitchFamily="18" charset="0"/>
                          </a:rPr>
                          <m:t>)</m:t>
                        </m:r>
                      </m:sup>
                    </m:sSup>
                    <m:r>
                      <a:rPr lang="en-US" altLang="ru-RU" sz="1050" b="1" i="1">
                        <a:latin typeface="Cambria Math" panose="02040503050406030204" pitchFamily="18" charset="0"/>
                      </a:rPr>
                      <m:t>=</m:t>
                    </m:r>
                    <m:r>
                      <a:rPr lang="en-US" altLang="ru-RU" sz="1050" b="1" i="1">
                        <a:latin typeface="Cambria Math" panose="02040503050406030204" pitchFamily="18" charset="0"/>
                      </a:rPr>
                      <m:t>𝑮</m:t>
                    </m:r>
                    <m:r>
                      <a:rPr lang="en-US" altLang="ru-RU" sz="1050" b="1" i="1">
                        <a:latin typeface="Cambria Math" panose="02040503050406030204" pitchFamily="18" charset="0"/>
                      </a:rPr>
                      <m:t>(</m:t>
                    </m:r>
                    <m:sSup>
                      <m:sSupPr>
                        <m:ctrlPr>
                          <a:rPr lang="en-US" altLang="ru-RU" sz="1050" b="1" i="1">
                            <a:latin typeface="Cambria Math" panose="02040503050406030204" pitchFamily="18" charset="0"/>
                          </a:rPr>
                        </m:ctrlPr>
                      </m:sSupPr>
                      <m:e>
                        <m:r>
                          <a:rPr lang="en-US" altLang="ru-RU" sz="1050" b="1" i="1">
                            <a:latin typeface="Cambria Math" panose="02040503050406030204" pitchFamily="18" charset="0"/>
                          </a:rPr>
                          <m:t>𝒛</m:t>
                        </m:r>
                      </m:e>
                      <m:sup>
                        <m:r>
                          <a:rPr lang="en-US" altLang="ru-RU" sz="1050" i="1">
                            <a:latin typeface="Cambria Math" panose="02040503050406030204" pitchFamily="18" charset="0"/>
                          </a:rPr>
                          <m:t>(</m:t>
                        </m:r>
                        <m:r>
                          <a:rPr lang="en-US" altLang="ru-RU" sz="1050" b="0" i="1" smtClean="0">
                            <a:latin typeface="Cambria Math" panose="02040503050406030204" pitchFamily="18" charset="0"/>
                          </a:rPr>
                          <m:t>𝑖</m:t>
                        </m:r>
                        <m:r>
                          <a:rPr lang="en-US" altLang="ru-RU" sz="1050" i="1">
                            <a:latin typeface="Cambria Math" panose="02040503050406030204" pitchFamily="18" charset="0"/>
                          </a:rPr>
                          <m:t>)</m:t>
                        </m:r>
                      </m:sup>
                    </m:sSup>
                    <m:r>
                      <a:rPr lang="en-US" altLang="ru-RU" sz="1050" b="1" i="1">
                        <a:latin typeface="Cambria Math" panose="02040503050406030204" pitchFamily="18" charset="0"/>
                      </a:rPr>
                      <m:t>)</m:t>
                    </m:r>
                  </m:oMath>
                </a14:m>
                <a:r>
                  <a:rPr lang="en-US" altLang="ru-RU" sz="1050" dirty="0"/>
                  <a:t>.</a:t>
                </a:r>
              </a:p>
            </p:txBody>
          </p:sp>
        </mc:Choice>
        <mc:Fallback>
          <p:sp>
            <p:nvSpPr>
              <p:cNvPr id="13" name="TextBox 12">
                <a:extLst>
                  <a:ext uri="{FF2B5EF4-FFF2-40B4-BE49-F238E27FC236}">
                    <a16:creationId xmlns:a16="http://schemas.microsoft.com/office/drawing/2014/main" id="{2EB68840-4C58-46F9-3D44-9322B4124924}"/>
                  </a:ext>
                </a:extLst>
              </p:cNvPr>
              <p:cNvSpPr txBox="1">
                <a:spLocks noRot="1" noChangeAspect="1" noMove="1" noResize="1" noEditPoints="1" noAdjustHandles="1" noChangeArrowheads="1" noChangeShapeType="1" noTextEdit="1"/>
              </p:cNvSpPr>
              <p:nvPr/>
            </p:nvSpPr>
            <p:spPr>
              <a:xfrm>
                <a:off x="597587" y="1135562"/>
                <a:ext cx="8017903" cy="568745"/>
              </a:xfrm>
              <a:prstGeom prst="rect">
                <a:avLst/>
              </a:prstGeom>
              <a:blipFill>
                <a:blip r:embed="rId3"/>
                <a:stretch>
                  <a:fillRect b="-5319"/>
                </a:stretch>
              </a:blipFill>
            </p:spPr>
            <p:txBody>
              <a:bodyPr/>
              <a:lstStyle/>
              <a:p>
                <a:r>
                  <a:rPr lang="ru-RU">
                    <a:noFill/>
                  </a:rPr>
                  <a:t> </a:t>
                </a:r>
              </a:p>
            </p:txBody>
          </p:sp>
        </mc:Fallback>
      </mc:AlternateContent>
      <p:pic>
        <p:nvPicPr>
          <p:cNvPr id="7" name="Рисунок 6">
            <a:extLst>
              <a:ext uri="{FF2B5EF4-FFF2-40B4-BE49-F238E27FC236}">
                <a16:creationId xmlns:a16="http://schemas.microsoft.com/office/drawing/2014/main" id="{8ADDD70E-C7AC-EE08-E4C9-F91A283C554F}"/>
              </a:ext>
            </a:extLst>
          </p:cNvPr>
          <p:cNvPicPr>
            <a:picLocks noChangeAspect="1"/>
          </p:cNvPicPr>
          <p:nvPr/>
        </p:nvPicPr>
        <p:blipFill>
          <a:blip r:embed="rId4"/>
          <a:stretch>
            <a:fillRect/>
          </a:stretch>
        </p:blipFill>
        <p:spPr>
          <a:xfrm>
            <a:off x="602823" y="2935493"/>
            <a:ext cx="4241712" cy="1661090"/>
          </a:xfrm>
          <a:prstGeom prst="rect">
            <a:avLst/>
          </a:prstGeom>
        </p:spPr>
      </p:pic>
    </p:spTree>
    <p:extLst>
      <p:ext uri="{BB962C8B-B14F-4D97-AF65-F5344CB8AC3E}">
        <p14:creationId xmlns:p14="http://schemas.microsoft.com/office/powerpoint/2010/main" val="961474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0369F-E1A4-8132-E13C-720F632AF8BD}"/>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CA527E5E-C705-8E80-089B-FFC1A58B554E}"/>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5737C9D7-5F29-0A63-9FBF-7B3006BB799E}"/>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CBE32BF7-A94B-13FC-0E7C-A042891C76A8}"/>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1906F53C-1760-429D-6CF2-F5A65AA009BF}"/>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0CF554CB-9030-A27E-A92D-F026E659C12A}"/>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7</a:t>
            </a:fld>
            <a:endParaRPr lang="ru-RU" dirty="0"/>
          </a:p>
        </p:txBody>
      </p:sp>
      <p:sp>
        <p:nvSpPr>
          <p:cNvPr id="2085" name="Заголовок 1">
            <a:extLst>
              <a:ext uri="{FF2B5EF4-FFF2-40B4-BE49-F238E27FC236}">
                <a16:creationId xmlns:a16="http://schemas.microsoft.com/office/drawing/2014/main" id="{3DD6E795-35E5-F1F2-F202-275C4CBEDFC3}"/>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Generative models: what makes a good one?</a:t>
            </a:r>
            <a:endParaRPr lang="ru-RU" sz="1800" dirty="0">
              <a:solidFill>
                <a:schemeClr val="tx1">
                  <a:lumMod val="75000"/>
                  <a:lumOff val="25000"/>
                </a:schemeClr>
              </a:solidFill>
            </a:endParaRPr>
          </a:p>
        </p:txBody>
      </p:sp>
      <p:sp>
        <p:nvSpPr>
          <p:cNvPr id="12" name="Нижний колонтитул 4">
            <a:extLst>
              <a:ext uri="{FF2B5EF4-FFF2-40B4-BE49-F238E27FC236}">
                <a16:creationId xmlns:a16="http://schemas.microsoft.com/office/drawing/2014/main" id="{0F2176FC-27D2-0217-DBE6-6C77B13C3756}"/>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
        <p:nvSpPr>
          <p:cNvPr id="11" name="TextBox 10">
            <a:extLst>
              <a:ext uri="{FF2B5EF4-FFF2-40B4-BE49-F238E27FC236}">
                <a16:creationId xmlns:a16="http://schemas.microsoft.com/office/drawing/2014/main" id="{14E97728-B1E6-1309-E0B8-E5069D6771D0}"/>
              </a:ext>
            </a:extLst>
          </p:cNvPr>
          <p:cNvSpPr txBox="1"/>
          <p:nvPr/>
        </p:nvSpPr>
        <p:spPr>
          <a:xfrm>
            <a:off x="595789" y="4597009"/>
            <a:ext cx="4572000" cy="231282"/>
          </a:xfrm>
          <a:prstGeom prst="rect">
            <a:avLst/>
          </a:prstGeom>
          <a:noFill/>
        </p:spPr>
        <p:txBody>
          <a:bodyPr wrap="square">
            <a:spAutoFit/>
          </a:bodyPr>
          <a:lstStyle/>
          <a:p>
            <a:r>
              <a:rPr lang="et-EE" dirty="0">
                <a:hlinkClick r:id="rId2"/>
              </a:rPr>
              <a:t>Simon J.D. Prince. Understanding Deep learning, MIT</a:t>
            </a:r>
            <a:r>
              <a:rPr lang="en-US" dirty="0">
                <a:hlinkClick r:id="rId2"/>
              </a:rPr>
              <a:t> Press</a:t>
            </a:r>
            <a:r>
              <a:rPr lang="et-EE" dirty="0">
                <a:hlinkClick r:id="rId2"/>
              </a:rPr>
              <a:t>, 2024</a:t>
            </a:r>
            <a:endParaRPr lang="ru-RU" dirty="0"/>
          </a:p>
        </p:txBody>
      </p:sp>
      <p:sp>
        <p:nvSpPr>
          <p:cNvPr id="14" name="TextBox 13">
            <a:extLst>
              <a:ext uri="{FF2B5EF4-FFF2-40B4-BE49-F238E27FC236}">
                <a16:creationId xmlns:a16="http://schemas.microsoft.com/office/drawing/2014/main" id="{8DF9D42F-0D60-0FE6-A5E1-0606BC514472}"/>
              </a:ext>
            </a:extLst>
          </p:cNvPr>
          <p:cNvSpPr txBox="1"/>
          <p:nvPr/>
        </p:nvSpPr>
        <p:spPr>
          <a:xfrm>
            <a:off x="595313" y="882139"/>
            <a:ext cx="8020177" cy="1939442"/>
          </a:xfrm>
          <a:prstGeom prst="rect">
            <a:avLst/>
          </a:prstGeom>
          <a:noFill/>
        </p:spPr>
        <p:txBody>
          <a:bodyPr wrap="square">
            <a:spAutoFit/>
          </a:bodyPr>
          <a:lstStyle/>
          <a:p>
            <a:pPr algn="just">
              <a:lnSpc>
                <a:spcPct val="150000"/>
              </a:lnSpc>
            </a:pPr>
            <a:r>
              <a:rPr lang="et-EE" sz="900" b="0" i="0" u="none" strike="noStrike" baseline="0" dirty="0">
                <a:latin typeface="IBM Plex Sans" panose="020B0503050203000203" pitchFamily="34" charset="0"/>
              </a:rPr>
              <a:t>• </a:t>
            </a:r>
            <a:r>
              <a:rPr lang="et-EE" sz="900" b="1" i="0" u="none" strike="noStrike" baseline="0" dirty="0">
                <a:latin typeface="IBM Plex Sans" panose="020B0503050203000203" pitchFamily="34" charset="0"/>
              </a:rPr>
              <a:t>Efficient sampling: </a:t>
            </a:r>
            <a:r>
              <a:rPr lang="et-EE" sz="900" b="0" i="0" u="none" strike="noStrike" baseline="0" dirty="0">
                <a:latin typeface="IBM Plex Sans" panose="020B0503050203000203" pitchFamily="34" charset="0"/>
              </a:rPr>
              <a:t>Generating samples from the model should be computationally</a:t>
            </a:r>
            <a:r>
              <a:rPr lang="en-US" sz="900" b="0" i="0" u="none" strike="noStrike" baseline="0" dirty="0">
                <a:latin typeface="IBM Plex Sans" panose="020B0503050203000203" pitchFamily="34" charset="0"/>
              </a:rPr>
              <a:t> </a:t>
            </a:r>
            <a:r>
              <a:rPr lang="et-EE" sz="900" b="0" i="0" u="none" strike="noStrike" baseline="0" dirty="0">
                <a:latin typeface="IBM Plex Sans" panose="020B0503050203000203" pitchFamily="34" charset="0"/>
              </a:rPr>
              <a:t>inexpensive and take advantage of the parallelism.</a:t>
            </a:r>
          </a:p>
          <a:p>
            <a:pPr algn="just">
              <a:lnSpc>
                <a:spcPct val="150000"/>
              </a:lnSpc>
            </a:pPr>
            <a:r>
              <a:rPr lang="et-EE" sz="900" b="0" i="0" u="none" strike="noStrike" baseline="0" dirty="0">
                <a:latin typeface="IBM Plex Sans" panose="020B0503050203000203" pitchFamily="34" charset="0"/>
              </a:rPr>
              <a:t>• </a:t>
            </a:r>
            <a:r>
              <a:rPr lang="et-EE" sz="900" b="1" i="0" u="none" strike="noStrike" baseline="0" dirty="0">
                <a:latin typeface="IBM Plex Sans" panose="020B0503050203000203" pitchFamily="34" charset="0"/>
              </a:rPr>
              <a:t>High-quality sampling: </a:t>
            </a:r>
            <a:r>
              <a:rPr lang="et-EE" sz="900" b="0" i="0" u="none" strike="noStrike" baseline="0" dirty="0">
                <a:latin typeface="IBM Plex Sans" panose="020B0503050203000203" pitchFamily="34" charset="0"/>
              </a:rPr>
              <a:t>The samples should be indistinguishable from the real</a:t>
            </a:r>
            <a:r>
              <a:rPr lang="en-US" sz="900" b="0" i="0" u="none" strike="noStrike" baseline="0" dirty="0">
                <a:latin typeface="IBM Plex Sans" panose="020B0503050203000203" pitchFamily="34" charset="0"/>
              </a:rPr>
              <a:t> </a:t>
            </a:r>
            <a:r>
              <a:rPr lang="et-EE" sz="900" b="0" i="0" u="none" strike="noStrike" baseline="0" dirty="0">
                <a:latin typeface="IBM Plex Sans" panose="020B0503050203000203" pitchFamily="34" charset="0"/>
              </a:rPr>
              <a:t>data with which the model was trained.</a:t>
            </a:r>
          </a:p>
          <a:p>
            <a:pPr algn="just">
              <a:lnSpc>
                <a:spcPct val="150000"/>
              </a:lnSpc>
            </a:pPr>
            <a:r>
              <a:rPr lang="et-EE" sz="900" b="0" i="0" u="none" strike="noStrike" baseline="0" dirty="0">
                <a:latin typeface="IBM Plex Sans" panose="020B0503050203000203" pitchFamily="34" charset="0"/>
              </a:rPr>
              <a:t>• </a:t>
            </a:r>
            <a:r>
              <a:rPr lang="et-EE" sz="900" b="1" i="0" u="none" strike="noStrike" baseline="0" dirty="0">
                <a:latin typeface="IBM Plex Sans" panose="020B0503050203000203" pitchFamily="34" charset="0"/>
              </a:rPr>
              <a:t>Coverage: </a:t>
            </a:r>
            <a:r>
              <a:rPr lang="et-EE" sz="900" b="0" i="0" u="none" strike="noStrike" baseline="0" dirty="0">
                <a:latin typeface="IBM Plex Sans" panose="020B0503050203000203" pitchFamily="34" charset="0"/>
              </a:rPr>
              <a:t>Samples should represent the entire training distribution. It is insufficient</a:t>
            </a:r>
            <a:r>
              <a:rPr lang="en-US" sz="900" b="0" i="0" u="none" strike="noStrike" baseline="0" dirty="0">
                <a:latin typeface="IBM Plex Sans" panose="020B0503050203000203" pitchFamily="34" charset="0"/>
              </a:rPr>
              <a:t> </a:t>
            </a:r>
            <a:r>
              <a:rPr lang="et-EE" sz="900" b="0" i="0" u="none" strike="noStrike" baseline="0" dirty="0">
                <a:latin typeface="IBM Plex Sans" panose="020B0503050203000203" pitchFamily="34" charset="0"/>
              </a:rPr>
              <a:t>to generate samples that all look like a subset of the training examples.</a:t>
            </a:r>
            <a:r>
              <a:rPr lang="en-US" sz="900" b="0" i="0" u="none" strike="noStrike" baseline="0" dirty="0">
                <a:latin typeface="IBM Plex Sans" panose="020B0503050203000203" pitchFamily="34" charset="0"/>
              </a:rPr>
              <a:t> </a:t>
            </a:r>
            <a:endParaRPr lang="et-EE" sz="900" b="0" i="0" u="none" strike="noStrike" baseline="0" dirty="0">
              <a:latin typeface="IBM Plex Sans" panose="020B0503050203000203" pitchFamily="34" charset="0"/>
            </a:endParaRPr>
          </a:p>
          <a:p>
            <a:pPr algn="just">
              <a:lnSpc>
                <a:spcPct val="150000"/>
              </a:lnSpc>
            </a:pPr>
            <a:r>
              <a:rPr lang="et-EE" sz="900" b="0" i="0" u="none" strike="noStrike" baseline="0" dirty="0">
                <a:latin typeface="IBM Plex Sans" panose="020B0503050203000203" pitchFamily="34" charset="0"/>
              </a:rPr>
              <a:t>• </a:t>
            </a:r>
            <a:r>
              <a:rPr lang="et-EE" sz="900" b="1" i="0" u="none" strike="noStrike" baseline="0" dirty="0">
                <a:latin typeface="IBM Plex Sans" panose="020B0503050203000203" pitchFamily="34" charset="0"/>
              </a:rPr>
              <a:t>Well-behaved latent space: </a:t>
            </a:r>
            <a:r>
              <a:rPr lang="en-US" sz="900" b="0" i="0" u="none" strike="noStrike" baseline="0" dirty="0">
                <a:latin typeface="IBM Plex Sans" panose="020B0503050203000203" pitchFamily="34" charset="0"/>
              </a:rPr>
              <a:t>A</a:t>
            </a:r>
            <a:r>
              <a:rPr lang="et-EE" sz="900" b="0" i="0" u="none" strike="noStrike" baseline="0" dirty="0">
                <a:latin typeface="IBM Plex Sans" panose="020B0503050203000203" pitchFamily="34" charset="0"/>
              </a:rPr>
              <a:t> latent </a:t>
            </a:r>
            <a:r>
              <a:rPr lang="en-US" sz="900" b="0" i="0" u="none" strike="noStrike" baseline="0" dirty="0">
                <a:latin typeface="IBM Plex Sans" panose="020B0503050203000203" pitchFamily="34" charset="0"/>
              </a:rPr>
              <a:t>variable</a:t>
            </a:r>
            <a:r>
              <a:rPr lang="et-EE" sz="900" b="0" i="0" u="none" strike="noStrike" baseline="0" dirty="0">
                <a:latin typeface="IBM Plex Sans" panose="020B0503050203000203" pitchFamily="34" charset="0"/>
              </a:rPr>
              <a:t> </a:t>
            </a:r>
            <a:r>
              <a:rPr lang="et-EE" sz="900" b="1" i="0" u="none" strike="noStrike" baseline="0" dirty="0">
                <a:latin typeface="IBM Plex Sans" panose="020B0503050203000203" pitchFamily="34" charset="0"/>
              </a:rPr>
              <a:t>z </a:t>
            </a:r>
            <a:r>
              <a:rPr lang="et-EE" sz="900" b="0" i="0" u="none" strike="noStrike" baseline="0" dirty="0">
                <a:latin typeface="IBM Plex Sans" panose="020B0503050203000203" pitchFamily="34" charset="0"/>
              </a:rPr>
              <a:t>corresponds to a plausible</a:t>
            </a:r>
            <a:r>
              <a:rPr lang="en-US" sz="900" b="0" i="0" u="none" strike="noStrike" baseline="0" dirty="0">
                <a:latin typeface="IBM Plex Sans" panose="020B0503050203000203" pitchFamily="34" charset="0"/>
              </a:rPr>
              <a:t> </a:t>
            </a:r>
            <a:r>
              <a:rPr lang="et-EE" sz="900" b="0" i="0" u="none" strike="noStrike" baseline="0" dirty="0">
                <a:latin typeface="IBM Plex Sans" panose="020B0503050203000203" pitchFamily="34" charset="0"/>
              </a:rPr>
              <a:t>data example </a:t>
            </a:r>
            <a:r>
              <a:rPr lang="et-EE" sz="900" b="1" i="0" u="none" strike="noStrike" baseline="0" dirty="0">
                <a:latin typeface="IBM Plex Sans" panose="020B0503050203000203" pitchFamily="34" charset="0"/>
              </a:rPr>
              <a:t>x</a:t>
            </a:r>
            <a:r>
              <a:rPr lang="et-EE" sz="900" b="0" i="0" u="none" strike="noStrike" baseline="0" dirty="0">
                <a:latin typeface="IBM Plex Sans" panose="020B0503050203000203" pitchFamily="34" charset="0"/>
              </a:rPr>
              <a:t>. Smooth changes in </a:t>
            </a:r>
            <a:r>
              <a:rPr lang="et-EE" sz="900" b="1" i="0" u="none" strike="noStrike" baseline="0" dirty="0">
                <a:latin typeface="IBM Plex Sans" panose="020B0503050203000203" pitchFamily="34" charset="0"/>
              </a:rPr>
              <a:t>z </a:t>
            </a:r>
            <a:r>
              <a:rPr lang="et-EE" sz="900" b="0" i="0" u="none" strike="noStrike" baseline="0" dirty="0">
                <a:latin typeface="IBM Plex Sans" panose="020B0503050203000203" pitchFamily="34" charset="0"/>
              </a:rPr>
              <a:t>correspond to smooth changes in </a:t>
            </a:r>
            <a:r>
              <a:rPr lang="et-EE" sz="900" b="1" i="0" u="none" strike="noStrike" baseline="0" dirty="0">
                <a:latin typeface="IBM Plex Sans" panose="020B0503050203000203" pitchFamily="34" charset="0"/>
              </a:rPr>
              <a:t>x</a:t>
            </a:r>
            <a:r>
              <a:rPr lang="et-EE" sz="900" b="0" i="0" u="none" strike="noStrike" baseline="0" dirty="0">
                <a:latin typeface="IBM Plex Sans" panose="020B0503050203000203" pitchFamily="34" charset="0"/>
              </a:rPr>
              <a:t>.</a:t>
            </a:r>
            <a:r>
              <a:rPr lang="en-US" sz="900" b="0" i="0" u="none" strike="noStrike" baseline="0" dirty="0">
                <a:latin typeface="IBM Plex Sans" panose="020B0503050203000203" pitchFamily="34" charset="0"/>
              </a:rPr>
              <a:t> </a:t>
            </a:r>
          </a:p>
          <a:p>
            <a:pPr algn="just">
              <a:lnSpc>
                <a:spcPct val="150000"/>
              </a:lnSpc>
            </a:pPr>
            <a:r>
              <a:rPr lang="et-EE" sz="900" b="0" i="0" u="none" strike="noStrike" baseline="0" dirty="0">
                <a:latin typeface="IBM Plex Sans" panose="020B0503050203000203" pitchFamily="34" charset="0"/>
              </a:rPr>
              <a:t>• </a:t>
            </a:r>
            <a:r>
              <a:rPr lang="et-EE" sz="900" b="1" i="0" u="none" strike="noStrike" baseline="0" dirty="0">
                <a:latin typeface="IBM Plex Sans" panose="020B0503050203000203" pitchFamily="34" charset="0"/>
              </a:rPr>
              <a:t>Disentangled latent space: </a:t>
            </a:r>
            <a:r>
              <a:rPr lang="et-EE" sz="900" b="0" i="0" u="none" strike="noStrike" baseline="0" dirty="0">
                <a:latin typeface="IBM Plex Sans" panose="020B0503050203000203" pitchFamily="34" charset="0"/>
              </a:rPr>
              <a:t>Manipulating each dimension of </a:t>
            </a:r>
            <a:r>
              <a:rPr lang="et-EE" sz="900" b="1" i="0" u="none" strike="noStrike" baseline="0" dirty="0">
                <a:latin typeface="IBM Plex Sans" panose="020B0503050203000203" pitchFamily="34" charset="0"/>
              </a:rPr>
              <a:t>z </a:t>
            </a:r>
            <a:r>
              <a:rPr lang="et-EE" sz="900" b="0" i="0" u="none" strike="noStrike" baseline="0" dirty="0">
                <a:latin typeface="IBM Plex Sans" panose="020B0503050203000203" pitchFamily="34" charset="0"/>
              </a:rPr>
              <a:t>should correspond</a:t>
            </a:r>
            <a:r>
              <a:rPr lang="en-US" sz="900" b="0" i="0" u="none" strike="noStrike" baseline="0" dirty="0">
                <a:latin typeface="IBM Plex Sans" panose="020B0503050203000203" pitchFamily="34" charset="0"/>
              </a:rPr>
              <a:t> </a:t>
            </a:r>
            <a:r>
              <a:rPr lang="et-EE" sz="900" b="0" i="0" u="none" strike="noStrike" baseline="0" dirty="0">
                <a:latin typeface="IBM Plex Sans" panose="020B0503050203000203" pitchFamily="34" charset="0"/>
              </a:rPr>
              <a:t>to changing an interpretable property of the data. For example, in a model of</a:t>
            </a:r>
            <a:r>
              <a:rPr lang="en-US" sz="900" b="0" i="0" u="none" strike="noStrike" baseline="0" dirty="0">
                <a:latin typeface="IBM Plex Sans" panose="020B0503050203000203" pitchFamily="34" charset="0"/>
              </a:rPr>
              <a:t> </a:t>
            </a:r>
            <a:r>
              <a:rPr lang="et-EE" sz="900" b="0" i="0" u="none" strike="noStrike" baseline="0" dirty="0">
                <a:latin typeface="IBM Plex Sans" panose="020B0503050203000203" pitchFamily="34" charset="0"/>
              </a:rPr>
              <a:t>language, it might change the topic, tense, or verbosity.</a:t>
            </a:r>
          </a:p>
          <a:p>
            <a:pPr algn="just">
              <a:lnSpc>
                <a:spcPct val="150000"/>
              </a:lnSpc>
            </a:pPr>
            <a:r>
              <a:rPr lang="et-EE" sz="900" b="0" i="0" u="none" strike="noStrike" baseline="0" dirty="0">
                <a:latin typeface="IBM Plex Sans" panose="020B0503050203000203" pitchFamily="34" charset="0"/>
              </a:rPr>
              <a:t>• </a:t>
            </a:r>
            <a:r>
              <a:rPr lang="et-EE" sz="900" b="1" i="0" u="none" strike="noStrike" baseline="0" dirty="0">
                <a:latin typeface="IBM Plex Sans" panose="020B0503050203000203" pitchFamily="34" charset="0"/>
              </a:rPr>
              <a:t>Efficient likelihood computation: </a:t>
            </a:r>
            <a:r>
              <a:rPr lang="et-EE" sz="900" b="0" i="0" u="none" strike="noStrike" baseline="0" dirty="0">
                <a:latin typeface="IBM Plex Sans" panose="020B0503050203000203" pitchFamily="34" charset="0"/>
              </a:rPr>
              <a:t>If the model is probabilistic, we would like</a:t>
            </a:r>
            <a:r>
              <a:rPr lang="en-US" sz="900" b="0" i="0" u="none" strike="noStrike" baseline="0" dirty="0">
                <a:latin typeface="IBM Plex Sans" panose="020B0503050203000203" pitchFamily="34" charset="0"/>
              </a:rPr>
              <a:t> </a:t>
            </a:r>
            <a:r>
              <a:rPr lang="et-EE" sz="900" b="0" i="0" u="none" strike="noStrike" baseline="0" dirty="0">
                <a:latin typeface="IBM Plex Sans" panose="020B0503050203000203" pitchFamily="34" charset="0"/>
              </a:rPr>
              <a:t>to be able to calculate the probability of new examples efficiently and accurately.</a:t>
            </a:r>
            <a:endParaRPr lang="ru-RU" sz="900" dirty="0">
              <a:latin typeface="IBM Plex Sans" panose="020B0503050203000203" pitchFamily="34" charset="0"/>
            </a:endParaRPr>
          </a:p>
        </p:txBody>
      </p:sp>
      <p:pic>
        <p:nvPicPr>
          <p:cNvPr id="4" name="Рисунок 3">
            <a:extLst>
              <a:ext uri="{FF2B5EF4-FFF2-40B4-BE49-F238E27FC236}">
                <a16:creationId xmlns:a16="http://schemas.microsoft.com/office/drawing/2014/main" id="{A1C19993-B308-EDF2-DDB0-2F2CF349F5DA}"/>
              </a:ext>
            </a:extLst>
          </p:cNvPr>
          <p:cNvPicPr>
            <a:picLocks noChangeAspect="1"/>
          </p:cNvPicPr>
          <p:nvPr/>
        </p:nvPicPr>
        <p:blipFill>
          <a:blip r:embed="rId3"/>
          <a:stretch>
            <a:fillRect/>
          </a:stretch>
        </p:blipFill>
        <p:spPr>
          <a:xfrm>
            <a:off x="602823" y="2991385"/>
            <a:ext cx="4229276" cy="1604451"/>
          </a:xfrm>
          <a:prstGeom prst="rect">
            <a:avLst/>
          </a:prstGeom>
        </p:spPr>
      </p:pic>
    </p:spTree>
    <p:extLst>
      <p:ext uri="{BB962C8B-B14F-4D97-AF65-F5344CB8AC3E}">
        <p14:creationId xmlns:p14="http://schemas.microsoft.com/office/powerpoint/2010/main" val="440265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355BC-A319-DE4C-F92F-BE390EFC3DFC}"/>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D3A48C2E-D3FC-D568-B9ED-5D5F637FF6F5}"/>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931C5976-4B04-54EE-100F-9502D1E7EDD5}"/>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EDB14D0A-D715-98EE-EE1A-ED02CEBC45AD}"/>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FDDC595A-9B2F-450A-4889-1827BED5E2E2}"/>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BCE97231-ED46-F84E-329D-9D37FBC9FAE1}"/>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8</a:t>
            </a:fld>
            <a:endParaRPr lang="ru-RU" dirty="0"/>
          </a:p>
        </p:txBody>
      </p:sp>
      <p:sp>
        <p:nvSpPr>
          <p:cNvPr id="2085" name="Заголовок 1">
            <a:extLst>
              <a:ext uri="{FF2B5EF4-FFF2-40B4-BE49-F238E27FC236}">
                <a16:creationId xmlns:a16="http://schemas.microsoft.com/office/drawing/2014/main" id="{673805BE-65AA-9124-C4F8-FCE8E3D95FA8}"/>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Generative models: applications</a:t>
            </a:r>
            <a:endParaRPr lang="ru-RU" sz="1800" dirty="0">
              <a:solidFill>
                <a:schemeClr val="tx1">
                  <a:lumMod val="75000"/>
                  <a:lumOff val="25000"/>
                </a:schemeClr>
              </a:solidFill>
            </a:endParaRPr>
          </a:p>
        </p:txBody>
      </p:sp>
      <p:sp>
        <p:nvSpPr>
          <p:cNvPr id="12" name="Нижний колонтитул 4">
            <a:extLst>
              <a:ext uri="{FF2B5EF4-FFF2-40B4-BE49-F238E27FC236}">
                <a16:creationId xmlns:a16="http://schemas.microsoft.com/office/drawing/2014/main" id="{63DF96CC-C45B-534B-C9E5-FEAC201EE893}"/>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
        <p:nvSpPr>
          <p:cNvPr id="2" name="TextBox 1">
            <a:extLst>
              <a:ext uri="{FF2B5EF4-FFF2-40B4-BE49-F238E27FC236}">
                <a16:creationId xmlns:a16="http://schemas.microsoft.com/office/drawing/2014/main" id="{61B5AAC8-0345-6FE0-285B-F81701A06BC7}"/>
              </a:ext>
            </a:extLst>
          </p:cNvPr>
          <p:cNvSpPr txBox="1"/>
          <p:nvPr/>
        </p:nvSpPr>
        <p:spPr>
          <a:xfrm>
            <a:off x="595789" y="4597009"/>
            <a:ext cx="4572000" cy="231282"/>
          </a:xfrm>
          <a:prstGeom prst="rect">
            <a:avLst/>
          </a:prstGeom>
          <a:noFill/>
        </p:spPr>
        <p:txBody>
          <a:bodyPr wrap="square">
            <a:spAutoFit/>
          </a:bodyPr>
          <a:lstStyle/>
          <a:p>
            <a:r>
              <a:rPr lang="et-EE" dirty="0">
                <a:hlinkClick r:id="rId2"/>
              </a:rPr>
              <a:t>Yandex Handbook on ML</a:t>
            </a:r>
            <a:endParaRPr lang="ru-RU" dirty="0"/>
          </a:p>
        </p:txBody>
      </p:sp>
      <p:pic>
        <p:nvPicPr>
          <p:cNvPr id="8" name="Рисунок 7">
            <a:extLst>
              <a:ext uri="{FF2B5EF4-FFF2-40B4-BE49-F238E27FC236}">
                <a16:creationId xmlns:a16="http://schemas.microsoft.com/office/drawing/2014/main" id="{9A9938E0-6596-953E-01AE-846A18E997A3}"/>
              </a:ext>
            </a:extLst>
          </p:cNvPr>
          <p:cNvPicPr>
            <a:picLocks noChangeAspect="1"/>
          </p:cNvPicPr>
          <p:nvPr/>
        </p:nvPicPr>
        <p:blipFill>
          <a:blip r:embed="rId3"/>
          <a:stretch>
            <a:fillRect/>
          </a:stretch>
        </p:blipFill>
        <p:spPr>
          <a:xfrm>
            <a:off x="602823" y="1138925"/>
            <a:ext cx="3690338" cy="1734328"/>
          </a:xfrm>
          <a:prstGeom prst="rect">
            <a:avLst/>
          </a:prstGeom>
        </p:spPr>
      </p:pic>
      <p:pic>
        <p:nvPicPr>
          <p:cNvPr id="15" name="Рисунок 14">
            <a:extLst>
              <a:ext uri="{FF2B5EF4-FFF2-40B4-BE49-F238E27FC236}">
                <a16:creationId xmlns:a16="http://schemas.microsoft.com/office/drawing/2014/main" id="{42116F05-7E91-8978-985D-3408A7BB6116}"/>
              </a:ext>
            </a:extLst>
          </p:cNvPr>
          <p:cNvPicPr>
            <a:picLocks noChangeAspect="1"/>
          </p:cNvPicPr>
          <p:nvPr/>
        </p:nvPicPr>
        <p:blipFill>
          <a:blip r:embed="rId4"/>
          <a:stretch>
            <a:fillRect/>
          </a:stretch>
        </p:blipFill>
        <p:spPr>
          <a:xfrm>
            <a:off x="4380859" y="1311585"/>
            <a:ext cx="4221804" cy="1417144"/>
          </a:xfrm>
          <a:prstGeom prst="rect">
            <a:avLst/>
          </a:prstGeom>
        </p:spPr>
      </p:pic>
      <p:pic>
        <p:nvPicPr>
          <p:cNvPr id="17" name="Рисунок 16">
            <a:extLst>
              <a:ext uri="{FF2B5EF4-FFF2-40B4-BE49-F238E27FC236}">
                <a16:creationId xmlns:a16="http://schemas.microsoft.com/office/drawing/2014/main" id="{1430C6C9-BEC5-4F81-129D-04A0F43D5F0E}"/>
              </a:ext>
            </a:extLst>
          </p:cNvPr>
          <p:cNvPicPr>
            <a:picLocks noChangeAspect="1"/>
          </p:cNvPicPr>
          <p:nvPr/>
        </p:nvPicPr>
        <p:blipFill>
          <a:blip r:embed="rId5"/>
          <a:stretch>
            <a:fillRect/>
          </a:stretch>
        </p:blipFill>
        <p:spPr>
          <a:xfrm>
            <a:off x="602346" y="2979210"/>
            <a:ext cx="3617961" cy="1610765"/>
          </a:xfrm>
          <a:prstGeom prst="rect">
            <a:avLst/>
          </a:prstGeom>
        </p:spPr>
      </p:pic>
    </p:spTree>
    <p:extLst>
      <p:ext uri="{BB962C8B-B14F-4D97-AF65-F5344CB8AC3E}">
        <p14:creationId xmlns:p14="http://schemas.microsoft.com/office/powerpoint/2010/main" val="284956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A760B-3F2C-E428-A085-0CD5391C972F}"/>
            </a:ext>
          </a:extLst>
        </p:cNvPr>
        <p:cNvGrpSpPr/>
        <p:nvPr/>
      </p:nvGrpSpPr>
      <p:grpSpPr>
        <a:xfrm>
          <a:off x="0" y="0"/>
          <a:ext cx="0" cy="0"/>
          <a:chOff x="0" y="0"/>
          <a:chExt cx="0" cy="0"/>
        </a:xfrm>
      </p:grpSpPr>
      <p:pic>
        <p:nvPicPr>
          <p:cNvPr id="10" name="Рисунок 9">
            <a:extLst>
              <a:ext uri="{FF2B5EF4-FFF2-40B4-BE49-F238E27FC236}">
                <a16:creationId xmlns:a16="http://schemas.microsoft.com/office/drawing/2014/main" id="{2A5FFA01-2087-A143-C810-3A0AE9D515D4}"/>
              </a:ext>
            </a:extLst>
          </p:cNvPr>
          <p:cNvPicPr>
            <a:picLocks noChangeAspect="1"/>
          </p:cNvPicPr>
          <p:nvPr/>
        </p:nvPicPr>
        <p:blipFill>
          <a:blip r:embed="rId2"/>
          <a:stretch>
            <a:fillRect/>
          </a:stretch>
        </p:blipFill>
        <p:spPr>
          <a:xfrm>
            <a:off x="3854953" y="621683"/>
            <a:ext cx="5289047" cy="3966786"/>
          </a:xfrm>
          <a:prstGeom prst="rect">
            <a:avLst/>
          </a:prstGeom>
        </p:spPr>
      </p:pic>
      <p:sp>
        <p:nvSpPr>
          <p:cNvPr id="2" name="Заголовок 1">
            <a:extLst>
              <a:ext uri="{FF2B5EF4-FFF2-40B4-BE49-F238E27FC236}">
                <a16:creationId xmlns:a16="http://schemas.microsoft.com/office/drawing/2014/main" id="{B57A9D66-39E9-8AE6-9764-6C7E17A947A6}"/>
              </a:ext>
            </a:extLst>
          </p:cNvPr>
          <p:cNvSpPr>
            <a:spLocks noGrp="1"/>
          </p:cNvSpPr>
          <p:nvPr>
            <p:ph type="title" idx="4294967295"/>
          </p:nvPr>
        </p:nvSpPr>
        <p:spPr>
          <a:xfrm>
            <a:off x="527727" y="543705"/>
            <a:ext cx="7886700" cy="344822"/>
          </a:xfrm>
        </p:spPr>
        <p:txBody>
          <a:bodyPr>
            <a:noAutofit/>
          </a:bodyPr>
          <a:lstStyle/>
          <a:p>
            <a:r>
              <a:rPr lang="en-US" dirty="0"/>
              <a:t>Agenda</a:t>
            </a:r>
            <a:endParaRPr lang="ru-RU" dirty="0"/>
          </a:p>
        </p:txBody>
      </p:sp>
      <p:sp>
        <p:nvSpPr>
          <p:cNvPr id="17" name="Номер слайда 16">
            <a:extLst>
              <a:ext uri="{FF2B5EF4-FFF2-40B4-BE49-F238E27FC236}">
                <a16:creationId xmlns:a16="http://schemas.microsoft.com/office/drawing/2014/main" id="{34BECAA9-667E-16FF-84BB-9DA9067D5F22}"/>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9</a:t>
            </a:fld>
            <a:endParaRPr lang="ru-RU" dirty="0"/>
          </a:p>
        </p:txBody>
      </p:sp>
      <p:sp>
        <p:nvSpPr>
          <p:cNvPr id="18" name="Нижний колонтитул 4">
            <a:extLst>
              <a:ext uri="{FF2B5EF4-FFF2-40B4-BE49-F238E27FC236}">
                <a16:creationId xmlns:a16="http://schemas.microsoft.com/office/drawing/2014/main" id="{02406FC9-A60D-9C69-4549-3DC2101872E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ML-2024</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3" name="Группа 2">
            <a:extLst>
              <a:ext uri="{FF2B5EF4-FFF2-40B4-BE49-F238E27FC236}">
                <a16:creationId xmlns:a16="http://schemas.microsoft.com/office/drawing/2014/main" id="{E6580D21-56DF-C851-26E3-16876091004C}"/>
              </a:ext>
            </a:extLst>
          </p:cNvPr>
          <p:cNvGrpSpPr/>
          <p:nvPr/>
        </p:nvGrpSpPr>
        <p:grpSpPr>
          <a:xfrm>
            <a:off x="8414427" y="204960"/>
            <a:ext cx="201063" cy="201075"/>
            <a:chOff x="1530350" y="3059906"/>
            <a:chExt cx="273827" cy="273844"/>
          </a:xfrm>
        </p:grpSpPr>
        <p:sp>
          <p:nvSpPr>
            <p:cNvPr id="4" name="Полилиния 3">
              <a:extLst>
                <a:ext uri="{FF2B5EF4-FFF2-40B4-BE49-F238E27FC236}">
                  <a16:creationId xmlns:a16="http://schemas.microsoft.com/office/drawing/2014/main" id="{84950F09-8D27-F2A0-04CD-692E62D0E46B}"/>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6" name="Полилиния 5">
              <a:extLst>
                <a:ext uri="{FF2B5EF4-FFF2-40B4-BE49-F238E27FC236}">
                  <a16:creationId xmlns:a16="http://schemas.microsoft.com/office/drawing/2014/main" id="{86E9E262-1D7C-AA6F-198E-63DD98A6B239}"/>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6A0C3FFD-66A7-E2AD-B285-9536DA79F948}"/>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8" name="Подзаголовок 2">
            <a:extLst>
              <a:ext uri="{FF2B5EF4-FFF2-40B4-BE49-F238E27FC236}">
                <a16:creationId xmlns:a16="http://schemas.microsoft.com/office/drawing/2014/main" id="{FFD89881-DBF2-020E-0516-CF833520ABF8}"/>
              </a:ext>
            </a:extLst>
          </p:cNvPr>
          <p:cNvSpPr txBox="1">
            <a:spLocks/>
          </p:cNvSpPr>
          <p:nvPr/>
        </p:nvSpPr>
        <p:spPr>
          <a:xfrm>
            <a:off x="605541" y="1173905"/>
            <a:ext cx="4680834" cy="2929922"/>
          </a:xfrm>
          <a:prstGeom prst="rect">
            <a:avLst/>
          </a:prstGeom>
        </p:spPr>
        <p:txBody>
          <a:bodyPr/>
          <a:lstStyle>
            <a:lvl1pPr marL="171447" indent="-171447" algn="l" defTabSz="68578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2" indent="-171447" algn="l" defTabSz="68578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6" indent="-171447" algn="l" defTabSz="68578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1"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6"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0"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4"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09"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3"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00050" indent="-400050">
              <a:lnSpc>
                <a:spcPct val="100000"/>
              </a:lnSpc>
              <a:buFont typeface="Arial" panose="020B0604020202020204" pitchFamily="34" charset="0"/>
              <a:buAutoNum type="romanUcPeriod"/>
            </a:pPr>
            <a:r>
              <a:rPr lang="en-US" sz="1600" dirty="0">
                <a:solidFill>
                  <a:srgbClr val="40BA21"/>
                </a:solidFill>
              </a:rPr>
              <a:t>INTRO TO UNSUPERVISED LEARNING</a:t>
            </a:r>
          </a:p>
          <a:p>
            <a:pPr marL="400050" indent="-400050">
              <a:lnSpc>
                <a:spcPct val="100000"/>
              </a:lnSpc>
              <a:buFont typeface="Arial" panose="020B0604020202020204" pitchFamily="34" charset="0"/>
              <a:buAutoNum type="romanUcPeriod"/>
            </a:pPr>
            <a:r>
              <a:rPr lang="en-US" sz="1600" dirty="0">
                <a:solidFill>
                  <a:srgbClr val="40BA21"/>
                </a:solidFill>
              </a:rPr>
              <a:t>CLUSTERING</a:t>
            </a:r>
          </a:p>
          <a:p>
            <a:pPr marL="400050" indent="-400050">
              <a:lnSpc>
                <a:spcPct val="100000"/>
              </a:lnSpc>
              <a:buFont typeface="Arial" panose="020B0604020202020204" pitchFamily="34" charset="0"/>
              <a:buAutoNum type="romanUcPeriod"/>
            </a:pPr>
            <a:r>
              <a:rPr lang="en-US" sz="1600" dirty="0">
                <a:solidFill>
                  <a:srgbClr val="40BA21"/>
                </a:solidFill>
              </a:rPr>
              <a:t>DIMENSIONALITY REDUCTION</a:t>
            </a: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AUTOENCODERS</a:t>
            </a: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VARIATIONAL AUTOENCODERS</a:t>
            </a: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DIFFUSION MODELS</a:t>
            </a:r>
            <a:endParaRPr lang="ru-RU" sz="1600" dirty="0">
              <a:solidFill>
                <a:schemeClr val="tx1">
                  <a:lumMod val="75000"/>
                  <a:lumOff val="25000"/>
                </a:schemeClr>
              </a:solidFill>
            </a:endParaRP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HANDS-ON SESSION</a:t>
            </a: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CONCLUSION</a:t>
            </a:r>
          </a:p>
        </p:txBody>
      </p:sp>
      <p:pic>
        <p:nvPicPr>
          <p:cNvPr id="5" name="Рисунок 4">
            <a:extLst>
              <a:ext uri="{FF2B5EF4-FFF2-40B4-BE49-F238E27FC236}">
                <a16:creationId xmlns:a16="http://schemas.microsoft.com/office/drawing/2014/main" id="{25C6BB58-F856-AE29-B9C3-6F210995283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7237" b="1"/>
          <a:stretch/>
        </p:blipFill>
        <p:spPr>
          <a:xfrm>
            <a:off x="5446126" y="839691"/>
            <a:ext cx="3640069" cy="3645874"/>
          </a:xfrm>
          <a:prstGeom prst="rect">
            <a:avLst/>
          </a:prstGeom>
        </p:spPr>
      </p:pic>
    </p:spTree>
    <p:extLst>
      <p:ext uri="{BB962C8B-B14F-4D97-AF65-F5344CB8AC3E}">
        <p14:creationId xmlns:p14="http://schemas.microsoft.com/office/powerpoint/2010/main" val="3847783534"/>
      </p:ext>
    </p:extLst>
  </p:cSld>
  <p:clrMapOvr>
    <a:masterClrMapping/>
  </p:clrMapOvr>
</p:sld>
</file>

<file path=ppt/theme/theme1.xml><?xml version="1.0" encoding="utf-8"?>
<a:theme xmlns:a="http://schemas.openxmlformats.org/drawingml/2006/main" name="Институт искусственного интеллекта">
  <a:themeElements>
    <a:clrScheme name="Пользовательские 1">
      <a:dk1>
        <a:srgbClr val="000000"/>
      </a:dk1>
      <a:lt1>
        <a:srgbClr val="40BA20"/>
      </a:lt1>
      <a:dk2>
        <a:srgbClr val="38B0F8"/>
      </a:dk2>
      <a:lt2>
        <a:srgbClr val="FFFFFF"/>
      </a:lt2>
      <a:accent1>
        <a:srgbClr val="0069AB"/>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Тема1" id="{36CB1995-C81F-3447-B4B4-8FF06F65E22F}" vid="{9EE96591-A24D-C74E-A6DC-C2B85A15E879}"/>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6528</TotalTime>
  <Words>3447</Words>
  <Application>Microsoft Office PowerPoint</Application>
  <PresentationFormat>Экран (16:9)</PresentationFormat>
  <Paragraphs>430</Paragraphs>
  <Slides>32</Slides>
  <Notes>1</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32</vt:i4>
      </vt:variant>
    </vt:vector>
  </HeadingPairs>
  <TitlesOfParts>
    <vt:vector size="39" baseType="lpstr">
      <vt:lpstr>Calibri</vt:lpstr>
      <vt:lpstr>IBM Plex Sans</vt:lpstr>
      <vt:lpstr>Courier New</vt:lpstr>
      <vt:lpstr>Arial</vt:lpstr>
      <vt:lpstr>Cambria Math</vt:lpstr>
      <vt:lpstr>Montserrat</vt:lpstr>
      <vt:lpstr>Институт искусственного интеллекта</vt:lpstr>
      <vt:lpstr>Machine Learning 2024 (ML-2024) Lecture 13. Unsupervised learning </vt:lpstr>
      <vt:lpstr>Agenda</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Agenda</vt:lpstr>
      <vt:lpstr>Agenda</vt:lpstr>
      <vt:lpstr>Презентация PowerPoint</vt:lpstr>
      <vt:lpstr>Презентация PowerPoint</vt:lpstr>
      <vt:lpstr>Презентация PowerPoint</vt:lpstr>
      <vt:lpstr>Agenda</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An uncertainty-aware loss intuition Homoscedastic regression vs heteroscedastic regression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Microsoft Office User</dc:creator>
  <cp:lastModifiedBy>Alexey Kornaev</cp:lastModifiedBy>
  <cp:revision>94</cp:revision>
  <cp:lastPrinted>2023-01-13T14:30:55Z</cp:lastPrinted>
  <dcterms:created xsi:type="dcterms:W3CDTF">2023-01-13T07:53:40Z</dcterms:created>
  <dcterms:modified xsi:type="dcterms:W3CDTF">2024-11-17T23:00:57Z</dcterms:modified>
</cp:coreProperties>
</file>